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6" r:id="rId1"/>
  </p:sldMasterIdLst>
  <p:notesMasterIdLst>
    <p:notesMasterId r:id="rId43"/>
  </p:notesMasterIdLst>
  <p:sldIdLst>
    <p:sldId id="1979421877" r:id="rId2"/>
    <p:sldId id="383" r:id="rId3"/>
    <p:sldId id="2132735537" r:id="rId4"/>
    <p:sldId id="2132735536" r:id="rId5"/>
    <p:sldId id="1979421941" r:id="rId6"/>
    <p:sldId id="2132735520" r:id="rId7"/>
    <p:sldId id="2132735519" r:id="rId8"/>
    <p:sldId id="2132735518" r:id="rId9"/>
    <p:sldId id="2132735521" r:id="rId10"/>
    <p:sldId id="2132735522" r:id="rId11"/>
    <p:sldId id="2132735533" r:id="rId12"/>
    <p:sldId id="2132735525" r:id="rId13"/>
    <p:sldId id="2132735526" r:id="rId14"/>
    <p:sldId id="2132735523" r:id="rId15"/>
    <p:sldId id="2132735515" r:id="rId16"/>
    <p:sldId id="1979421925" r:id="rId17"/>
    <p:sldId id="2132735510" r:id="rId18"/>
    <p:sldId id="2132735527" r:id="rId19"/>
    <p:sldId id="2132735532" r:id="rId20"/>
    <p:sldId id="2132735530" r:id="rId21"/>
    <p:sldId id="2132735531" r:id="rId22"/>
    <p:sldId id="2132735541" r:id="rId23"/>
    <p:sldId id="2132735524" r:id="rId24"/>
    <p:sldId id="457" r:id="rId25"/>
    <p:sldId id="1979421933" r:id="rId26"/>
    <p:sldId id="1979421893" r:id="rId27"/>
    <p:sldId id="388" r:id="rId28"/>
    <p:sldId id="1979421881" r:id="rId29"/>
    <p:sldId id="2132735534" r:id="rId30"/>
    <p:sldId id="2132735535" r:id="rId31"/>
    <p:sldId id="1979421942" r:id="rId32"/>
    <p:sldId id="1979421938" r:id="rId33"/>
    <p:sldId id="2132735512" r:id="rId34"/>
    <p:sldId id="2132735511" r:id="rId35"/>
    <p:sldId id="2132735529" r:id="rId36"/>
    <p:sldId id="2132735538" r:id="rId37"/>
    <p:sldId id="2132735509" r:id="rId38"/>
    <p:sldId id="2132735539" r:id="rId39"/>
    <p:sldId id="2132735514" r:id="rId40"/>
    <p:sldId id="2132735513" r:id="rId41"/>
    <p:sldId id="2132735540" r:id="rId42"/>
  </p:sldIdLst>
  <p:sldSz cx="9144000" cy="5143500" type="screen16x9"/>
  <p:notesSz cx="6858000" cy="2057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3144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8D8"/>
    <a:srgbClr val="D8D9D9"/>
    <a:srgbClr val="F2F2F2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7CF673-1048-E126-7EEB-C8D961E2ADFB}" v="152" dt="2020-03-31T07:05:06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pos="314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02FB2-ED9E-1B45-99C7-6F251C7809C5}" type="datetimeFigureOut">
              <a:rPr lang="en-US" smtClean="0"/>
              <a:t>6/26/20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991F8-E5B9-794A-A0FC-191908271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3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991F8-E5B9-794A-A0FC-1919082715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7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58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60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991F8-E5B9-794A-A0FC-1919082715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44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03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Set up in minutes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Scan a QR code to get your Cisco Business Wireless access points and mesh extenders up and running in minutes.</a:t>
            </a: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SG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Simplified management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Display current network configuration and make changes at your fingertips. Back up all your settings into your mobile device for added reliability. </a:t>
            </a: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SG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Easy Share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Instantly share guest network access from your smartphone. Prioritize which devices get faster speed for optimal user experience.</a:t>
            </a:r>
          </a:p>
          <a:p>
            <a:r>
              <a:rPr lang="en-SG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SG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Network insight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Peace of mind with real-time snapshot of your network usage, traffic patterns, and alerts. </a:t>
            </a: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SG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Performance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Monitor your network performance with throughput reading and speed test </a:t>
            </a: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5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Unified interface for all Cisco Business portfolio </a:t>
            </a:r>
          </a:p>
          <a:p>
            <a:endParaRPr lang="en-SG" sz="1200" kern="120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Eliminate complexity with easy set up in minutes.</a:t>
            </a:r>
          </a:p>
          <a:p>
            <a:r>
              <a:rPr lang="en-SG" sz="1200" b="1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  <a:endParaRPr lang="en-SG" sz="1200" kern="120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Cisco Business mobile app and dashboard simplify network management and operations, thereby freeing up your valuable time and resources for business growth and profitability.</a:t>
            </a:r>
          </a:p>
          <a:p>
            <a:r>
              <a:rPr lang="en-SG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Auto discovery, plug and play with your existing voice, wireless, data, and video products solutions.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0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890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76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8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7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991F8-E5B9-794A-A0FC-1919082715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54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458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991F8-E5B9-794A-A0FC-1919082715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16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1399" indent="-201399" defTabSz="402798" fontAlgn="base">
              <a:spcBef>
                <a:spcPts val="176"/>
              </a:spcBef>
              <a:buFont typeface="Arial" pitchFamily="34" charset="0"/>
              <a:buChar char="•"/>
            </a:pPr>
            <a:r>
              <a:rPr lang="en-US" sz="1200">
                <a:solidFill>
                  <a:srgbClr val="39393B"/>
                </a:solidFill>
                <a:ea typeface="ＭＳ Ｐゴシック" pitchFamily="34" charset="-128"/>
              </a:rPr>
              <a:t>Global 24-hour access to experts in the Cisco</a:t>
            </a:r>
            <a:r>
              <a:rPr lang="en-US" sz="1200" baseline="30000">
                <a:solidFill>
                  <a:srgbClr val="39393B"/>
                </a:solidFill>
                <a:ea typeface="ＭＳ Ｐゴシック" pitchFamily="34" charset="-128"/>
              </a:rPr>
              <a:t>®</a:t>
            </a:r>
            <a:r>
              <a:rPr lang="en-US" sz="1200">
                <a:solidFill>
                  <a:srgbClr val="39393B"/>
                </a:solidFill>
                <a:ea typeface="ＭＳ Ｐゴシック" pitchFamily="34" charset="-128"/>
              </a:rPr>
              <a:t> TAC and Small Business Support Center (SBSC)</a:t>
            </a:r>
          </a:p>
          <a:p>
            <a:pPr marL="201399" indent="-201399" defTabSz="402798" fontAlgn="base">
              <a:spcBef>
                <a:spcPts val="176"/>
              </a:spcBef>
              <a:buFont typeface="Arial" pitchFamily="34" charset="0"/>
              <a:buChar char="•"/>
            </a:pPr>
            <a:r>
              <a:rPr lang="en-US" sz="1200">
                <a:solidFill>
                  <a:srgbClr val="39393B"/>
                </a:solidFill>
                <a:ea typeface="ＭＳ Ｐゴシック" pitchFamily="34" charset="-128"/>
              </a:rPr>
              <a:t>Advance hardware replacement </a:t>
            </a:r>
          </a:p>
          <a:p>
            <a:pPr marL="201399" indent="-201399" defTabSz="402798" fontAlgn="base">
              <a:spcBef>
                <a:spcPts val="176"/>
              </a:spcBef>
              <a:buFont typeface="Arial" pitchFamily="34" charset="0"/>
              <a:buChar char="•"/>
            </a:pPr>
            <a:r>
              <a:rPr lang="en-US" sz="1200">
                <a:solidFill>
                  <a:srgbClr val="39393B"/>
                </a:solidFill>
                <a:ea typeface="ＭＳ Ｐゴシック" pitchFamily="34" charset="-128"/>
              </a:rPr>
              <a:t>Flexible contract term</a:t>
            </a:r>
          </a:p>
          <a:p>
            <a:pPr marL="201399" indent="-201399" defTabSz="402798" fontAlgn="base">
              <a:spcBef>
                <a:spcPts val="176"/>
              </a:spcBef>
              <a:buFont typeface="Arial" pitchFamily="34" charset="0"/>
              <a:buChar char="•"/>
            </a:pPr>
            <a:r>
              <a:rPr lang="en-US" sz="1200">
                <a:solidFill>
                  <a:srgbClr val="39393B"/>
                </a:solidFill>
                <a:ea typeface="ＭＳ Ｐゴシック" pitchFamily="34" charset="-128"/>
              </a:rPr>
              <a:t>Software upgrades</a:t>
            </a:r>
          </a:p>
          <a:p>
            <a:pPr marL="201399" indent="-201399" defTabSz="402798" fontAlgn="base">
              <a:spcBef>
                <a:spcPts val="176"/>
              </a:spcBef>
              <a:buFont typeface="Arial" pitchFamily="34" charset="0"/>
              <a:buChar char="•"/>
            </a:pPr>
            <a:r>
              <a:rPr lang="en-US" sz="1200">
                <a:solidFill>
                  <a:srgbClr val="39393B"/>
                </a:solidFill>
                <a:ea typeface="ＭＳ Ｐゴシック" pitchFamily="34" charset="-128"/>
              </a:rPr>
              <a:t>Self-help support through online communities,</a:t>
            </a:r>
            <a:br>
              <a:rPr lang="en-US" sz="1200">
                <a:solidFill>
                  <a:srgbClr val="39393B"/>
                </a:solidFill>
                <a:ea typeface="ＭＳ Ｐゴシック" pitchFamily="34" charset="-128"/>
              </a:rPr>
            </a:br>
            <a:r>
              <a:rPr lang="en-US" sz="1200">
                <a:solidFill>
                  <a:srgbClr val="39393B"/>
                </a:solidFill>
                <a:ea typeface="ＭＳ Ｐゴシック" pitchFamily="34" charset="-128"/>
              </a:rPr>
              <a:t>resources, and tools</a:t>
            </a:r>
          </a:p>
          <a:p>
            <a:pPr marL="201295" indent="-201295">
              <a:spcBef>
                <a:spcPts val="176"/>
              </a:spcBef>
              <a:buFont typeface="Arial" pitchFamily="34" charset="0"/>
              <a:buChar char="•"/>
            </a:pPr>
            <a:r>
              <a:rPr lang="en-US"/>
              <a:t>10 languages support: Portuguese, Spanish (EU), French, German, Russian, Polish, Japanese, Chinese, English, Spanish (LATAM)</a:t>
            </a:r>
            <a:endParaRPr lang="en-US">
              <a:solidFill>
                <a:srgbClr val="39393B"/>
              </a:solidFill>
              <a:ea typeface="ＭＳ Ｐゴシック"/>
              <a:cs typeface="Calibri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22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22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85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53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88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0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09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7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83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655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532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3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92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595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991F8-E5B9-794A-A0FC-1919082715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18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99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58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4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991F8-E5B9-794A-A0FC-1919082715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18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7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96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8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54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042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903357"/>
            <a:ext cx="8139112" cy="541174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69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5" y="2129077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85793" y="4975782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CB955-0E4A-7D44-B202-F9AF6134746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371" y="4829759"/>
            <a:ext cx="1338629" cy="31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9" r:id="rId2"/>
    <p:sldLayoutId id="2147484261" r:id="rId3"/>
    <p:sldLayoutId id="2147484286" r:id="rId4"/>
    <p:sldLayoutId id="2147484287" r:id="rId5"/>
    <p:sldLayoutId id="2147484290" r:id="rId6"/>
    <p:sldLayoutId id="2147484291" r:id="rId7"/>
    <p:sldLayoutId id="2147484292" r:id="rId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3.wdp"/><Relationship Id="rId3" Type="http://schemas.openxmlformats.org/officeDocument/2006/relationships/image" Target="../media/image13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tiff"/><Relationship Id="rId10" Type="http://schemas.openxmlformats.org/officeDocument/2006/relationships/image" Target="../media/image54.png"/><Relationship Id="rId4" Type="http://schemas.openxmlformats.org/officeDocument/2006/relationships/image" Target="../media/image48.tiff"/><Relationship Id="rId9" Type="http://schemas.openxmlformats.org/officeDocument/2006/relationships/image" Target="../media/image53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.jpeg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microsoft.com/office/2007/relationships/hdphoto" Target="../media/hdphoto5.wdp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3" Type="http://schemas.openxmlformats.org/officeDocument/2006/relationships/image" Target="../media/image11.jpeg"/><Relationship Id="rId7" Type="http://schemas.openxmlformats.org/officeDocument/2006/relationships/image" Target="../media/image7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38.jpe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6.wdp"/><Relationship Id="rId3" Type="http://schemas.openxmlformats.org/officeDocument/2006/relationships/image" Target="../media/image13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tiff"/><Relationship Id="rId10" Type="http://schemas.openxmlformats.org/officeDocument/2006/relationships/image" Target="../media/image54.png"/><Relationship Id="rId4" Type="http://schemas.openxmlformats.org/officeDocument/2006/relationships/image" Target="../media/image48.tiff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FC3EF29-DD92-334D-AA5E-39175FF959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Insert Presenter Name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676F4-EA0C-7947-8504-1452420738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Organization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CDE46-A06E-6C44-8CB4-D6B2EABB27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786B8-2B9D-EE4C-870B-0FDF2FA23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868821-8673-8B41-9DC6-69E6CB87E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Cisco Business Wireless</a:t>
            </a:r>
          </a:p>
        </p:txBody>
      </p:sp>
    </p:spTree>
    <p:extLst>
      <p:ext uri="{BB962C8B-B14F-4D97-AF65-F5344CB8AC3E}">
        <p14:creationId xmlns:p14="http://schemas.microsoft.com/office/powerpoint/2010/main" val="2338903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ＭＳ Ｐゴシック"/>
              </a:rPr>
              <a:t>Agenda</a:t>
            </a:r>
            <a:r>
              <a:rPr lang="pl-PL" dirty="0">
                <a:solidFill>
                  <a:schemeClr val="bg1"/>
                </a:solidFill>
                <a:ea typeface="ＭＳ Ｐゴシック"/>
              </a:rPr>
              <a:t> </a:t>
            </a:r>
            <a:endParaRPr lang="en-US">
              <a:solidFill>
                <a:schemeClr val="bg1"/>
              </a:solidFill>
              <a:ea typeface="ＭＳ Ｐゴシック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192397" y="471622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192397" y="1398973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192397" y="2326324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3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192397" y="3253675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4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192397" y="4181025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8616" y="377057"/>
            <a:ext cx="34453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Why do small businesses matter?</a:t>
            </a:r>
            <a:endParaRPr lang="en-US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8616" y="1442907"/>
            <a:ext cx="32136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Cisco Business</a:t>
            </a:r>
            <a:endParaRPr lang="en-US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8616" y="2370258"/>
            <a:ext cx="33577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b="1">
                <a:latin typeface="+mn-lt"/>
              </a:rPr>
              <a:t>Why Cisco Business Wireless?</a:t>
            </a:r>
            <a:endParaRPr lang="en-US" b="1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8616" y="3159110"/>
            <a:ext cx="34453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What is Cisco Business Wireless? </a:t>
            </a:r>
            <a:endParaRPr lang="en-US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8617" y="4224959"/>
            <a:ext cx="26555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Summary 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98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5ECED-BAB4-1846-B647-130B8952FE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C602B9-3B7C-1141-B343-E16F44F0B48F}"/>
              </a:ext>
            </a:extLst>
          </p:cNvPr>
          <p:cNvSpPr/>
          <p:nvPr/>
        </p:nvSpPr>
        <p:spPr>
          <a:xfrm>
            <a:off x="0" y="0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FF813-FF6A-2C4A-A330-FF569C8E0DD3}"/>
              </a:ext>
            </a:extLst>
          </p:cNvPr>
          <p:cNvSpPr/>
          <p:nvPr/>
        </p:nvSpPr>
        <p:spPr>
          <a:xfrm>
            <a:off x="0" y="175815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Why Cisco Business Wireless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38867F-1A59-CF4D-85A6-E344E417DEB3}"/>
              </a:ext>
            </a:extLst>
          </p:cNvPr>
          <p:cNvGrpSpPr/>
          <p:nvPr/>
        </p:nvGrpSpPr>
        <p:grpSpPr>
          <a:xfrm>
            <a:off x="544072" y="1327758"/>
            <a:ext cx="8137956" cy="1879798"/>
            <a:chOff x="277559" y="2010406"/>
            <a:chExt cx="8588629" cy="19838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727964-4106-2543-A514-B3ED089A710F}"/>
                </a:ext>
              </a:extLst>
            </p:cNvPr>
            <p:cNvSpPr/>
            <p:nvPr/>
          </p:nvSpPr>
          <p:spPr>
            <a:xfrm>
              <a:off x="3160498" y="2827174"/>
              <a:ext cx="2834640" cy="11671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228588" indent="-228588" defTabSz="684179">
                <a:spcAft>
                  <a:spcPts val="600"/>
                </a:spcAft>
                <a:buFont typeface="Wingdings" pitchFamily="2" charset="2"/>
                <a:buChar char="§"/>
              </a:pPr>
              <a:endParaRPr lang="en-US">
                <a:solidFill>
                  <a:schemeClr val="bg1"/>
                </a:solidFill>
                <a:latin typeface="+mj-lt"/>
                <a:cs typeface="CiscoSan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ED4898-5E5B-DE42-B3B4-364214C9A806}"/>
                </a:ext>
              </a:extLst>
            </p:cNvPr>
            <p:cNvSpPr/>
            <p:nvPr/>
          </p:nvSpPr>
          <p:spPr>
            <a:xfrm>
              <a:off x="3218765" y="3199605"/>
              <a:ext cx="2718107" cy="4222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000">
                  <a:solidFill>
                    <a:schemeClr val="bg2"/>
                  </a:solidFill>
                  <a:latin typeface="+mj-lt"/>
                </a:rPr>
                <a:t>Flexible</a:t>
              </a:r>
            </a:p>
          </p:txBody>
        </p:sp>
        <p:sp>
          <p:nvSpPr>
            <p:cNvPr id="9" name="Freeform 112">
              <a:extLst>
                <a:ext uri="{FF2B5EF4-FFF2-40B4-BE49-F238E27FC236}">
                  <a16:creationId xmlns:a16="http://schemas.microsoft.com/office/drawing/2014/main" id="{618FB24E-C230-684D-B20E-CCAE5A0224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1305" y="2010406"/>
              <a:ext cx="549737" cy="614606"/>
            </a:xfrm>
            <a:custGeom>
              <a:avLst/>
              <a:gdLst>
                <a:gd name="T0" fmla="*/ 210 w 577"/>
                <a:gd name="T1" fmla="*/ 508 h 646"/>
                <a:gd name="T2" fmla="*/ 219 w 577"/>
                <a:gd name="T3" fmla="*/ 497 h 646"/>
                <a:gd name="T4" fmla="*/ 353 w 577"/>
                <a:gd name="T5" fmla="*/ 489 h 646"/>
                <a:gd name="T6" fmla="*/ 296 w 577"/>
                <a:gd name="T7" fmla="*/ 441 h 646"/>
                <a:gd name="T8" fmla="*/ 222 w 577"/>
                <a:gd name="T9" fmla="*/ 384 h 646"/>
                <a:gd name="T10" fmla="*/ 367 w 577"/>
                <a:gd name="T11" fmla="*/ 354 h 646"/>
                <a:gd name="T12" fmla="*/ 360 w 577"/>
                <a:gd name="T13" fmla="*/ 366 h 646"/>
                <a:gd name="T14" fmla="*/ 236 w 577"/>
                <a:gd name="T15" fmla="*/ 384 h 646"/>
                <a:gd name="T16" fmla="*/ 299 w 577"/>
                <a:gd name="T17" fmla="*/ 427 h 646"/>
                <a:gd name="T18" fmla="*/ 367 w 577"/>
                <a:gd name="T19" fmla="*/ 489 h 646"/>
                <a:gd name="T20" fmla="*/ 302 w 577"/>
                <a:gd name="T21" fmla="*/ 582 h 646"/>
                <a:gd name="T22" fmla="*/ 295 w 577"/>
                <a:gd name="T23" fmla="*/ 293 h 646"/>
                <a:gd name="T24" fmla="*/ 288 w 577"/>
                <a:gd name="T25" fmla="*/ 582 h 646"/>
                <a:gd name="T26" fmla="*/ 302 w 577"/>
                <a:gd name="T27" fmla="*/ 582 h 646"/>
                <a:gd name="T28" fmla="*/ 359 w 577"/>
                <a:gd name="T29" fmla="*/ 211 h 646"/>
                <a:gd name="T30" fmla="*/ 289 w 577"/>
                <a:gd name="T31" fmla="*/ 231 h 646"/>
                <a:gd name="T32" fmla="*/ 227 w 577"/>
                <a:gd name="T33" fmla="*/ 216 h 646"/>
                <a:gd name="T34" fmla="*/ 289 w 577"/>
                <a:gd name="T35" fmla="*/ 245 h 646"/>
                <a:gd name="T36" fmla="*/ 577 w 577"/>
                <a:gd name="T37" fmla="*/ 462 h 646"/>
                <a:gd name="T38" fmla="*/ 444 w 577"/>
                <a:gd name="T39" fmla="*/ 83 h 646"/>
                <a:gd name="T40" fmla="*/ 458 w 577"/>
                <a:gd name="T41" fmla="*/ 51 h 646"/>
                <a:gd name="T42" fmla="*/ 393 w 577"/>
                <a:gd name="T43" fmla="*/ 47 h 646"/>
                <a:gd name="T44" fmla="*/ 344 w 577"/>
                <a:gd name="T45" fmla="*/ 31 h 646"/>
                <a:gd name="T46" fmla="*/ 289 w 577"/>
                <a:gd name="T47" fmla="*/ 0 h 646"/>
                <a:gd name="T48" fmla="*/ 233 w 577"/>
                <a:gd name="T49" fmla="*/ 31 h 646"/>
                <a:gd name="T50" fmla="*/ 200 w 577"/>
                <a:gd name="T51" fmla="*/ 51 h 646"/>
                <a:gd name="T52" fmla="*/ 147 w 577"/>
                <a:gd name="T53" fmla="*/ 37 h 646"/>
                <a:gd name="T54" fmla="*/ 130 w 577"/>
                <a:gd name="T55" fmla="*/ 80 h 646"/>
                <a:gd name="T56" fmla="*/ 213 w 577"/>
                <a:gd name="T57" fmla="*/ 213 h 646"/>
                <a:gd name="T58" fmla="*/ 289 w 577"/>
                <a:gd name="T59" fmla="*/ 646 h 646"/>
                <a:gd name="T60" fmla="*/ 179 w 577"/>
                <a:gd name="T61" fmla="*/ 59 h 646"/>
                <a:gd name="T62" fmla="*/ 200 w 577"/>
                <a:gd name="T63" fmla="*/ 65 h 646"/>
                <a:gd name="T64" fmla="*/ 246 w 577"/>
                <a:gd name="T65" fmla="*/ 37 h 646"/>
                <a:gd name="T66" fmla="*/ 331 w 577"/>
                <a:gd name="T67" fmla="*/ 37 h 646"/>
                <a:gd name="T68" fmla="*/ 377 w 577"/>
                <a:gd name="T69" fmla="*/ 65 h 646"/>
                <a:gd name="T70" fmla="*/ 430 w 577"/>
                <a:gd name="T71" fmla="*/ 51 h 646"/>
                <a:gd name="T72" fmla="*/ 438 w 577"/>
                <a:gd name="T73" fmla="*/ 70 h 646"/>
                <a:gd name="T74" fmla="*/ 350 w 577"/>
                <a:gd name="T75" fmla="*/ 218 h 646"/>
                <a:gd name="T76" fmla="*/ 563 w 577"/>
                <a:gd name="T77" fmla="*/ 462 h 646"/>
                <a:gd name="T78" fmla="*/ 14 w 577"/>
                <a:gd name="T79" fmla="*/ 462 h 646"/>
                <a:gd name="T80" fmla="*/ 227 w 577"/>
                <a:gd name="T81" fmla="*/ 218 h 646"/>
                <a:gd name="T82" fmla="*/ 140 w 577"/>
                <a:gd name="T83" fmla="*/ 70 h 646"/>
                <a:gd name="T84" fmla="*/ 147 w 577"/>
                <a:gd name="T85" fmla="*/ 51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7" h="646">
                  <a:moveTo>
                    <a:pt x="297" y="542"/>
                  </a:moveTo>
                  <a:cubicBezTo>
                    <a:pt x="272" y="542"/>
                    <a:pt x="233" y="526"/>
                    <a:pt x="210" y="508"/>
                  </a:cubicBezTo>
                  <a:cubicBezTo>
                    <a:pt x="207" y="505"/>
                    <a:pt x="206" y="501"/>
                    <a:pt x="209" y="498"/>
                  </a:cubicBezTo>
                  <a:cubicBezTo>
                    <a:pt x="211" y="495"/>
                    <a:pt x="216" y="494"/>
                    <a:pt x="219" y="497"/>
                  </a:cubicBezTo>
                  <a:cubicBezTo>
                    <a:pt x="239" y="513"/>
                    <a:pt x="275" y="528"/>
                    <a:pt x="297" y="528"/>
                  </a:cubicBezTo>
                  <a:cubicBezTo>
                    <a:pt x="349" y="528"/>
                    <a:pt x="353" y="498"/>
                    <a:pt x="353" y="489"/>
                  </a:cubicBezTo>
                  <a:cubicBezTo>
                    <a:pt x="353" y="457"/>
                    <a:pt x="330" y="449"/>
                    <a:pt x="303" y="443"/>
                  </a:cubicBezTo>
                  <a:cubicBezTo>
                    <a:pt x="301" y="442"/>
                    <a:pt x="298" y="442"/>
                    <a:pt x="296" y="441"/>
                  </a:cubicBezTo>
                  <a:cubicBezTo>
                    <a:pt x="293" y="440"/>
                    <a:pt x="291" y="440"/>
                    <a:pt x="288" y="439"/>
                  </a:cubicBezTo>
                  <a:cubicBezTo>
                    <a:pt x="265" y="434"/>
                    <a:pt x="222" y="424"/>
                    <a:pt x="222" y="384"/>
                  </a:cubicBezTo>
                  <a:cubicBezTo>
                    <a:pt x="222" y="344"/>
                    <a:pt x="262" y="329"/>
                    <a:pt x="295" y="329"/>
                  </a:cubicBezTo>
                  <a:cubicBezTo>
                    <a:pt x="317" y="329"/>
                    <a:pt x="344" y="339"/>
                    <a:pt x="367" y="354"/>
                  </a:cubicBezTo>
                  <a:cubicBezTo>
                    <a:pt x="370" y="356"/>
                    <a:pt x="371" y="361"/>
                    <a:pt x="369" y="364"/>
                  </a:cubicBezTo>
                  <a:cubicBezTo>
                    <a:pt x="367" y="367"/>
                    <a:pt x="363" y="368"/>
                    <a:pt x="360" y="366"/>
                  </a:cubicBezTo>
                  <a:cubicBezTo>
                    <a:pt x="338" y="352"/>
                    <a:pt x="314" y="343"/>
                    <a:pt x="295" y="343"/>
                  </a:cubicBezTo>
                  <a:cubicBezTo>
                    <a:pt x="239" y="343"/>
                    <a:pt x="236" y="377"/>
                    <a:pt x="236" y="384"/>
                  </a:cubicBezTo>
                  <a:cubicBezTo>
                    <a:pt x="236" y="410"/>
                    <a:pt x="263" y="419"/>
                    <a:pt x="291" y="425"/>
                  </a:cubicBezTo>
                  <a:cubicBezTo>
                    <a:pt x="294" y="426"/>
                    <a:pt x="297" y="427"/>
                    <a:pt x="299" y="427"/>
                  </a:cubicBezTo>
                  <a:cubicBezTo>
                    <a:pt x="301" y="428"/>
                    <a:pt x="304" y="429"/>
                    <a:pt x="307" y="429"/>
                  </a:cubicBezTo>
                  <a:cubicBezTo>
                    <a:pt x="328" y="434"/>
                    <a:pt x="367" y="443"/>
                    <a:pt x="367" y="489"/>
                  </a:cubicBezTo>
                  <a:cubicBezTo>
                    <a:pt x="367" y="528"/>
                    <a:pt x="331" y="542"/>
                    <a:pt x="297" y="542"/>
                  </a:cubicBezTo>
                  <a:close/>
                  <a:moveTo>
                    <a:pt x="302" y="582"/>
                  </a:moveTo>
                  <a:cubicBezTo>
                    <a:pt x="302" y="300"/>
                    <a:pt x="302" y="300"/>
                    <a:pt x="302" y="300"/>
                  </a:cubicBezTo>
                  <a:cubicBezTo>
                    <a:pt x="302" y="297"/>
                    <a:pt x="299" y="293"/>
                    <a:pt x="295" y="293"/>
                  </a:cubicBezTo>
                  <a:cubicBezTo>
                    <a:pt x="292" y="293"/>
                    <a:pt x="288" y="297"/>
                    <a:pt x="288" y="300"/>
                  </a:cubicBezTo>
                  <a:cubicBezTo>
                    <a:pt x="288" y="582"/>
                    <a:pt x="288" y="582"/>
                    <a:pt x="288" y="582"/>
                  </a:cubicBezTo>
                  <a:cubicBezTo>
                    <a:pt x="288" y="586"/>
                    <a:pt x="292" y="589"/>
                    <a:pt x="295" y="589"/>
                  </a:cubicBezTo>
                  <a:cubicBezTo>
                    <a:pt x="299" y="589"/>
                    <a:pt x="302" y="586"/>
                    <a:pt x="302" y="582"/>
                  </a:cubicBezTo>
                  <a:close/>
                  <a:moveTo>
                    <a:pt x="364" y="219"/>
                  </a:moveTo>
                  <a:cubicBezTo>
                    <a:pt x="365" y="215"/>
                    <a:pt x="363" y="212"/>
                    <a:pt x="359" y="211"/>
                  </a:cubicBezTo>
                  <a:cubicBezTo>
                    <a:pt x="355" y="210"/>
                    <a:pt x="351" y="213"/>
                    <a:pt x="351" y="216"/>
                  </a:cubicBezTo>
                  <a:cubicBezTo>
                    <a:pt x="351" y="216"/>
                    <a:pt x="342" y="231"/>
                    <a:pt x="289" y="231"/>
                  </a:cubicBezTo>
                  <a:cubicBezTo>
                    <a:pt x="233" y="231"/>
                    <a:pt x="227" y="216"/>
                    <a:pt x="227" y="216"/>
                  </a:cubicBezTo>
                  <a:cubicBezTo>
                    <a:pt x="227" y="216"/>
                    <a:pt x="227" y="216"/>
                    <a:pt x="227" y="216"/>
                  </a:cubicBezTo>
                  <a:cubicBezTo>
                    <a:pt x="213" y="219"/>
                    <a:pt x="213" y="219"/>
                    <a:pt x="213" y="219"/>
                  </a:cubicBezTo>
                  <a:cubicBezTo>
                    <a:pt x="214" y="224"/>
                    <a:pt x="222" y="245"/>
                    <a:pt x="289" y="245"/>
                  </a:cubicBezTo>
                  <a:cubicBezTo>
                    <a:pt x="355" y="245"/>
                    <a:pt x="363" y="224"/>
                    <a:pt x="364" y="219"/>
                  </a:cubicBezTo>
                  <a:close/>
                  <a:moveTo>
                    <a:pt x="577" y="462"/>
                  </a:moveTo>
                  <a:cubicBezTo>
                    <a:pt x="577" y="344"/>
                    <a:pt x="452" y="245"/>
                    <a:pt x="365" y="213"/>
                  </a:cubicBezTo>
                  <a:cubicBezTo>
                    <a:pt x="366" y="181"/>
                    <a:pt x="381" y="134"/>
                    <a:pt x="444" y="83"/>
                  </a:cubicBezTo>
                  <a:cubicBezTo>
                    <a:pt x="446" y="81"/>
                    <a:pt x="447" y="80"/>
                    <a:pt x="447" y="80"/>
                  </a:cubicBezTo>
                  <a:cubicBezTo>
                    <a:pt x="461" y="67"/>
                    <a:pt x="461" y="57"/>
                    <a:pt x="458" y="51"/>
                  </a:cubicBezTo>
                  <a:cubicBezTo>
                    <a:pt x="455" y="42"/>
                    <a:pt x="445" y="37"/>
                    <a:pt x="430" y="37"/>
                  </a:cubicBezTo>
                  <a:cubicBezTo>
                    <a:pt x="418" y="37"/>
                    <a:pt x="405" y="41"/>
                    <a:pt x="393" y="47"/>
                  </a:cubicBezTo>
                  <a:cubicBezTo>
                    <a:pt x="387" y="49"/>
                    <a:pt x="382" y="51"/>
                    <a:pt x="377" y="51"/>
                  </a:cubicBezTo>
                  <a:cubicBezTo>
                    <a:pt x="365" y="51"/>
                    <a:pt x="356" y="43"/>
                    <a:pt x="344" y="31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29" y="15"/>
                    <a:pt x="314" y="0"/>
                    <a:pt x="289" y="0"/>
                  </a:cubicBezTo>
                  <a:cubicBezTo>
                    <a:pt x="263" y="0"/>
                    <a:pt x="249" y="15"/>
                    <a:pt x="236" y="28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22" y="43"/>
                    <a:pt x="212" y="51"/>
                    <a:pt x="200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6" y="51"/>
                    <a:pt x="190" y="49"/>
                    <a:pt x="185" y="47"/>
                  </a:cubicBezTo>
                  <a:cubicBezTo>
                    <a:pt x="172" y="41"/>
                    <a:pt x="159" y="37"/>
                    <a:pt x="147" y="37"/>
                  </a:cubicBezTo>
                  <a:cubicBezTo>
                    <a:pt x="133" y="37"/>
                    <a:pt x="123" y="42"/>
                    <a:pt x="119" y="51"/>
                  </a:cubicBezTo>
                  <a:cubicBezTo>
                    <a:pt x="117" y="57"/>
                    <a:pt x="117" y="67"/>
                    <a:pt x="130" y="80"/>
                  </a:cubicBezTo>
                  <a:cubicBezTo>
                    <a:pt x="131" y="80"/>
                    <a:pt x="132" y="81"/>
                    <a:pt x="134" y="83"/>
                  </a:cubicBezTo>
                  <a:cubicBezTo>
                    <a:pt x="196" y="134"/>
                    <a:pt x="212" y="181"/>
                    <a:pt x="213" y="213"/>
                  </a:cubicBezTo>
                  <a:cubicBezTo>
                    <a:pt x="125" y="245"/>
                    <a:pt x="0" y="344"/>
                    <a:pt x="0" y="462"/>
                  </a:cubicBezTo>
                  <a:cubicBezTo>
                    <a:pt x="0" y="579"/>
                    <a:pt x="47" y="646"/>
                    <a:pt x="289" y="646"/>
                  </a:cubicBezTo>
                  <a:cubicBezTo>
                    <a:pt x="530" y="646"/>
                    <a:pt x="577" y="579"/>
                    <a:pt x="577" y="462"/>
                  </a:cubicBezTo>
                  <a:close/>
                  <a:moveTo>
                    <a:pt x="179" y="59"/>
                  </a:moveTo>
                  <a:cubicBezTo>
                    <a:pt x="186" y="63"/>
                    <a:pt x="193" y="65"/>
                    <a:pt x="200" y="65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18" y="65"/>
                    <a:pt x="231" y="53"/>
                    <a:pt x="243" y="41"/>
                  </a:cubicBezTo>
                  <a:cubicBezTo>
                    <a:pt x="246" y="37"/>
                    <a:pt x="246" y="37"/>
                    <a:pt x="246" y="37"/>
                  </a:cubicBezTo>
                  <a:cubicBezTo>
                    <a:pt x="259" y="25"/>
                    <a:pt x="269" y="14"/>
                    <a:pt x="289" y="14"/>
                  </a:cubicBezTo>
                  <a:cubicBezTo>
                    <a:pt x="308" y="14"/>
                    <a:pt x="319" y="25"/>
                    <a:pt x="331" y="37"/>
                  </a:cubicBezTo>
                  <a:cubicBezTo>
                    <a:pt x="334" y="41"/>
                    <a:pt x="334" y="41"/>
                    <a:pt x="334" y="41"/>
                  </a:cubicBezTo>
                  <a:cubicBezTo>
                    <a:pt x="346" y="53"/>
                    <a:pt x="359" y="65"/>
                    <a:pt x="377" y="65"/>
                  </a:cubicBezTo>
                  <a:cubicBezTo>
                    <a:pt x="384" y="65"/>
                    <a:pt x="391" y="63"/>
                    <a:pt x="399" y="59"/>
                  </a:cubicBezTo>
                  <a:cubicBezTo>
                    <a:pt x="409" y="54"/>
                    <a:pt x="420" y="51"/>
                    <a:pt x="430" y="51"/>
                  </a:cubicBezTo>
                  <a:cubicBezTo>
                    <a:pt x="439" y="51"/>
                    <a:pt x="444" y="54"/>
                    <a:pt x="445" y="56"/>
                  </a:cubicBezTo>
                  <a:cubicBezTo>
                    <a:pt x="446" y="58"/>
                    <a:pt x="445" y="63"/>
                    <a:pt x="438" y="70"/>
                  </a:cubicBezTo>
                  <a:cubicBezTo>
                    <a:pt x="437" y="70"/>
                    <a:pt x="436" y="71"/>
                    <a:pt x="435" y="72"/>
                  </a:cubicBezTo>
                  <a:cubicBezTo>
                    <a:pt x="365" y="129"/>
                    <a:pt x="350" y="183"/>
                    <a:pt x="350" y="218"/>
                  </a:cubicBezTo>
                  <a:cubicBezTo>
                    <a:pt x="350" y="221"/>
                    <a:pt x="352" y="223"/>
                    <a:pt x="355" y="224"/>
                  </a:cubicBezTo>
                  <a:cubicBezTo>
                    <a:pt x="439" y="253"/>
                    <a:pt x="563" y="349"/>
                    <a:pt x="563" y="462"/>
                  </a:cubicBezTo>
                  <a:cubicBezTo>
                    <a:pt x="563" y="573"/>
                    <a:pt x="520" y="632"/>
                    <a:pt x="289" y="632"/>
                  </a:cubicBezTo>
                  <a:cubicBezTo>
                    <a:pt x="58" y="632"/>
                    <a:pt x="14" y="573"/>
                    <a:pt x="14" y="462"/>
                  </a:cubicBezTo>
                  <a:cubicBezTo>
                    <a:pt x="14" y="349"/>
                    <a:pt x="138" y="253"/>
                    <a:pt x="222" y="224"/>
                  </a:cubicBezTo>
                  <a:cubicBezTo>
                    <a:pt x="225" y="223"/>
                    <a:pt x="227" y="221"/>
                    <a:pt x="227" y="218"/>
                  </a:cubicBezTo>
                  <a:cubicBezTo>
                    <a:pt x="227" y="183"/>
                    <a:pt x="212" y="129"/>
                    <a:pt x="143" y="72"/>
                  </a:cubicBezTo>
                  <a:cubicBezTo>
                    <a:pt x="141" y="71"/>
                    <a:pt x="140" y="70"/>
                    <a:pt x="140" y="70"/>
                  </a:cubicBezTo>
                  <a:cubicBezTo>
                    <a:pt x="133" y="63"/>
                    <a:pt x="131" y="58"/>
                    <a:pt x="132" y="56"/>
                  </a:cubicBezTo>
                  <a:cubicBezTo>
                    <a:pt x="133" y="54"/>
                    <a:pt x="138" y="51"/>
                    <a:pt x="147" y="51"/>
                  </a:cubicBezTo>
                  <a:cubicBezTo>
                    <a:pt x="157" y="51"/>
                    <a:pt x="168" y="54"/>
                    <a:pt x="17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09"/>
              <a:endParaRPr lang="en-US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998473-96F3-A544-8F59-2B61526B41A3}"/>
                </a:ext>
              </a:extLst>
            </p:cNvPr>
            <p:cNvSpPr/>
            <p:nvPr/>
          </p:nvSpPr>
          <p:spPr>
            <a:xfrm>
              <a:off x="277559" y="2827174"/>
              <a:ext cx="2834640" cy="1167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228588" indent="-228588" defTabSz="684179">
                <a:spcAft>
                  <a:spcPts val="600"/>
                </a:spcAft>
                <a:buFont typeface="Wingdings" pitchFamily="2" charset="2"/>
                <a:buChar char="§"/>
              </a:pPr>
              <a:endParaRPr lang="en-US" sz="2000">
                <a:solidFill>
                  <a:schemeClr val="bg1"/>
                </a:solidFill>
                <a:latin typeface="+mj-lt"/>
                <a:cs typeface="CiscoSan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AF8CBC-7503-504D-96F2-84ED07196C50}"/>
                </a:ext>
              </a:extLst>
            </p:cNvPr>
            <p:cNvSpPr/>
            <p:nvPr/>
          </p:nvSpPr>
          <p:spPr>
            <a:xfrm>
              <a:off x="335826" y="3199604"/>
              <a:ext cx="2718107" cy="4222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+mj-lt"/>
                </a:rPr>
                <a:t>Simple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3EC5BB-33C3-AC44-B6BF-7C9FFFB2C83A}"/>
                </a:ext>
              </a:extLst>
            </p:cNvPr>
            <p:cNvSpPr/>
            <p:nvPr/>
          </p:nvSpPr>
          <p:spPr>
            <a:xfrm>
              <a:off x="6031548" y="2827174"/>
              <a:ext cx="2834640" cy="11671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228588" indent="-228588" defTabSz="684179">
                <a:spcAft>
                  <a:spcPts val="600"/>
                </a:spcAft>
                <a:buFont typeface="Wingdings" pitchFamily="2" charset="2"/>
                <a:buChar char="§"/>
              </a:pPr>
              <a:endParaRPr lang="en-US" sz="2000">
                <a:solidFill>
                  <a:schemeClr val="bg1"/>
                </a:solidFill>
                <a:latin typeface="+mj-lt"/>
                <a:cs typeface="CiscoSan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95AB74-E4A5-9A45-AD86-97048D206B41}"/>
                </a:ext>
              </a:extLst>
            </p:cNvPr>
            <p:cNvSpPr/>
            <p:nvPr/>
          </p:nvSpPr>
          <p:spPr>
            <a:xfrm>
              <a:off x="6089815" y="3199606"/>
              <a:ext cx="2718107" cy="4222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+mj-lt"/>
                </a:rPr>
                <a:t>Secure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5E94484-1E33-5547-964A-017881586D60}"/>
              </a:ext>
            </a:extLst>
          </p:cNvPr>
          <p:cNvSpPr/>
          <p:nvPr/>
        </p:nvSpPr>
        <p:spPr>
          <a:xfrm>
            <a:off x="3912786" y="987310"/>
            <a:ext cx="1424388" cy="135248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F5BDD7-5648-2444-B5AE-F580CE745109}"/>
              </a:ext>
            </a:extLst>
          </p:cNvPr>
          <p:cNvSpPr/>
          <p:nvPr/>
        </p:nvSpPr>
        <p:spPr>
          <a:xfrm>
            <a:off x="6730636" y="1058417"/>
            <a:ext cx="1424388" cy="135248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473424-F6A4-4544-B404-C3F8F33A599D}"/>
              </a:ext>
            </a:extLst>
          </p:cNvPr>
          <p:cNvSpPr/>
          <p:nvPr/>
        </p:nvSpPr>
        <p:spPr>
          <a:xfrm>
            <a:off x="1174826" y="1020833"/>
            <a:ext cx="1424388" cy="135248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035C24-76FE-004F-ADEB-8C6F57A61B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620" y="1050488"/>
            <a:ext cx="1289304" cy="1289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A58D90-99F3-EA46-90A5-3CCD82FE73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860" y="1081767"/>
            <a:ext cx="1289304" cy="1289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DF5D18-245D-D94F-894C-22FF6F354B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030" y="1018899"/>
            <a:ext cx="1289304" cy="128930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C5DB56-1F7F-814A-8DFF-E140D923EB93}"/>
              </a:ext>
            </a:extLst>
          </p:cNvPr>
          <p:cNvSpPr/>
          <p:nvPr/>
        </p:nvSpPr>
        <p:spPr>
          <a:xfrm>
            <a:off x="538399" y="3254563"/>
            <a:ext cx="2685897" cy="122484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E79C7-1BBE-F544-A9F8-AEED56736D38}"/>
              </a:ext>
            </a:extLst>
          </p:cNvPr>
          <p:cNvSpPr/>
          <p:nvPr/>
        </p:nvSpPr>
        <p:spPr>
          <a:xfrm>
            <a:off x="3283650" y="3254563"/>
            <a:ext cx="2685897" cy="122484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FDA984-B552-0342-A907-0B7AE9431705}"/>
              </a:ext>
            </a:extLst>
          </p:cNvPr>
          <p:cNvSpPr/>
          <p:nvPr/>
        </p:nvSpPr>
        <p:spPr>
          <a:xfrm>
            <a:off x="6013055" y="3254563"/>
            <a:ext cx="2685897" cy="122484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392906-429C-DB49-AE15-EAA0D5BB7189}"/>
              </a:ext>
            </a:extLst>
          </p:cNvPr>
          <p:cNvSpPr/>
          <p:nvPr/>
        </p:nvSpPr>
        <p:spPr>
          <a:xfrm>
            <a:off x="538399" y="3368310"/>
            <a:ext cx="2685897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5000"/>
              </a:lnSpc>
              <a:spcBef>
                <a:spcPts val="1200"/>
              </a:spcBef>
              <a:buSzPct val="80000"/>
            </a:pPr>
            <a:r>
              <a:rPr lang="en-US" sz="1200">
                <a:solidFill>
                  <a:schemeClr val="bg2"/>
                </a:solidFill>
                <a:latin typeface="CiscoSansTT ExtraLight"/>
              </a:rPr>
              <a:t>Set up in minutes and expand wireless coverage with mesh extenders. Simplified management and operations with Mobile app or web dashboard so you can spend more time tending your business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B335EC-D311-BC41-8EFE-AA9FF714A5C8}"/>
              </a:ext>
            </a:extLst>
          </p:cNvPr>
          <p:cNvSpPr/>
          <p:nvPr/>
        </p:nvSpPr>
        <p:spPr>
          <a:xfrm>
            <a:off x="3333185" y="3382237"/>
            <a:ext cx="258682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5000"/>
              </a:lnSpc>
              <a:spcBef>
                <a:spcPts val="1200"/>
              </a:spcBef>
              <a:buSzPct val="80000"/>
            </a:pPr>
            <a:r>
              <a:rPr lang="en-US" sz="1200">
                <a:solidFill>
                  <a:schemeClr val="bg2"/>
                </a:solidFill>
                <a:latin typeface="CiscoSansTT ExtraLight"/>
              </a:rPr>
              <a:t>Innovative product portfolio meets the evolving business challenges, improves agility for greater  business outcomes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674D1-D77D-DB49-937D-F25EE72F13EF}"/>
              </a:ext>
            </a:extLst>
          </p:cNvPr>
          <p:cNvSpPr/>
          <p:nvPr/>
        </p:nvSpPr>
        <p:spPr>
          <a:xfrm>
            <a:off x="6028901" y="3333139"/>
            <a:ext cx="258682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5000"/>
              </a:lnSpc>
              <a:spcBef>
                <a:spcPts val="1200"/>
              </a:spcBef>
              <a:buSzPct val="80000"/>
            </a:pPr>
            <a:r>
              <a:rPr lang="en-US" sz="1200">
                <a:solidFill>
                  <a:schemeClr val="bg2"/>
                </a:solidFill>
                <a:latin typeface="+mn-lt"/>
              </a:rPr>
              <a:t>Advanced security protocols provides a solid security foundation, ensuring privacy and business continuity</a:t>
            </a:r>
          </a:p>
        </p:txBody>
      </p:sp>
    </p:spTree>
    <p:extLst>
      <p:ext uri="{BB962C8B-B14F-4D97-AF65-F5344CB8AC3E}">
        <p14:creationId xmlns:p14="http://schemas.microsoft.com/office/powerpoint/2010/main" val="1069039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CEE1B-B9DA-C443-A2DA-ABB3CAF1B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258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CFEF8-36AA-D54E-AD76-98CF7D8CFAB0}"/>
              </a:ext>
            </a:extLst>
          </p:cNvPr>
          <p:cNvSpPr/>
          <p:nvPr/>
        </p:nvSpPr>
        <p:spPr>
          <a:xfrm>
            <a:off x="0" y="557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652AD4-D1EA-5245-9870-44FB10A67652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lvl="0" defTabSz="457189"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Why Grow with Cisco Business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FB2A474-F27F-2942-8D98-B0953F10287F}"/>
              </a:ext>
            </a:extLst>
          </p:cNvPr>
          <p:cNvSpPr/>
          <p:nvPr/>
        </p:nvSpPr>
        <p:spPr>
          <a:xfrm>
            <a:off x="2625417" y="3048689"/>
            <a:ext cx="5970121" cy="1669516"/>
          </a:xfrm>
          <a:prstGeom prst="roundRect">
            <a:avLst>
              <a:gd name="adj" fmla="val 8505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E0D3A5A-5EDB-344E-B6A7-8CA400D6CC0B}"/>
              </a:ext>
            </a:extLst>
          </p:cNvPr>
          <p:cNvSpPr/>
          <p:nvPr/>
        </p:nvSpPr>
        <p:spPr>
          <a:xfrm>
            <a:off x="480237" y="3044859"/>
            <a:ext cx="2264196" cy="1677174"/>
          </a:xfrm>
          <a:custGeom>
            <a:avLst/>
            <a:gdLst>
              <a:gd name="connsiteX0" fmla="*/ 142644 w 2264196"/>
              <a:gd name="connsiteY0" fmla="*/ 0 h 1677174"/>
              <a:gd name="connsiteX1" fmla="*/ 2264196 w 2264196"/>
              <a:gd name="connsiteY1" fmla="*/ 0 h 1677174"/>
              <a:gd name="connsiteX2" fmla="*/ 2264196 w 2264196"/>
              <a:gd name="connsiteY2" fmla="*/ 1677174 h 1677174"/>
              <a:gd name="connsiteX3" fmla="*/ 142644 w 2264196"/>
              <a:gd name="connsiteY3" fmla="*/ 1677174 h 1677174"/>
              <a:gd name="connsiteX4" fmla="*/ 0 w 2264196"/>
              <a:gd name="connsiteY4" fmla="*/ 1534530 h 1677174"/>
              <a:gd name="connsiteX5" fmla="*/ 0 w 2264196"/>
              <a:gd name="connsiteY5" fmla="*/ 142644 h 1677174"/>
              <a:gd name="connsiteX6" fmla="*/ 142644 w 2264196"/>
              <a:gd name="connsiteY6" fmla="*/ 0 h 167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4196" h="1677174">
                <a:moveTo>
                  <a:pt x="142644" y="0"/>
                </a:moveTo>
                <a:lnTo>
                  <a:pt x="2264196" y="0"/>
                </a:lnTo>
                <a:lnTo>
                  <a:pt x="2264196" y="1677174"/>
                </a:lnTo>
                <a:lnTo>
                  <a:pt x="142644" y="1677174"/>
                </a:lnTo>
                <a:cubicBezTo>
                  <a:pt x="63864" y="1677174"/>
                  <a:pt x="0" y="1613310"/>
                  <a:pt x="0" y="1534530"/>
                </a:cubicBezTo>
                <a:lnTo>
                  <a:pt x="0" y="142644"/>
                </a:lnTo>
                <a:cubicBezTo>
                  <a:pt x="0" y="63864"/>
                  <a:pt x="63864" y="0"/>
                  <a:pt x="14264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2F472CA-5F66-1B4E-8F7C-B380AC7018F0}"/>
              </a:ext>
            </a:extLst>
          </p:cNvPr>
          <p:cNvSpPr/>
          <p:nvPr/>
        </p:nvSpPr>
        <p:spPr>
          <a:xfrm>
            <a:off x="2625417" y="1295647"/>
            <a:ext cx="5970121" cy="1669516"/>
          </a:xfrm>
          <a:prstGeom prst="roundRect">
            <a:avLst>
              <a:gd name="adj" fmla="val 8505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FBEA14C-D725-2B44-8CD1-94EB195C3014}"/>
              </a:ext>
            </a:extLst>
          </p:cNvPr>
          <p:cNvSpPr/>
          <p:nvPr/>
        </p:nvSpPr>
        <p:spPr>
          <a:xfrm>
            <a:off x="480237" y="1291818"/>
            <a:ext cx="2264196" cy="1677174"/>
          </a:xfrm>
          <a:custGeom>
            <a:avLst/>
            <a:gdLst>
              <a:gd name="connsiteX0" fmla="*/ 142644 w 2264196"/>
              <a:gd name="connsiteY0" fmla="*/ 0 h 1677174"/>
              <a:gd name="connsiteX1" fmla="*/ 2264196 w 2264196"/>
              <a:gd name="connsiteY1" fmla="*/ 0 h 1677174"/>
              <a:gd name="connsiteX2" fmla="*/ 2264196 w 2264196"/>
              <a:gd name="connsiteY2" fmla="*/ 1677174 h 1677174"/>
              <a:gd name="connsiteX3" fmla="*/ 142644 w 2264196"/>
              <a:gd name="connsiteY3" fmla="*/ 1677174 h 1677174"/>
              <a:gd name="connsiteX4" fmla="*/ 0 w 2264196"/>
              <a:gd name="connsiteY4" fmla="*/ 1534530 h 1677174"/>
              <a:gd name="connsiteX5" fmla="*/ 0 w 2264196"/>
              <a:gd name="connsiteY5" fmla="*/ 142644 h 1677174"/>
              <a:gd name="connsiteX6" fmla="*/ 142644 w 2264196"/>
              <a:gd name="connsiteY6" fmla="*/ 0 h 167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4196" h="1677174">
                <a:moveTo>
                  <a:pt x="142644" y="0"/>
                </a:moveTo>
                <a:lnTo>
                  <a:pt x="2264196" y="0"/>
                </a:lnTo>
                <a:lnTo>
                  <a:pt x="2264196" y="1677174"/>
                </a:lnTo>
                <a:lnTo>
                  <a:pt x="142644" y="1677174"/>
                </a:lnTo>
                <a:cubicBezTo>
                  <a:pt x="63864" y="1677174"/>
                  <a:pt x="0" y="1613310"/>
                  <a:pt x="0" y="1534530"/>
                </a:cubicBezTo>
                <a:lnTo>
                  <a:pt x="0" y="142644"/>
                </a:lnTo>
                <a:cubicBezTo>
                  <a:pt x="0" y="63864"/>
                  <a:pt x="63864" y="0"/>
                  <a:pt x="142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0" name="Freeform: Shape 527">
            <a:extLst>
              <a:ext uri="{FF2B5EF4-FFF2-40B4-BE49-F238E27FC236}">
                <a16:creationId xmlns:a16="http://schemas.microsoft.com/office/drawing/2014/main" id="{8B2D038A-9713-834D-B51D-DEAA9D944B20}"/>
              </a:ext>
            </a:extLst>
          </p:cNvPr>
          <p:cNvSpPr/>
          <p:nvPr/>
        </p:nvSpPr>
        <p:spPr>
          <a:xfrm>
            <a:off x="480237" y="1299310"/>
            <a:ext cx="2261212" cy="1669682"/>
          </a:xfrm>
          <a:custGeom>
            <a:avLst/>
            <a:gdLst>
              <a:gd name="connsiteX0" fmla="*/ 75286 w 2463802"/>
              <a:gd name="connsiteY0" fmla="*/ 0 h 1669682"/>
              <a:gd name="connsiteX1" fmla="*/ 2463802 w 2463802"/>
              <a:gd name="connsiteY1" fmla="*/ 0 h 1669682"/>
              <a:gd name="connsiteX2" fmla="*/ 2463802 w 2463802"/>
              <a:gd name="connsiteY2" fmla="*/ 1669682 h 1669682"/>
              <a:gd name="connsiteX3" fmla="*/ 75286 w 2463802"/>
              <a:gd name="connsiteY3" fmla="*/ 1669682 h 1669682"/>
              <a:gd name="connsiteX4" fmla="*/ 0 w 2463802"/>
              <a:gd name="connsiteY4" fmla="*/ 1594396 h 1669682"/>
              <a:gd name="connsiteX5" fmla="*/ 0 w 2463802"/>
              <a:gd name="connsiteY5" fmla="*/ 75286 h 1669682"/>
              <a:gd name="connsiteX6" fmla="*/ 75286 w 2463802"/>
              <a:gd name="connsiteY6" fmla="*/ 0 h 166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802" h="1669682">
                <a:moveTo>
                  <a:pt x="75286" y="0"/>
                </a:moveTo>
                <a:lnTo>
                  <a:pt x="2463802" y="0"/>
                </a:lnTo>
                <a:lnTo>
                  <a:pt x="2463802" y="1669682"/>
                </a:lnTo>
                <a:lnTo>
                  <a:pt x="75286" y="1669682"/>
                </a:lnTo>
                <a:cubicBezTo>
                  <a:pt x="33707" y="1669682"/>
                  <a:pt x="0" y="1635975"/>
                  <a:pt x="0" y="1594396"/>
                </a:cubicBezTo>
                <a:lnTo>
                  <a:pt x="0" y="75286"/>
                </a:lnTo>
                <a:cubicBezTo>
                  <a:pt x="0" y="33707"/>
                  <a:pt x="33707" y="0"/>
                  <a:pt x="75286" y="0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2000">
                <a:solidFill>
                  <a:srgbClr val="FFFFFF"/>
                </a:solidFill>
                <a:latin typeface="CiscoSansTT ExtraLight"/>
              </a:rPr>
              <a:t>The life of a </a:t>
            </a:r>
            <a:br>
              <a:rPr lang="en-US" sz="2000">
                <a:solidFill>
                  <a:srgbClr val="FFFFFF"/>
                </a:solidFill>
                <a:latin typeface="CiscoSansTT ExtraLight"/>
              </a:rPr>
            </a:br>
            <a:r>
              <a:rPr lang="en-US" sz="2000">
                <a:solidFill>
                  <a:srgbClr val="FFFFFF"/>
                </a:solidFill>
                <a:latin typeface="CiscoSansTT ExtraLight"/>
              </a:rPr>
              <a:t>small business owner today…</a:t>
            </a:r>
          </a:p>
        </p:txBody>
      </p:sp>
      <p:sp>
        <p:nvSpPr>
          <p:cNvPr id="11" name="Freeform: Shape 528">
            <a:extLst>
              <a:ext uri="{FF2B5EF4-FFF2-40B4-BE49-F238E27FC236}">
                <a16:creationId xmlns:a16="http://schemas.microsoft.com/office/drawing/2014/main" id="{F6885C17-B1C4-F44D-8CD7-454BB8CF7D5C}"/>
              </a:ext>
            </a:extLst>
          </p:cNvPr>
          <p:cNvSpPr/>
          <p:nvPr/>
        </p:nvSpPr>
        <p:spPr>
          <a:xfrm>
            <a:off x="475475" y="3058169"/>
            <a:ext cx="2261212" cy="1669682"/>
          </a:xfrm>
          <a:custGeom>
            <a:avLst/>
            <a:gdLst>
              <a:gd name="connsiteX0" fmla="*/ 75286 w 2463802"/>
              <a:gd name="connsiteY0" fmla="*/ 0 h 1669682"/>
              <a:gd name="connsiteX1" fmla="*/ 2463802 w 2463802"/>
              <a:gd name="connsiteY1" fmla="*/ 0 h 1669682"/>
              <a:gd name="connsiteX2" fmla="*/ 2463802 w 2463802"/>
              <a:gd name="connsiteY2" fmla="*/ 1669682 h 1669682"/>
              <a:gd name="connsiteX3" fmla="*/ 75286 w 2463802"/>
              <a:gd name="connsiteY3" fmla="*/ 1669682 h 1669682"/>
              <a:gd name="connsiteX4" fmla="*/ 0 w 2463802"/>
              <a:gd name="connsiteY4" fmla="*/ 1594396 h 1669682"/>
              <a:gd name="connsiteX5" fmla="*/ 0 w 2463802"/>
              <a:gd name="connsiteY5" fmla="*/ 75286 h 1669682"/>
              <a:gd name="connsiteX6" fmla="*/ 75286 w 2463802"/>
              <a:gd name="connsiteY6" fmla="*/ 0 h 166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802" h="1669682">
                <a:moveTo>
                  <a:pt x="75286" y="0"/>
                </a:moveTo>
                <a:lnTo>
                  <a:pt x="2463802" y="0"/>
                </a:lnTo>
                <a:lnTo>
                  <a:pt x="2463802" y="1669682"/>
                </a:lnTo>
                <a:lnTo>
                  <a:pt x="75286" y="1669682"/>
                </a:lnTo>
                <a:cubicBezTo>
                  <a:pt x="33707" y="1669682"/>
                  <a:pt x="0" y="1635975"/>
                  <a:pt x="0" y="1594396"/>
                </a:cubicBezTo>
                <a:lnTo>
                  <a:pt x="0" y="75286"/>
                </a:lnTo>
                <a:cubicBezTo>
                  <a:pt x="0" y="33707"/>
                  <a:pt x="33707" y="0"/>
                  <a:pt x="75286" y="0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>
                <a:solidFill>
                  <a:srgbClr val="FFFFFF"/>
                </a:solidFill>
                <a:latin typeface="CiscoSansTT ExtraLight"/>
              </a:rPr>
              <a:t>Cisco Business makes your life easier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934754-2608-2842-AA29-D44C6750E81B}"/>
              </a:ext>
            </a:extLst>
          </p:cNvPr>
          <p:cNvGrpSpPr>
            <a:grpSpLocks noChangeAspect="1"/>
          </p:cNvGrpSpPr>
          <p:nvPr/>
        </p:nvGrpSpPr>
        <p:grpSpPr>
          <a:xfrm>
            <a:off x="3162894" y="3362994"/>
            <a:ext cx="440130" cy="550771"/>
            <a:chOff x="3690937" y="1443031"/>
            <a:chExt cx="2020888" cy="2528894"/>
          </a:xfrm>
        </p:grpSpPr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B7F92777-D4A2-E54D-A795-487D4A0F0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937" y="1443031"/>
              <a:ext cx="2020888" cy="2005002"/>
            </a:xfrm>
            <a:custGeom>
              <a:avLst/>
              <a:gdLst>
                <a:gd name="connsiteX0" fmla="*/ 1399705 w 2020888"/>
                <a:gd name="connsiteY0" fmla="*/ 1944688 h 2005013"/>
                <a:gd name="connsiteX1" fmla="*/ 1399945 w 2020888"/>
                <a:gd name="connsiteY1" fmla="*/ 1944825 h 2005013"/>
                <a:gd name="connsiteX2" fmla="*/ 1399945 w 2020888"/>
                <a:gd name="connsiteY2" fmla="*/ 1944688 h 2005013"/>
                <a:gd name="connsiteX3" fmla="*/ 620943 w 2020888"/>
                <a:gd name="connsiteY3" fmla="*/ 1943298 h 2005013"/>
                <a:gd name="connsiteX4" fmla="*/ 620943 w 2020888"/>
                <a:gd name="connsiteY4" fmla="*/ 1943826 h 2005013"/>
                <a:gd name="connsiteX5" fmla="*/ 620943 w 2020888"/>
                <a:gd name="connsiteY5" fmla="*/ 1944825 h 2005013"/>
                <a:gd name="connsiteX6" fmla="*/ 621584 w 2020888"/>
                <a:gd name="connsiteY6" fmla="*/ 1944483 h 2005013"/>
                <a:gd name="connsiteX7" fmla="*/ 621584 w 2020888"/>
                <a:gd name="connsiteY7" fmla="*/ 1944483 h 2005013"/>
                <a:gd name="connsiteX8" fmla="*/ 1012326 w 2020888"/>
                <a:gd name="connsiteY8" fmla="*/ 0 h 2005013"/>
                <a:gd name="connsiteX9" fmla="*/ 1727351 w 2020888"/>
                <a:gd name="connsiteY9" fmla="*/ 293417 h 2005013"/>
                <a:gd name="connsiteX10" fmla="*/ 2020888 w 2020888"/>
                <a:gd name="connsiteY10" fmla="*/ 1008149 h 2005013"/>
                <a:gd name="connsiteX11" fmla="*/ 1960676 w 2020888"/>
                <a:gd name="connsiteY11" fmla="*/ 1309089 h 2005013"/>
                <a:gd name="connsiteX12" fmla="*/ 1825197 w 2020888"/>
                <a:gd name="connsiteY12" fmla="*/ 1546080 h 2005013"/>
                <a:gd name="connsiteX13" fmla="*/ 1614453 w 2020888"/>
                <a:gd name="connsiteY13" fmla="*/ 1768023 h 2005013"/>
                <a:gd name="connsiteX14" fmla="*/ 1505317 w 2020888"/>
                <a:gd name="connsiteY14" fmla="*/ 1895922 h 2005013"/>
                <a:gd name="connsiteX15" fmla="*/ 1456394 w 2020888"/>
                <a:gd name="connsiteY15" fmla="*/ 1971157 h 2005013"/>
                <a:gd name="connsiteX16" fmla="*/ 1399945 w 2020888"/>
                <a:gd name="connsiteY16" fmla="*/ 2005013 h 2005013"/>
                <a:gd name="connsiteX17" fmla="*/ 620943 w 2020888"/>
                <a:gd name="connsiteY17" fmla="*/ 2005013 h 2005013"/>
                <a:gd name="connsiteX18" fmla="*/ 568257 w 2020888"/>
                <a:gd name="connsiteY18" fmla="*/ 1974919 h 2005013"/>
                <a:gd name="connsiteX19" fmla="*/ 568257 w 2020888"/>
                <a:gd name="connsiteY19" fmla="*/ 1971157 h 2005013"/>
                <a:gd name="connsiteX20" fmla="*/ 564494 w 2020888"/>
                <a:gd name="connsiteY20" fmla="*/ 1971157 h 2005013"/>
                <a:gd name="connsiteX21" fmla="*/ 560731 w 2020888"/>
                <a:gd name="connsiteY21" fmla="*/ 1959872 h 2005013"/>
                <a:gd name="connsiteX22" fmla="*/ 538151 w 2020888"/>
                <a:gd name="connsiteY22" fmla="*/ 1926016 h 2005013"/>
                <a:gd name="connsiteX23" fmla="*/ 466648 w 2020888"/>
                <a:gd name="connsiteY23" fmla="*/ 1828211 h 2005013"/>
                <a:gd name="connsiteX24" fmla="*/ 406436 w 2020888"/>
                <a:gd name="connsiteY24" fmla="*/ 1768023 h 2005013"/>
                <a:gd name="connsiteX25" fmla="*/ 270957 w 2020888"/>
                <a:gd name="connsiteY25" fmla="*/ 1636362 h 2005013"/>
                <a:gd name="connsiteX26" fmla="*/ 63976 w 2020888"/>
                <a:gd name="connsiteY26" fmla="*/ 1309089 h 2005013"/>
                <a:gd name="connsiteX27" fmla="*/ 0 w 2020888"/>
                <a:gd name="connsiteY27" fmla="*/ 1008149 h 2005013"/>
                <a:gd name="connsiteX28" fmla="*/ 297300 w 2020888"/>
                <a:gd name="connsiteY28" fmla="*/ 293417 h 2005013"/>
                <a:gd name="connsiteX29" fmla="*/ 1012326 w 2020888"/>
                <a:gd name="connsiteY29" fmla="*/ 0 h 20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0888" h="2005013">
                  <a:moveTo>
                    <a:pt x="1399705" y="1944688"/>
                  </a:moveTo>
                  <a:lnTo>
                    <a:pt x="1399945" y="1944825"/>
                  </a:lnTo>
                  <a:lnTo>
                    <a:pt x="1399945" y="1944688"/>
                  </a:lnTo>
                  <a:close/>
                  <a:moveTo>
                    <a:pt x="620943" y="1943298"/>
                  </a:moveTo>
                  <a:lnTo>
                    <a:pt x="620943" y="1943826"/>
                  </a:lnTo>
                  <a:cubicBezTo>
                    <a:pt x="620943" y="1944825"/>
                    <a:pt x="620943" y="1944825"/>
                    <a:pt x="620943" y="1944825"/>
                  </a:cubicBezTo>
                  <a:lnTo>
                    <a:pt x="621584" y="1944483"/>
                  </a:lnTo>
                  <a:lnTo>
                    <a:pt x="621584" y="1944483"/>
                  </a:lnTo>
                  <a:close/>
                  <a:moveTo>
                    <a:pt x="1012326" y="0"/>
                  </a:moveTo>
                  <a:cubicBezTo>
                    <a:pt x="1290809" y="0"/>
                    <a:pt x="1542950" y="112853"/>
                    <a:pt x="1727351" y="293417"/>
                  </a:cubicBezTo>
                  <a:cubicBezTo>
                    <a:pt x="1907989" y="477742"/>
                    <a:pt x="2020888" y="729780"/>
                    <a:pt x="2020888" y="1008149"/>
                  </a:cubicBezTo>
                  <a:cubicBezTo>
                    <a:pt x="2020888" y="1117240"/>
                    <a:pt x="1998308" y="1218807"/>
                    <a:pt x="1960676" y="1309089"/>
                  </a:cubicBezTo>
                  <a:cubicBezTo>
                    <a:pt x="1923043" y="1399371"/>
                    <a:pt x="1874120" y="1482130"/>
                    <a:pt x="1825197" y="1546080"/>
                  </a:cubicBezTo>
                  <a:cubicBezTo>
                    <a:pt x="1727351" y="1677741"/>
                    <a:pt x="1625742" y="1760499"/>
                    <a:pt x="1614453" y="1768023"/>
                  </a:cubicBezTo>
                  <a:cubicBezTo>
                    <a:pt x="1573056" y="1801879"/>
                    <a:pt x="1531660" y="1850781"/>
                    <a:pt x="1505317" y="1895922"/>
                  </a:cubicBezTo>
                  <a:cubicBezTo>
                    <a:pt x="1475211" y="1937302"/>
                    <a:pt x="1456394" y="1971157"/>
                    <a:pt x="1456394" y="1971157"/>
                  </a:cubicBezTo>
                  <a:cubicBezTo>
                    <a:pt x="1445104" y="1993728"/>
                    <a:pt x="1426288" y="2005013"/>
                    <a:pt x="1399945" y="2005013"/>
                  </a:cubicBezTo>
                  <a:cubicBezTo>
                    <a:pt x="1399945" y="2005013"/>
                    <a:pt x="1399945" y="2005013"/>
                    <a:pt x="620943" y="2005013"/>
                  </a:cubicBezTo>
                  <a:cubicBezTo>
                    <a:pt x="598364" y="2005013"/>
                    <a:pt x="579547" y="1993728"/>
                    <a:pt x="568257" y="1974919"/>
                  </a:cubicBezTo>
                  <a:cubicBezTo>
                    <a:pt x="568257" y="1974919"/>
                    <a:pt x="568257" y="1974919"/>
                    <a:pt x="568257" y="1971157"/>
                  </a:cubicBezTo>
                  <a:cubicBezTo>
                    <a:pt x="568257" y="1971157"/>
                    <a:pt x="568257" y="1971157"/>
                    <a:pt x="564494" y="1971157"/>
                  </a:cubicBezTo>
                  <a:cubicBezTo>
                    <a:pt x="564494" y="1967396"/>
                    <a:pt x="560731" y="1963634"/>
                    <a:pt x="560731" y="1959872"/>
                  </a:cubicBezTo>
                  <a:cubicBezTo>
                    <a:pt x="553204" y="1952349"/>
                    <a:pt x="549441" y="1941063"/>
                    <a:pt x="538151" y="1926016"/>
                  </a:cubicBezTo>
                  <a:cubicBezTo>
                    <a:pt x="519335" y="1895922"/>
                    <a:pt x="496755" y="1862067"/>
                    <a:pt x="466648" y="1828211"/>
                  </a:cubicBezTo>
                  <a:cubicBezTo>
                    <a:pt x="447832" y="1805640"/>
                    <a:pt x="425252" y="1783070"/>
                    <a:pt x="406436" y="1768023"/>
                  </a:cubicBezTo>
                  <a:cubicBezTo>
                    <a:pt x="398909" y="1760499"/>
                    <a:pt x="342460" y="1715358"/>
                    <a:pt x="270957" y="1636362"/>
                  </a:cubicBezTo>
                  <a:cubicBezTo>
                    <a:pt x="203218" y="1557365"/>
                    <a:pt x="120425" y="1444512"/>
                    <a:pt x="63976" y="1309089"/>
                  </a:cubicBezTo>
                  <a:cubicBezTo>
                    <a:pt x="26343" y="1218807"/>
                    <a:pt x="0" y="1117240"/>
                    <a:pt x="0" y="1008149"/>
                  </a:cubicBezTo>
                  <a:cubicBezTo>
                    <a:pt x="0" y="729780"/>
                    <a:pt x="116662" y="477742"/>
                    <a:pt x="297300" y="293417"/>
                  </a:cubicBezTo>
                  <a:cubicBezTo>
                    <a:pt x="481702" y="112853"/>
                    <a:pt x="733842" y="0"/>
                    <a:pt x="1012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457189">
                <a:defRPr/>
              </a:pPr>
              <a:endParaRPr lang="en-US" sz="1400">
                <a:solidFill>
                  <a:srgbClr val="282828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23485AE-8C30-9C4A-85F6-195246E25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025" y="3602025"/>
              <a:ext cx="879474" cy="117475"/>
            </a:xfrm>
            <a:custGeom>
              <a:avLst/>
              <a:gdLst>
                <a:gd name="T0" fmla="*/ 15 w 234"/>
                <a:gd name="T1" fmla="*/ 31 h 31"/>
                <a:gd name="T2" fmla="*/ 218 w 234"/>
                <a:gd name="T3" fmla="*/ 31 h 31"/>
                <a:gd name="T4" fmla="*/ 234 w 234"/>
                <a:gd name="T5" fmla="*/ 15 h 31"/>
                <a:gd name="T6" fmla="*/ 218 w 234"/>
                <a:gd name="T7" fmla="*/ 0 h 31"/>
                <a:gd name="T8" fmla="*/ 15 w 234"/>
                <a:gd name="T9" fmla="*/ 0 h 31"/>
                <a:gd name="T10" fmla="*/ 0 w 234"/>
                <a:gd name="T11" fmla="*/ 15 h 31"/>
                <a:gd name="T12" fmla="*/ 15 w 23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31">
                  <a:moveTo>
                    <a:pt x="15" y="31"/>
                  </a:moveTo>
                  <a:cubicBezTo>
                    <a:pt x="218" y="31"/>
                    <a:pt x="218" y="31"/>
                    <a:pt x="218" y="31"/>
                  </a:cubicBezTo>
                  <a:cubicBezTo>
                    <a:pt x="227" y="31"/>
                    <a:pt x="234" y="24"/>
                    <a:pt x="234" y="15"/>
                  </a:cubicBezTo>
                  <a:cubicBezTo>
                    <a:pt x="234" y="7"/>
                    <a:pt x="227" y="0"/>
                    <a:pt x="2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sz="1400">
                <a:solidFill>
                  <a:srgbClr val="282828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D9ED6DE-3E82-FB49-80F4-DFCE2064C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9" y="3854450"/>
              <a:ext cx="615950" cy="117475"/>
            </a:xfrm>
            <a:custGeom>
              <a:avLst/>
              <a:gdLst>
                <a:gd name="T0" fmla="*/ 15 w 164"/>
                <a:gd name="T1" fmla="*/ 31 h 31"/>
                <a:gd name="T2" fmla="*/ 149 w 164"/>
                <a:gd name="T3" fmla="*/ 31 h 31"/>
                <a:gd name="T4" fmla="*/ 164 w 164"/>
                <a:gd name="T5" fmla="*/ 15 h 31"/>
                <a:gd name="T6" fmla="*/ 149 w 164"/>
                <a:gd name="T7" fmla="*/ 0 h 31"/>
                <a:gd name="T8" fmla="*/ 15 w 164"/>
                <a:gd name="T9" fmla="*/ 0 h 31"/>
                <a:gd name="T10" fmla="*/ 0 w 164"/>
                <a:gd name="T11" fmla="*/ 15 h 31"/>
                <a:gd name="T12" fmla="*/ 15 w 16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31">
                  <a:moveTo>
                    <a:pt x="15" y="31"/>
                  </a:moveTo>
                  <a:cubicBezTo>
                    <a:pt x="149" y="31"/>
                    <a:pt x="149" y="31"/>
                    <a:pt x="149" y="31"/>
                  </a:cubicBezTo>
                  <a:cubicBezTo>
                    <a:pt x="157" y="31"/>
                    <a:pt x="164" y="24"/>
                    <a:pt x="164" y="15"/>
                  </a:cubicBezTo>
                  <a:cubicBezTo>
                    <a:pt x="164" y="7"/>
                    <a:pt x="157" y="0"/>
                    <a:pt x="14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sz="1400">
                <a:solidFill>
                  <a:srgbClr val="282828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FA77870-A847-484D-B64D-8E877077F7F1}"/>
              </a:ext>
            </a:extLst>
          </p:cNvPr>
          <p:cNvSpPr txBox="1"/>
          <p:nvPr/>
        </p:nvSpPr>
        <p:spPr>
          <a:xfrm>
            <a:off x="6194846" y="4179352"/>
            <a:ext cx="1062547" cy="5576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Proven solution with flexible deployments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C895F-0207-0145-9F65-9A6EB69845C4}"/>
              </a:ext>
            </a:extLst>
          </p:cNvPr>
          <p:cNvSpPr txBox="1"/>
          <p:nvPr/>
        </p:nvSpPr>
        <p:spPr>
          <a:xfrm>
            <a:off x="4067447" y="4160562"/>
            <a:ext cx="966724" cy="5576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189"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Support from experts + limited lifetime warranty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21C88B-6DCB-9E4E-86CD-C9D92D9ACC25}"/>
              </a:ext>
            </a:extLst>
          </p:cNvPr>
          <p:cNvSpPr txBox="1"/>
          <p:nvPr/>
        </p:nvSpPr>
        <p:spPr>
          <a:xfrm>
            <a:off x="7328206" y="4198142"/>
            <a:ext cx="1171051" cy="5576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  <a:ea typeface="ＭＳ Ｐゴシック"/>
              </a:rPr>
              <a:t>Enterprise grade solution at small business prices</a:t>
            </a: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CiscoSansTT Extra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35B37B-FB6E-6541-89F0-99FA8B881160}"/>
              </a:ext>
            </a:extLst>
          </p:cNvPr>
          <p:cNvGrpSpPr>
            <a:grpSpLocks noChangeAspect="1"/>
          </p:cNvGrpSpPr>
          <p:nvPr/>
        </p:nvGrpSpPr>
        <p:grpSpPr>
          <a:xfrm>
            <a:off x="6987056" y="1734682"/>
            <a:ext cx="1372417" cy="478800"/>
            <a:chOff x="5103281" y="2906416"/>
            <a:chExt cx="2324459" cy="16327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568E9E-FEAD-B244-893F-90A93A46D0B1}"/>
                </a:ext>
              </a:extLst>
            </p:cNvPr>
            <p:cNvGrpSpPr/>
            <p:nvPr/>
          </p:nvGrpSpPr>
          <p:grpSpPr>
            <a:xfrm rot="20638241">
              <a:off x="5103281" y="3230483"/>
              <a:ext cx="676855" cy="863148"/>
              <a:chOff x="5103281" y="3230483"/>
              <a:chExt cx="676855" cy="863148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8DEEA935-5755-2F41-8CF8-90F8A4C87103}"/>
                  </a:ext>
                </a:extLst>
              </p:cNvPr>
              <p:cNvGrpSpPr/>
              <p:nvPr/>
            </p:nvGrpSpPr>
            <p:grpSpPr>
              <a:xfrm>
                <a:off x="5103281" y="3230483"/>
                <a:ext cx="676855" cy="863148"/>
                <a:chOff x="5336401" y="2868019"/>
                <a:chExt cx="589856" cy="752208"/>
              </a:xfrm>
            </p:grpSpPr>
            <p:sp>
              <p:nvSpPr>
                <p:cNvPr id="219" name="Freeform 12">
                  <a:extLst>
                    <a:ext uri="{FF2B5EF4-FFF2-40B4-BE49-F238E27FC236}">
                      <a16:creationId xmlns:a16="http://schemas.microsoft.com/office/drawing/2014/main" id="{5623810D-929D-3D4F-9BD1-CC171BD307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6401" y="2868019"/>
                  <a:ext cx="589856" cy="752208"/>
                </a:xfrm>
                <a:prstGeom prst="roundRect">
                  <a:avLst>
                    <a:gd name="adj" fmla="val 8411"/>
                  </a:avLst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0" name="Freeform 12">
                  <a:extLst>
                    <a:ext uri="{FF2B5EF4-FFF2-40B4-BE49-F238E27FC236}">
                      <a16:creationId xmlns:a16="http://schemas.microsoft.com/office/drawing/2014/main" id="{C00DF756-A93E-5744-9C8B-22829D271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1666" y="2886274"/>
                  <a:ext cx="539328" cy="715699"/>
                </a:xfrm>
                <a:custGeom>
                  <a:avLst/>
                  <a:gdLst>
                    <a:gd name="T0" fmla="*/ 1735 w 1896"/>
                    <a:gd name="T1" fmla="*/ 2508 h 2508"/>
                    <a:gd name="T2" fmla="*/ 161 w 1896"/>
                    <a:gd name="T3" fmla="*/ 2508 h 2508"/>
                    <a:gd name="T4" fmla="*/ 0 w 1896"/>
                    <a:gd name="T5" fmla="*/ 2347 h 2508"/>
                    <a:gd name="T6" fmla="*/ 0 w 1896"/>
                    <a:gd name="T7" fmla="*/ 161 h 2508"/>
                    <a:gd name="T8" fmla="*/ 161 w 1896"/>
                    <a:gd name="T9" fmla="*/ 0 h 2508"/>
                    <a:gd name="T10" fmla="*/ 1735 w 1896"/>
                    <a:gd name="T11" fmla="*/ 0 h 2508"/>
                    <a:gd name="T12" fmla="*/ 1896 w 1896"/>
                    <a:gd name="T13" fmla="*/ 161 h 2508"/>
                    <a:gd name="T14" fmla="*/ 1896 w 1896"/>
                    <a:gd name="T15" fmla="*/ 2347 h 2508"/>
                    <a:gd name="T16" fmla="*/ 1735 w 1896"/>
                    <a:gd name="T17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6" h="2508">
                      <a:moveTo>
                        <a:pt x="1735" y="2508"/>
                      </a:moveTo>
                      <a:cubicBezTo>
                        <a:pt x="161" y="2508"/>
                        <a:pt x="161" y="2508"/>
                        <a:pt x="161" y="2508"/>
                      </a:cubicBezTo>
                      <a:cubicBezTo>
                        <a:pt x="72" y="2508"/>
                        <a:pt x="0" y="2436"/>
                        <a:pt x="0" y="2347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72"/>
                        <a:pt x="72" y="0"/>
                        <a:pt x="161" y="0"/>
                      </a:cubicBezTo>
                      <a:cubicBezTo>
                        <a:pt x="1735" y="0"/>
                        <a:pt x="1735" y="0"/>
                        <a:pt x="1735" y="0"/>
                      </a:cubicBezTo>
                      <a:cubicBezTo>
                        <a:pt x="1824" y="0"/>
                        <a:pt x="1896" y="72"/>
                        <a:pt x="1896" y="161"/>
                      </a:cubicBezTo>
                      <a:cubicBezTo>
                        <a:pt x="1896" y="2347"/>
                        <a:pt x="1896" y="2347"/>
                        <a:pt x="1896" y="2347"/>
                      </a:cubicBezTo>
                      <a:cubicBezTo>
                        <a:pt x="1896" y="2436"/>
                        <a:pt x="1824" y="2508"/>
                        <a:pt x="1735" y="2508"/>
                      </a:cubicBezTo>
                      <a:close/>
                    </a:path>
                  </a:pathLst>
                </a:cu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1" name="Freeform 13">
                  <a:extLst>
                    <a:ext uri="{FF2B5EF4-FFF2-40B4-BE49-F238E27FC236}">
                      <a16:creationId xmlns:a16="http://schemas.microsoft.com/office/drawing/2014/main" id="{2C5EA826-C56C-7B40-99AE-87A08BB4E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2941092"/>
                  <a:ext cx="273069" cy="20089"/>
                </a:xfrm>
                <a:custGeom>
                  <a:avLst/>
                  <a:gdLst>
                    <a:gd name="T0" fmla="*/ 934 w 960"/>
                    <a:gd name="T1" fmla="*/ 70 h 70"/>
                    <a:gd name="T2" fmla="*/ 26 w 960"/>
                    <a:gd name="T3" fmla="*/ 70 h 70"/>
                    <a:gd name="T4" fmla="*/ 0 w 960"/>
                    <a:gd name="T5" fmla="*/ 44 h 70"/>
                    <a:gd name="T6" fmla="*/ 0 w 960"/>
                    <a:gd name="T7" fmla="*/ 26 h 70"/>
                    <a:gd name="T8" fmla="*/ 26 w 960"/>
                    <a:gd name="T9" fmla="*/ 0 h 70"/>
                    <a:gd name="T10" fmla="*/ 934 w 960"/>
                    <a:gd name="T11" fmla="*/ 0 h 70"/>
                    <a:gd name="T12" fmla="*/ 960 w 960"/>
                    <a:gd name="T13" fmla="*/ 26 h 70"/>
                    <a:gd name="T14" fmla="*/ 960 w 960"/>
                    <a:gd name="T15" fmla="*/ 44 h 70"/>
                    <a:gd name="T16" fmla="*/ 934 w 96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0" h="70">
                      <a:moveTo>
                        <a:pt x="934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934" y="0"/>
                        <a:pt x="934" y="0"/>
                        <a:pt x="934" y="0"/>
                      </a:cubicBezTo>
                      <a:cubicBezTo>
                        <a:pt x="948" y="0"/>
                        <a:pt x="960" y="12"/>
                        <a:pt x="960" y="26"/>
                      </a:cubicBezTo>
                      <a:cubicBezTo>
                        <a:pt x="960" y="44"/>
                        <a:pt x="960" y="44"/>
                        <a:pt x="960" y="44"/>
                      </a:cubicBezTo>
                      <a:cubicBezTo>
                        <a:pt x="960" y="58"/>
                        <a:pt x="948" y="70"/>
                        <a:pt x="934" y="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2" name="Freeform 14">
                  <a:extLst>
                    <a:ext uri="{FF2B5EF4-FFF2-40B4-BE49-F238E27FC236}">
                      <a16:creationId xmlns:a16="http://schemas.microsoft.com/office/drawing/2014/main" id="{BB5695E9-1247-574E-9075-C9896B9DF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010210"/>
                  <a:ext cx="208036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3" name="Freeform 15">
                  <a:extLst>
                    <a:ext uri="{FF2B5EF4-FFF2-40B4-BE49-F238E27FC236}">
                      <a16:creationId xmlns:a16="http://schemas.microsoft.com/office/drawing/2014/main" id="{9417DF93-8349-774A-9A82-4B75ED2556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103503"/>
                  <a:ext cx="208036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4" name="Freeform 16">
                  <a:extLst>
                    <a:ext uri="{FF2B5EF4-FFF2-40B4-BE49-F238E27FC236}">
                      <a16:creationId xmlns:a16="http://schemas.microsoft.com/office/drawing/2014/main" id="{1DF9FE74-C2DE-3F41-8036-10A15AD72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215182"/>
                  <a:ext cx="208036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5" name="Freeform 17">
                  <a:extLst>
                    <a:ext uri="{FF2B5EF4-FFF2-40B4-BE49-F238E27FC236}">
                      <a16:creationId xmlns:a16="http://schemas.microsoft.com/office/drawing/2014/main" id="{87B6EB31-770A-1946-920D-AD11D46AE5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346950"/>
                  <a:ext cx="208036" cy="19748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6" name="Freeform 18">
                  <a:extLst>
                    <a:ext uri="{FF2B5EF4-FFF2-40B4-BE49-F238E27FC236}">
                      <a16:creationId xmlns:a16="http://schemas.microsoft.com/office/drawing/2014/main" id="{32600ADA-084C-D44A-86E1-32C920A188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010210"/>
                  <a:ext cx="124277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7" name="Freeform 19">
                  <a:extLst>
                    <a:ext uri="{FF2B5EF4-FFF2-40B4-BE49-F238E27FC236}">
                      <a16:creationId xmlns:a16="http://schemas.microsoft.com/office/drawing/2014/main" id="{AABCCBBA-F25E-C04B-957E-5AFFE85716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103503"/>
                  <a:ext cx="124277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8" name="Freeform 20">
                  <a:extLst>
                    <a:ext uri="{FF2B5EF4-FFF2-40B4-BE49-F238E27FC236}">
                      <a16:creationId xmlns:a16="http://schemas.microsoft.com/office/drawing/2014/main" id="{4D35E28A-7BB0-8741-A59E-6C4BF6C73B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215182"/>
                  <a:ext cx="124277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9" name="Freeform 21">
                  <a:extLst>
                    <a:ext uri="{FF2B5EF4-FFF2-40B4-BE49-F238E27FC236}">
                      <a16:creationId xmlns:a16="http://schemas.microsoft.com/office/drawing/2014/main" id="{642CE9BE-BD5A-014C-B9AB-46CFB4A5E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346950"/>
                  <a:ext cx="124277" cy="19748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30" name="Freeform 22">
                  <a:extLst>
                    <a:ext uri="{FF2B5EF4-FFF2-40B4-BE49-F238E27FC236}">
                      <a16:creationId xmlns:a16="http://schemas.microsoft.com/office/drawing/2014/main" id="{0B3FEE69-D963-3E44-B504-E327093C53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423219"/>
                  <a:ext cx="124277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31" name="Freeform 23">
                  <a:extLst>
                    <a:ext uri="{FF2B5EF4-FFF2-40B4-BE49-F238E27FC236}">
                      <a16:creationId xmlns:a16="http://schemas.microsoft.com/office/drawing/2014/main" id="{B58A01DF-CE4F-4D4C-97DC-E8C505E5B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423219"/>
                  <a:ext cx="208036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32" name="Freeform 24">
                  <a:extLst>
                    <a:ext uri="{FF2B5EF4-FFF2-40B4-BE49-F238E27FC236}">
                      <a16:creationId xmlns:a16="http://schemas.microsoft.com/office/drawing/2014/main" id="{43C27184-95EA-4E4C-A883-A0D74D5F0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487230"/>
                  <a:ext cx="208036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5A1B0EFA-33A1-8F45-9A38-20234F9BD526}"/>
                  </a:ext>
                </a:extLst>
              </p:cNvPr>
              <p:cNvGrpSpPr/>
              <p:nvPr/>
            </p:nvGrpSpPr>
            <p:grpSpPr>
              <a:xfrm>
                <a:off x="5358090" y="3519876"/>
                <a:ext cx="84312" cy="148661"/>
                <a:chOff x="7606636" y="2989701"/>
                <a:chExt cx="320990" cy="565982"/>
              </a:xfrm>
            </p:grpSpPr>
            <p:sp>
              <p:nvSpPr>
                <p:cNvPr id="208" name="Freeform 563">
                  <a:extLst>
                    <a:ext uri="{FF2B5EF4-FFF2-40B4-BE49-F238E27FC236}">
                      <a16:creationId xmlns:a16="http://schemas.microsoft.com/office/drawing/2014/main" id="{53ABF8B5-7579-8E4D-B828-9AB8298F2F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9" name="Freeform 564">
                  <a:extLst>
                    <a:ext uri="{FF2B5EF4-FFF2-40B4-BE49-F238E27FC236}">
                      <a16:creationId xmlns:a16="http://schemas.microsoft.com/office/drawing/2014/main" id="{87895254-A235-CB4F-8C33-02A9D88DCC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0" name="Freeform 565">
                  <a:extLst>
                    <a:ext uri="{FF2B5EF4-FFF2-40B4-BE49-F238E27FC236}">
                      <a16:creationId xmlns:a16="http://schemas.microsoft.com/office/drawing/2014/main" id="{5BE24E1F-3759-304B-899A-468F7383BF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1" name="Freeform 566">
                  <a:extLst>
                    <a:ext uri="{FF2B5EF4-FFF2-40B4-BE49-F238E27FC236}">
                      <a16:creationId xmlns:a16="http://schemas.microsoft.com/office/drawing/2014/main" id="{4AA6CAFC-014D-514C-AF2D-2302A5A689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2" name="Freeform 567">
                  <a:extLst>
                    <a:ext uri="{FF2B5EF4-FFF2-40B4-BE49-F238E27FC236}">
                      <a16:creationId xmlns:a16="http://schemas.microsoft.com/office/drawing/2014/main" id="{DADBEAAC-B014-6247-9DCB-6857BB7994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3" name="Freeform 568">
                  <a:extLst>
                    <a:ext uri="{FF2B5EF4-FFF2-40B4-BE49-F238E27FC236}">
                      <a16:creationId xmlns:a16="http://schemas.microsoft.com/office/drawing/2014/main" id="{7DBA7F98-E34D-4648-A904-55028558B5B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4" name="Freeform 569">
                  <a:extLst>
                    <a:ext uri="{FF2B5EF4-FFF2-40B4-BE49-F238E27FC236}">
                      <a16:creationId xmlns:a16="http://schemas.microsoft.com/office/drawing/2014/main" id="{E857A597-E5F0-5D49-A66B-651903D0A1B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5" name="Freeform 570">
                  <a:extLst>
                    <a:ext uri="{FF2B5EF4-FFF2-40B4-BE49-F238E27FC236}">
                      <a16:creationId xmlns:a16="http://schemas.microsoft.com/office/drawing/2014/main" id="{83744450-EDD1-8341-9BF4-3806E27AB0F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6" name="Freeform 571">
                  <a:extLst>
                    <a:ext uri="{FF2B5EF4-FFF2-40B4-BE49-F238E27FC236}">
                      <a16:creationId xmlns:a16="http://schemas.microsoft.com/office/drawing/2014/main" id="{D36A1780-CCD2-6249-9430-8FCAB028AC8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7" name="Freeform 572">
                  <a:extLst>
                    <a:ext uri="{FF2B5EF4-FFF2-40B4-BE49-F238E27FC236}">
                      <a16:creationId xmlns:a16="http://schemas.microsoft.com/office/drawing/2014/main" id="{3BF46A8B-479B-044E-AD26-A62A3575A5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8" name="Freeform 573">
                  <a:extLst>
                    <a:ext uri="{FF2B5EF4-FFF2-40B4-BE49-F238E27FC236}">
                      <a16:creationId xmlns:a16="http://schemas.microsoft.com/office/drawing/2014/main" id="{9B8AFA7E-8D37-D94F-BA8D-FBD6FB94041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D9B2EF38-B1B4-7748-A66E-5F93DE5428CC}"/>
                  </a:ext>
                </a:extLst>
              </p:cNvPr>
              <p:cNvGrpSpPr/>
              <p:nvPr/>
            </p:nvGrpSpPr>
            <p:grpSpPr>
              <a:xfrm>
                <a:off x="5602499" y="3277832"/>
                <a:ext cx="84312" cy="148661"/>
                <a:chOff x="7606636" y="2989701"/>
                <a:chExt cx="320990" cy="565982"/>
              </a:xfrm>
            </p:grpSpPr>
            <p:sp>
              <p:nvSpPr>
                <p:cNvPr id="197" name="Freeform 563">
                  <a:extLst>
                    <a:ext uri="{FF2B5EF4-FFF2-40B4-BE49-F238E27FC236}">
                      <a16:creationId xmlns:a16="http://schemas.microsoft.com/office/drawing/2014/main" id="{9A052BA7-B3EF-324A-BEA4-8EBCD8CB063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8" name="Freeform 564">
                  <a:extLst>
                    <a:ext uri="{FF2B5EF4-FFF2-40B4-BE49-F238E27FC236}">
                      <a16:creationId xmlns:a16="http://schemas.microsoft.com/office/drawing/2014/main" id="{06C53E7C-2587-4348-8FB1-B663405592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9" name="Freeform 565">
                  <a:extLst>
                    <a:ext uri="{FF2B5EF4-FFF2-40B4-BE49-F238E27FC236}">
                      <a16:creationId xmlns:a16="http://schemas.microsoft.com/office/drawing/2014/main" id="{1CDBFBEB-CCC3-2F45-94DC-E3D950FACCA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0" name="Freeform 566">
                  <a:extLst>
                    <a:ext uri="{FF2B5EF4-FFF2-40B4-BE49-F238E27FC236}">
                      <a16:creationId xmlns:a16="http://schemas.microsoft.com/office/drawing/2014/main" id="{287B392E-885C-6F44-9181-7511345BC0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1" name="Freeform 567">
                  <a:extLst>
                    <a:ext uri="{FF2B5EF4-FFF2-40B4-BE49-F238E27FC236}">
                      <a16:creationId xmlns:a16="http://schemas.microsoft.com/office/drawing/2014/main" id="{F8C643BF-3144-D244-BAE0-F772205DE6D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2" name="Freeform 568">
                  <a:extLst>
                    <a:ext uri="{FF2B5EF4-FFF2-40B4-BE49-F238E27FC236}">
                      <a16:creationId xmlns:a16="http://schemas.microsoft.com/office/drawing/2014/main" id="{67B7741A-76A1-714A-9F5D-5476B689110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3" name="Freeform 569">
                  <a:extLst>
                    <a:ext uri="{FF2B5EF4-FFF2-40B4-BE49-F238E27FC236}">
                      <a16:creationId xmlns:a16="http://schemas.microsoft.com/office/drawing/2014/main" id="{E1280D53-8777-8F4B-BD4A-C716D7D7CA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4" name="Freeform 570">
                  <a:extLst>
                    <a:ext uri="{FF2B5EF4-FFF2-40B4-BE49-F238E27FC236}">
                      <a16:creationId xmlns:a16="http://schemas.microsoft.com/office/drawing/2014/main" id="{7264B72E-F1E9-844C-8DE3-530165F284D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5" name="Freeform 571">
                  <a:extLst>
                    <a:ext uri="{FF2B5EF4-FFF2-40B4-BE49-F238E27FC236}">
                      <a16:creationId xmlns:a16="http://schemas.microsoft.com/office/drawing/2014/main" id="{9EAE6D27-148D-CA4E-8000-3651691DE5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6" name="Freeform 572">
                  <a:extLst>
                    <a:ext uri="{FF2B5EF4-FFF2-40B4-BE49-F238E27FC236}">
                      <a16:creationId xmlns:a16="http://schemas.microsoft.com/office/drawing/2014/main" id="{A8CA0BE1-F552-AB45-A4AF-B646CFC56C6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7" name="Freeform 573">
                  <a:extLst>
                    <a:ext uri="{FF2B5EF4-FFF2-40B4-BE49-F238E27FC236}">
                      <a16:creationId xmlns:a16="http://schemas.microsoft.com/office/drawing/2014/main" id="{FCCEA784-4971-E64F-AEC5-BE54A196D66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F73205A-FA7C-AD43-AF3A-C1904D7BC11C}"/>
                  </a:ext>
                </a:extLst>
              </p:cNvPr>
              <p:cNvGrpSpPr/>
              <p:nvPr/>
            </p:nvGrpSpPr>
            <p:grpSpPr>
              <a:xfrm>
                <a:off x="5602499" y="3909768"/>
                <a:ext cx="84312" cy="148661"/>
                <a:chOff x="7606636" y="2989701"/>
                <a:chExt cx="320990" cy="565982"/>
              </a:xfrm>
            </p:grpSpPr>
            <p:sp>
              <p:nvSpPr>
                <p:cNvPr id="186" name="Freeform 563">
                  <a:extLst>
                    <a:ext uri="{FF2B5EF4-FFF2-40B4-BE49-F238E27FC236}">
                      <a16:creationId xmlns:a16="http://schemas.microsoft.com/office/drawing/2014/main" id="{CC09BBE7-0A9B-1641-AA89-ED2602B5CCF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87" name="Freeform 564">
                  <a:extLst>
                    <a:ext uri="{FF2B5EF4-FFF2-40B4-BE49-F238E27FC236}">
                      <a16:creationId xmlns:a16="http://schemas.microsoft.com/office/drawing/2014/main" id="{EB014C11-821C-334D-AAEF-763B09708A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88" name="Freeform 565">
                  <a:extLst>
                    <a:ext uri="{FF2B5EF4-FFF2-40B4-BE49-F238E27FC236}">
                      <a16:creationId xmlns:a16="http://schemas.microsoft.com/office/drawing/2014/main" id="{E6D7C2DC-60A9-5F4D-B543-F6BDCB057D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89" name="Freeform 566">
                  <a:extLst>
                    <a:ext uri="{FF2B5EF4-FFF2-40B4-BE49-F238E27FC236}">
                      <a16:creationId xmlns:a16="http://schemas.microsoft.com/office/drawing/2014/main" id="{6004B27F-CED7-A347-A351-638465683F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0" name="Freeform 567">
                  <a:extLst>
                    <a:ext uri="{FF2B5EF4-FFF2-40B4-BE49-F238E27FC236}">
                      <a16:creationId xmlns:a16="http://schemas.microsoft.com/office/drawing/2014/main" id="{5D5D020F-1700-324B-809B-1FB46E1C49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1" name="Freeform 568">
                  <a:extLst>
                    <a:ext uri="{FF2B5EF4-FFF2-40B4-BE49-F238E27FC236}">
                      <a16:creationId xmlns:a16="http://schemas.microsoft.com/office/drawing/2014/main" id="{8B7733D1-AEBA-8042-BE3C-9633BBF11E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2" name="Freeform 569">
                  <a:extLst>
                    <a:ext uri="{FF2B5EF4-FFF2-40B4-BE49-F238E27FC236}">
                      <a16:creationId xmlns:a16="http://schemas.microsoft.com/office/drawing/2014/main" id="{377A3D6D-7459-9643-8F64-35A73D6C2A0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3" name="Freeform 570">
                  <a:extLst>
                    <a:ext uri="{FF2B5EF4-FFF2-40B4-BE49-F238E27FC236}">
                      <a16:creationId xmlns:a16="http://schemas.microsoft.com/office/drawing/2014/main" id="{369B14FB-DE05-C54D-873B-BD96FE60C3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4" name="Freeform 571">
                  <a:extLst>
                    <a:ext uri="{FF2B5EF4-FFF2-40B4-BE49-F238E27FC236}">
                      <a16:creationId xmlns:a16="http://schemas.microsoft.com/office/drawing/2014/main" id="{A47DE751-A65A-8242-8312-EC70A4718F6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5" name="Freeform 572">
                  <a:extLst>
                    <a:ext uri="{FF2B5EF4-FFF2-40B4-BE49-F238E27FC236}">
                      <a16:creationId xmlns:a16="http://schemas.microsoft.com/office/drawing/2014/main" id="{F56DEFFB-14B1-8E49-A5BF-12A8CA5652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6" name="Freeform 573">
                  <a:extLst>
                    <a:ext uri="{FF2B5EF4-FFF2-40B4-BE49-F238E27FC236}">
                      <a16:creationId xmlns:a16="http://schemas.microsoft.com/office/drawing/2014/main" id="{05E52133-2BB5-2A4C-BC59-A610F6028AA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FBE5834-095B-0E4F-ACFC-809A3AD08C7B}"/>
                </a:ext>
              </a:extLst>
            </p:cNvPr>
            <p:cNvGrpSpPr/>
            <p:nvPr/>
          </p:nvGrpSpPr>
          <p:grpSpPr>
            <a:xfrm rot="1458488">
              <a:off x="5792693" y="3700932"/>
              <a:ext cx="696725" cy="838213"/>
              <a:chOff x="6747037" y="2828244"/>
              <a:chExt cx="696725" cy="838213"/>
            </a:xfrm>
          </p:grpSpPr>
          <p:sp>
            <p:nvSpPr>
              <p:cNvPr id="149" name="Freeform 22">
                <a:extLst>
                  <a:ext uri="{FF2B5EF4-FFF2-40B4-BE49-F238E27FC236}">
                    <a16:creationId xmlns:a16="http://schemas.microsoft.com/office/drawing/2014/main" id="{651E5061-F326-1F44-A9DD-34AFD99EC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7037" y="2828244"/>
                <a:ext cx="696725" cy="838213"/>
              </a:xfrm>
              <a:prstGeom prst="roundRect">
                <a:avLst>
                  <a:gd name="adj" fmla="val 9388"/>
                </a:avLst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37E647CA-324F-A84D-B84C-6248DD1D544A}"/>
                  </a:ext>
                </a:extLst>
              </p:cNvPr>
              <p:cNvGrpSpPr/>
              <p:nvPr/>
            </p:nvGrpSpPr>
            <p:grpSpPr>
              <a:xfrm>
                <a:off x="6780574" y="2857117"/>
                <a:ext cx="629650" cy="780466"/>
                <a:chOff x="6495690" y="3401864"/>
                <a:chExt cx="646048" cy="8007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A4FAE4BA-517E-854C-A7E8-BBCD272D797B}"/>
                    </a:ext>
                  </a:extLst>
                </p:cNvPr>
                <p:cNvGrpSpPr/>
                <p:nvPr/>
              </p:nvGrpSpPr>
              <p:grpSpPr>
                <a:xfrm>
                  <a:off x="6495690" y="3401864"/>
                  <a:ext cx="646048" cy="800796"/>
                  <a:chOff x="5881729" y="3207243"/>
                  <a:chExt cx="669639" cy="830039"/>
                </a:xfrm>
              </p:grpSpPr>
              <p:sp>
                <p:nvSpPr>
                  <p:cNvPr id="176" name="Freeform 22">
                    <a:extLst>
                      <a:ext uri="{FF2B5EF4-FFF2-40B4-BE49-F238E27FC236}">
                        <a16:creationId xmlns:a16="http://schemas.microsoft.com/office/drawing/2014/main" id="{20710FE1-32AE-1141-9683-BB97C38323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81729" y="3207243"/>
                    <a:ext cx="669639" cy="830039"/>
                  </a:xfrm>
                  <a:custGeom>
                    <a:avLst/>
                    <a:gdLst>
                      <a:gd name="T0" fmla="*/ 36 w 432"/>
                      <a:gd name="T1" fmla="*/ 0 h 536"/>
                      <a:gd name="T2" fmla="*/ 0 w 432"/>
                      <a:gd name="T3" fmla="*/ 36 h 536"/>
                      <a:gd name="T4" fmla="*/ 0 w 432"/>
                      <a:gd name="T5" fmla="*/ 500 h 536"/>
                      <a:gd name="T6" fmla="*/ 36 w 432"/>
                      <a:gd name="T7" fmla="*/ 536 h 536"/>
                      <a:gd name="T8" fmla="*/ 396 w 432"/>
                      <a:gd name="T9" fmla="*/ 536 h 536"/>
                      <a:gd name="T10" fmla="*/ 432 w 432"/>
                      <a:gd name="T11" fmla="*/ 500 h 536"/>
                      <a:gd name="T12" fmla="*/ 432 w 432"/>
                      <a:gd name="T13" fmla="*/ 135 h 536"/>
                      <a:gd name="T14" fmla="*/ 299 w 432"/>
                      <a:gd name="T15" fmla="*/ 0 h 536"/>
                      <a:gd name="T16" fmla="*/ 36 w 432"/>
                      <a:gd name="T17" fmla="*/ 0 h 5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32" h="536">
                        <a:moveTo>
                          <a:pt x="36" y="0"/>
                        </a:moveTo>
                        <a:cubicBezTo>
                          <a:pt x="16" y="0"/>
                          <a:pt x="0" y="16"/>
                          <a:pt x="0" y="36"/>
                        </a:cubicBezTo>
                        <a:cubicBezTo>
                          <a:pt x="0" y="500"/>
                          <a:pt x="0" y="500"/>
                          <a:pt x="0" y="500"/>
                        </a:cubicBezTo>
                        <a:cubicBezTo>
                          <a:pt x="0" y="520"/>
                          <a:pt x="16" y="536"/>
                          <a:pt x="36" y="536"/>
                        </a:cubicBezTo>
                        <a:cubicBezTo>
                          <a:pt x="396" y="536"/>
                          <a:pt x="396" y="536"/>
                          <a:pt x="396" y="536"/>
                        </a:cubicBezTo>
                        <a:cubicBezTo>
                          <a:pt x="415" y="536"/>
                          <a:pt x="432" y="520"/>
                          <a:pt x="432" y="500"/>
                        </a:cubicBezTo>
                        <a:cubicBezTo>
                          <a:pt x="432" y="135"/>
                          <a:pt x="432" y="135"/>
                          <a:pt x="432" y="135"/>
                        </a:cubicBezTo>
                        <a:cubicBezTo>
                          <a:pt x="299" y="0"/>
                          <a:pt x="299" y="0"/>
                          <a:pt x="299" y="0"/>
                        </a:cubicBez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10000"/>
                      <a:lumOff val="9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7" name="Freeform 23">
                    <a:extLst>
                      <a:ext uri="{FF2B5EF4-FFF2-40B4-BE49-F238E27FC236}">
                        <a16:creationId xmlns:a16="http://schemas.microsoft.com/office/drawing/2014/main" id="{FAC599DF-D40B-5445-95C7-F4F7A12B34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4970" y="3363731"/>
                    <a:ext cx="297328" cy="61943"/>
                  </a:xfrm>
                  <a:custGeom>
                    <a:avLst/>
                    <a:gdLst>
                      <a:gd name="T0" fmla="*/ 172 w 192"/>
                      <a:gd name="T1" fmla="*/ 40 h 40"/>
                      <a:gd name="T2" fmla="*/ 20 w 192"/>
                      <a:gd name="T3" fmla="*/ 40 h 40"/>
                      <a:gd name="T4" fmla="*/ 0 w 192"/>
                      <a:gd name="T5" fmla="*/ 20 h 40"/>
                      <a:gd name="T6" fmla="*/ 20 w 192"/>
                      <a:gd name="T7" fmla="*/ 0 h 40"/>
                      <a:gd name="T8" fmla="*/ 172 w 192"/>
                      <a:gd name="T9" fmla="*/ 0 h 40"/>
                      <a:gd name="T10" fmla="*/ 192 w 192"/>
                      <a:gd name="T11" fmla="*/ 20 h 40"/>
                      <a:gd name="T12" fmla="*/ 172 w 192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2" h="40">
                        <a:moveTo>
                          <a:pt x="172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172" y="0"/>
                          <a:pt x="172" y="0"/>
                          <a:pt x="172" y="0"/>
                        </a:cubicBezTo>
                        <a:cubicBezTo>
                          <a:pt x="183" y="0"/>
                          <a:pt x="192" y="9"/>
                          <a:pt x="192" y="20"/>
                        </a:cubicBezTo>
                        <a:cubicBezTo>
                          <a:pt x="192" y="31"/>
                          <a:pt x="183" y="40"/>
                          <a:pt x="172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8" name="Freeform 24">
                    <a:extLst>
                      <a:ext uri="{FF2B5EF4-FFF2-40B4-BE49-F238E27FC236}">
                        <a16:creationId xmlns:a16="http://schemas.microsoft.com/office/drawing/2014/main" id="{62E470EE-82D8-FF4A-AE71-66496BE511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4970" y="3515655"/>
                    <a:ext cx="477289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9" name="Freeform 25">
                    <a:extLst>
                      <a:ext uri="{FF2B5EF4-FFF2-40B4-BE49-F238E27FC236}">
                        <a16:creationId xmlns:a16="http://schemas.microsoft.com/office/drawing/2014/main" id="{E5B3AD61-CC31-CA49-98F7-59D8812744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4970" y="3668883"/>
                    <a:ext cx="477289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80" name="Freeform 26">
                    <a:extLst>
                      <a:ext uri="{FF2B5EF4-FFF2-40B4-BE49-F238E27FC236}">
                        <a16:creationId xmlns:a16="http://schemas.microsoft.com/office/drawing/2014/main" id="{C80567E4-6EA6-FC49-B4D6-457209BCF1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4970" y="3822111"/>
                    <a:ext cx="477289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81" name="Freeform 27">
                    <a:extLst>
                      <a:ext uri="{FF2B5EF4-FFF2-40B4-BE49-F238E27FC236}">
                        <a16:creationId xmlns:a16="http://schemas.microsoft.com/office/drawing/2014/main" id="{E937F423-92E0-F045-9094-05C256BEFF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5325" y="3207243"/>
                    <a:ext cx="206043" cy="208651"/>
                  </a:xfrm>
                  <a:custGeom>
                    <a:avLst/>
                    <a:gdLst>
                      <a:gd name="T0" fmla="*/ 133 w 133"/>
                      <a:gd name="T1" fmla="*/ 135 h 135"/>
                      <a:gd name="T2" fmla="*/ 0 w 133"/>
                      <a:gd name="T3" fmla="*/ 0 h 135"/>
                      <a:gd name="T4" fmla="*/ 0 w 133"/>
                      <a:gd name="T5" fmla="*/ 0 h 135"/>
                      <a:gd name="T6" fmla="*/ 0 w 133"/>
                      <a:gd name="T7" fmla="*/ 99 h 135"/>
                      <a:gd name="T8" fmla="*/ 36 w 133"/>
                      <a:gd name="T9" fmla="*/ 135 h 135"/>
                      <a:gd name="T10" fmla="*/ 133 w 133"/>
                      <a:gd name="T11" fmla="*/ 135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3" h="135">
                        <a:moveTo>
                          <a:pt x="133" y="135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99"/>
                          <a:pt x="0" y="99"/>
                          <a:pt x="0" y="99"/>
                        </a:cubicBezTo>
                        <a:cubicBezTo>
                          <a:pt x="0" y="119"/>
                          <a:pt x="17" y="135"/>
                          <a:pt x="36" y="135"/>
                        </a:cubicBezTo>
                        <a:cubicBezTo>
                          <a:pt x="133" y="135"/>
                          <a:pt x="133" y="135"/>
                          <a:pt x="133" y="13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D7B371D-1B02-DB4C-93A1-B1708BD1A183}"/>
                    </a:ext>
                  </a:extLst>
                </p:cNvPr>
                <p:cNvGrpSpPr/>
                <p:nvPr/>
              </p:nvGrpSpPr>
              <p:grpSpPr>
                <a:xfrm>
                  <a:off x="6945175" y="3964692"/>
                  <a:ext cx="104376" cy="184039"/>
                  <a:chOff x="7606636" y="2989701"/>
                  <a:chExt cx="320990" cy="565982"/>
                </a:xfrm>
              </p:grpSpPr>
              <p:sp>
                <p:nvSpPr>
                  <p:cNvPr id="165" name="Freeform 563">
                    <a:extLst>
                      <a:ext uri="{FF2B5EF4-FFF2-40B4-BE49-F238E27FC236}">
                        <a16:creationId xmlns:a16="http://schemas.microsoft.com/office/drawing/2014/main" id="{0D87CD15-E390-0F40-AB0D-782996531A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8636" y="3065698"/>
                    <a:ext cx="124996" cy="226993"/>
                  </a:xfrm>
                  <a:custGeom>
                    <a:avLst/>
                    <a:gdLst>
                      <a:gd name="T0" fmla="*/ 29 w 53"/>
                      <a:gd name="T1" fmla="*/ 48 h 96"/>
                      <a:gd name="T2" fmla="*/ 35 w 53"/>
                      <a:gd name="T3" fmla="*/ 34 h 96"/>
                      <a:gd name="T4" fmla="*/ 53 w 53"/>
                      <a:gd name="T5" fmla="*/ 28 h 96"/>
                      <a:gd name="T6" fmla="*/ 53 w 53"/>
                      <a:gd name="T7" fmla="*/ 0 h 96"/>
                      <a:gd name="T8" fmla="*/ 19 w 53"/>
                      <a:gd name="T9" fmla="*/ 12 h 96"/>
                      <a:gd name="T10" fmla="*/ 1 w 53"/>
                      <a:gd name="T11" fmla="*/ 49 h 96"/>
                      <a:gd name="T12" fmla="*/ 53 w 53"/>
                      <a:gd name="T13" fmla="*/ 96 h 96"/>
                      <a:gd name="T14" fmla="*/ 53 w 53"/>
                      <a:gd name="T15" fmla="*/ 68 h 96"/>
                      <a:gd name="T16" fmla="*/ 29 w 53"/>
                      <a:gd name="T1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96">
                        <a:moveTo>
                          <a:pt x="29" y="48"/>
                        </a:moveTo>
                        <a:cubicBezTo>
                          <a:pt x="28" y="42"/>
                          <a:pt x="30" y="38"/>
                          <a:pt x="35" y="34"/>
                        </a:cubicBezTo>
                        <a:cubicBezTo>
                          <a:pt x="39" y="31"/>
                          <a:pt x="45" y="29"/>
                          <a:pt x="53" y="28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39" y="1"/>
                          <a:pt x="28" y="6"/>
                          <a:pt x="19" y="12"/>
                        </a:cubicBezTo>
                        <a:cubicBezTo>
                          <a:pt x="7" y="21"/>
                          <a:pt x="0" y="34"/>
                          <a:pt x="1" y="49"/>
                        </a:cubicBezTo>
                        <a:cubicBezTo>
                          <a:pt x="3" y="82"/>
                          <a:pt x="29" y="91"/>
                          <a:pt x="53" y="96"/>
                        </a:cubicBez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5" y="64"/>
                          <a:pt x="29" y="59"/>
                          <a:pt x="29" y="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6" name="Freeform 564">
                    <a:extLst>
                      <a:ext uri="{FF2B5EF4-FFF2-40B4-BE49-F238E27FC236}">
                        <a16:creationId xmlns:a16="http://schemas.microsoft.com/office/drawing/2014/main" id="{4738643F-2907-3E44-8C51-599559821E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6636" y="3342690"/>
                    <a:ext cx="126996" cy="143996"/>
                  </a:xfrm>
                  <a:custGeom>
                    <a:avLst/>
                    <a:gdLst>
                      <a:gd name="T0" fmla="*/ 28 w 54"/>
                      <a:gd name="T1" fmla="*/ 13 h 61"/>
                      <a:gd name="T2" fmla="*/ 13 w 54"/>
                      <a:gd name="T3" fmla="*/ 0 h 61"/>
                      <a:gd name="T4" fmla="*/ 0 w 54"/>
                      <a:gd name="T5" fmla="*/ 15 h 61"/>
                      <a:gd name="T6" fmla="*/ 54 w 54"/>
                      <a:gd name="T7" fmla="*/ 61 h 61"/>
                      <a:gd name="T8" fmla="*/ 54 w 54"/>
                      <a:gd name="T9" fmla="*/ 33 h 61"/>
                      <a:gd name="T10" fmla="*/ 28 w 54"/>
                      <a:gd name="T11" fmla="*/ 1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61">
                        <a:moveTo>
                          <a:pt x="28" y="13"/>
                        </a:moveTo>
                        <a:cubicBezTo>
                          <a:pt x="27" y="6"/>
                          <a:pt x="21" y="0"/>
                          <a:pt x="13" y="0"/>
                        </a:cubicBezTo>
                        <a:cubicBezTo>
                          <a:pt x="6" y="1"/>
                          <a:pt x="0" y="7"/>
                          <a:pt x="0" y="15"/>
                        </a:cubicBezTo>
                        <a:cubicBezTo>
                          <a:pt x="1" y="32"/>
                          <a:pt x="19" y="56"/>
                          <a:pt x="54" y="61"/>
                        </a:cubicBezTo>
                        <a:cubicBezTo>
                          <a:pt x="54" y="33"/>
                          <a:pt x="54" y="33"/>
                          <a:pt x="54" y="33"/>
                        </a:cubicBezTo>
                        <a:cubicBezTo>
                          <a:pt x="35" y="29"/>
                          <a:pt x="28" y="17"/>
                          <a:pt x="28" y="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7" name="Freeform 565">
                    <a:extLst>
                      <a:ext uri="{FF2B5EF4-FFF2-40B4-BE49-F238E27FC236}">
                        <a16:creationId xmlns:a16="http://schemas.microsoft.com/office/drawing/2014/main" id="{4D018E12-1FA9-6149-84B3-FAE820BEBF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238693"/>
                    <a:ext cx="129996" cy="247992"/>
                  </a:xfrm>
                  <a:custGeom>
                    <a:avLst/>
                    <a:gdLst>
                      <a:gd name="T0" fmla="*/ 53 w 55"/>
                      <a:gd name="T1" fmla="*/ 51 h 105"/>
                      <a:gd name="T2" fmla="*/ 0 w 55"/>
                      <a:gd name="T3" fmla="*/ 0 h 105"/>
                      <a:gd name="T4" fmla="*/ 0 w 55"/>
                      <a:gd name="T5" fmla="*/ 29 h 105"/>
                      <a:gd name="T6" fmla="*/ 26 w 55"/>
                      <a:gd name="T7" fmla="*/ 52 h 105"/>
                      <a:gd name="T8" fmla="*/ 13 w 55"/>
                      <a:gd name="T9" fmla="*/ 73 h 105"/>
                      <a:gd name="T10" fmla="*/ 0 w 55"/>
                      <a:gd name="T11" fmla="*/ 77 h 105"/>
                      <a:gd name="T12" fmla="*/ 0 w 55"/>
                      <a:gd name="T13" fmla="*/ 105 h 105"/>
                      <a:gd name="T14" fmla="*/ 25 w 55"/>
                      <a:gd name="T15" fmla="*/ 98 h 105"/>
                      <a:gd name="T16" fmla="*/ 53 w 55"/>
                      <a:gd name="T17" fmla="*/ 5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" h="105">
                        <a:moveTo>
                          <a:pt x="53" y="51"/>
                        </a:moveTo>
                        <a:cubicBezTo>
                          <a:pt x="52" y="15"/>
                          <a:pt x="25" y="5"/>
                          <a:pt x="0" y="0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18" y="33"/>
                          <a:pt x="25" y="38"/>
                          <a:pt x="26" y="52"/>
                        </a:cubicBezTo>
                        <a:cubicBezTo>
                          <a:pt x="26" y="59"/>
                          <a:pt x="25" y="67"/>
                          <a:pt x="13" y="73"/>
                        </a:cubicBezTo>
                        <a:cubicBezTo>
                          <a:pt x="9" y="75"/>
                          <a:pt x="4" y="76"/>
                          <a:pt x="0" y="7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7" y="104"/>
                          <a:pt x="16" y="102"/>
                          <a:pt x="25" y="98"/>
                        </a:cubicBezTo>
                        <a:cubicBezTo>
                          <a:pt x="44" y="88"/>
                          <a:pt x="55" y="72"/>
                          <a:pt x="53" y="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8" name="Freeform 566">
                    <a:extLst>
                      <a:ext uri="{FF2B5EF4-FFF2-40B4-BE49-F238E27FC236}">
                        <a16:creationId xmlns:a16="http://schemas.microsoft.com/office/drawing/2014/main" id="{0739218A-60F4-FB40-B57F-98D363D7B9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063698"/>
                    <a:ext cx="117996" cy="136996"/>
                  </a:xfrm>
                  <a:custGeom>
                    <a:avLst/>
                    <a:gdLst>
                      <a:gd name="T0" fmla="*/ 22 w 50"/>
                      <a:gd name="T1" fmla="*/ 45 h 58"/>
                      <a:gd name="T2" fmla="*/ 36 w 50"/>
                      <a:gd name="T3" fmla="*/ 58 h 58"/>
                      <a:gd name="T4" fmla="*/ 49 w 50"/>
                      <a:gd name="T5" fmla="*/ 43 h 58"/>
                      <a:gd name="T6" fmla="*/ 0 w 50"/>
                      <a:gd name="T7" fmla="*/ 0 h 58"/>
                      <a:gd name="T8" fmla="*/ 0 w 50"/>
                      <a:gd name="T9" fmla="*/ 28 h 58"/>
                      <a:gd name="T10" fmla="*/ 22 w 50"/>
                      <a:gd name="T11" fmla="*/ 4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58">
                        <a:moveTo>
                          <a:pt x="22" y="45"/>
                        </a:moveTo>
                        <a:cubicBezTo>
                          <a:pt x="22" y="52"/>
                          <a:pt x="29" y="58"/>
                          <a:pt x="36" y="58"/>
                        </a:cubicBezTo>
                        <a:cubicBezTo>
                          <a:pt x="44" y="57"/>
                          <a:pt x="50" y="51"/>
                          <a:pt x="49" y="43"/>
                        </a:cubicBezTo>
                        <a:cubicBezTo>
                          <a:pt x="48" y="26"/>
                          <a:pt x="31" y="5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5" y="32"/>
                          <a:pt x="21" y="41"/>
                          <a:pt x="22" y="4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9" name="Freeform 567">
                    <a:extLst>
                      <a:ext uri="{FF2B5EF4-FFF2-40B4-BE49-F238E27FC236}">
                        <a16:creationId xmlns:a16="http://schemas.microsoft.com/office/drawing/2014/main" id="{655A521A-D71C-644C-A122-8C80421006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127696"/>
                    <a:ext cx="63998" cy="110997"/>
                  </a:xfrm>
                  <a:custGeom>
                    <a:avLst/>
                    <a:gdLst>
                      <a:gd name="T0" fmla="*/ 12 w 27"/>
                      <a:gd name="T1" fmla="*/ 0 h 47"/>
                      <a:gd name="T2" fmla="*/ 0 w 27"/>
                      <a:gd name="T3" fmla="*/ 2 h 47"/>
                      <a:gd name="T4" fmla="*/ 0 w 27"/>
                      <a:gd name="T5" fmla="*/ 42 h 47"/>
                      <a:gd name="T6" fmla="*/ 15 w 27"/>
                      <a:gd name="T7" fmla="*/ 45 h 47"/>
                      <a:gd name="T8" fmla="*/ 27 w 27"/>
                      <a:gd name="T9" fmla="*/ 47 h 47"/>
                      <a:gd name="T10" fmla="*/ 27 w 27"/>
                      <a:gd name="T11" fmla="*/ 1 h 47"/>
                      <a:gd name="T12" fmla="*/ 12 w 27"/>
                      <a:gd name="T13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47">
                        <a:moveTo>
                          <a:pt x="12" y="0"/>
                        </a:moveTo>
                        <a:cubicBezTo>
                          <a:pt x="7" y="0"/>
                          <a:pt x="3" y="1"/>
                          <a:pt x="0" y="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4" y="43"/>
                          <a:pt x="9" y="44"/>
                          <a:pt x="15" y="45"/>
                        </a:cubicBezTo>
                        <a:cubicBezTo>
                          <a:pt x="19" y="46"/>
                          <a:pt x="23" y="46"/>
                          <a:pt x="27" y="47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3" y="0"/>
                          <a:pt x="18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0" name="Freeform 568">
                    <a:extLst>
                      <a:ext uri="{FF2B5EF4-FFF2-40B4-BE49-F238E27FC236}">
                        <a16:creationId xmlns:a16="http://schemas.microsoft.com/office/drawing/2014/main" id="{E16139F0-9B66-644F-A772-3EB02BD29A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86685"/>
                    <a:ext cx="63998" cy="68998"/>
                  </a:xfrm>
                  <a:custGeom>
                    <a:avLst/>
                    <a:gdLst>
                      <a:gd name="T0" fmla="*/ 13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15 h 29"/>
                      <a:gd name="T6" fmla="*/ 14 w 27"/>
                      <a:gd name="T7" fmla="*/ 29 h 29"/>
                      <a:gd name="T8" fmla="*/ 27 w 27"/>
                      <a:gd name="T9" fmla="*/ 15 h 29"/>
                      <a:gd name="T10" fmla="*/ 27 w 27"/>
                      <a:gd name="T11" fmla="*/ 0 h 29"/>
                      <a:gd name="T12" fmla="*/ 19 w 27"/>
                      <a:gd name="T13" fmla="*/ 1 h 29"/>
                      <a:gd name="T14" fmla="*/ 13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3" y="1"/>
                        </a:moveTo>
                        <a:cubicBezTo>
                          <a:pt x="9" y="1"/>
                          <a:pt x="4" y="1"/>
                          <a:pt x="0" y="0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3"/>
                          <a:pt x="6" y="29"/>
                          <a:pt x="14" y="29"/>
                        </a:cubicBezTo>
                        <a:cubicBezTo>
                          <a:pt x="21" y="29"/>
                          <a:pt x="27" y="23"/>
                          <a:pt x="27" y="15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1" y="1"/>
                          <a:pt x="19" y="1"/>
                        </a:cubicBezTo>
                        <a:cubicBezTo>
                          <a:pt x="17" y="1"/>
                          <a:pt x="15" y="1"/>
                          <a:pt x="1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1" name="Freeform 569">
                    <a:extLst>
                      <a:ext uri="{FF2B5EF4-FFF2-40B4-BE49-F238E27FC236}">
                        <a16:creationId xmlns:a16="http://schemas.microsoft.com/office/drawing/2014/main" id="{188AA6A8-E9AB-3146-8A34-04C35E028E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92691"/>
                    <a:ext cx="63998" cy="131996"/>
                  </a:xfrm>
                  <a:custGeom>
                    <a:avLst/>
                    <a:gdLst>
                      <a:gd name="T0" fmla="*/ 18 w 27"/>
                      <a:gd name="T1" fmla="*/ 55 h 56"/>
                      <a:gd name="T2" fmla="*/ 27 w 27"/>
                      <a:gd name="T3" fmla="*/ 54 h 56"/>
                      <a:gd name="T4" fmla="*/ 27 w 27"/>
                      <a:gd name="T5" fmla="*/ 6 h 56"/>
                      <a:gd name="T6" fmla="*/ 10 w 27"/>
                      <a:gd name="T7" fmla="*/ 2 h 56"/>
                      <a:gd name="T8" fmla="*/ 0 w 27"/>
                      <a:gd name="T9" fmla="*/ 0 h 56"/>
                      <a:gd name="T10" fmla="*/ 0 w 27"/>
                      <a:gd name="T11" fmla="*/ 54 h 56"/>
                      <a:gd name="T12" fmla="*/ 18 w 27"/>
                      <a:gd name="T13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6">
                        <a:moveTo>
                          <a:pt x="18" y="55"/>
                        </a:moveTo>
                        <a:cubicBezTo>
                          <a:pt x="18" y="55"/>
                          <a:pt x="22" y="55"/>
                          <a:pt x="27" y="5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2" y="4"/>
                          <a:pt x="17" y="3"/>
                          <a:pt x="10" y="2"/>
                        </a:cubicBezTo>
                        <a:cubicBezTo>
                          <a:pt x="7" y="1"/>
                          <a:pt x="3" y="1"/>
                          <a:pt x="0" y="0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5" y="55"/>
                          <a:pt x="11" y="56"/>
                          <a:pt x="18" y="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2" name="Freeform 570">
                    <a:extLst>
                      <a:ext uri="{FF2B5EF4-FFF2-40B4-BE49-F238E27FC236}">
                        <a16:creationId xmlns:a16="http://schemas.microsoft.com/office/drawing/2014/main" id="{E00A2915-35F9-3D43-B10C-EC93C68531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2989701"/>
                    <a:ext cx="63998" cy="75998"/>
                  </a:xfrm>
                  <a:custGeom>
                    <a:avLst/>
                    <a:gdLst>
                      <a:gd name="T0" fmla="*/ 27 w 27"/>
                      <a:gd name="T1" fmla="*/ 31 h 32"/>
                      <a:gd name="T2" fmla="*/ 27 w 27"/>
                      <a:gd name="T3" fmla="*/ 14 h 32"/>
                      <a:gd name="T4" fmla="*/ 14 w 27"/>
                      <a:gd name="T5" fmla="*/ 0 h 32"/>
                      <a:gd name="T6" fmla="*/ 0 w 27"/>
                      <a:gd name="T7" fmla="*/ 14 h 32"/>
                      <a:gd name="T8" fmla="*/ 0 w 27"/>
                      <a:gd name="T9" fmla="*/ 32 h 32"/>
                      <a:gd name="T10" fmla="*/ 10 w 27"/>
                      <a:gd name="T11" fmla="*/ 31 h 32"/>
                      <a:gd name="T12" fmla="*/ 27 w 27"/>
                      <a:gd name="T13" fmla="*/ 3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2">
                        <a:moveTo>
                          <a:pt x="27" y="31"/>
                        </a:move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7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3" y="31"/>
                          <a:pt x="7" y="31"/>
                          <a:pt x="10" y="31"/>
                        </a:cubicBezTo>
                        <a:cubicBezTo>
                          <a:pt x="16" y="30"/>
                          <a:pt x="22" y="31"/>
                          <a:pt x="27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3" name="Freeform 571">
                    <a:extLst>
                      <a:ext uri="{FF2B5EF4-FFF2-40B4-BE49-F238E27FC236}">
                        <a16:creationId xmlns:a16="http://schemas.microsoft.com/office/drawing/2014/main" id="{95E66AC5-8F78-3E4C-B9F7-E425C60BE9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20687"/>
                    <a:ext cx="63998" cy="67998"/>
                  </a:xfrm>
                  <a:custGeom>
                    <a:avLst/>
                    <a:gdLst>
                      <a:gd name="T0" fmla="*/ 18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28 h 29"/>
                      <a:gd name="T6" fmla="*/ 13 w 27"/>
                      <a:gd name="T7" fmla="*/ 29 h 29"/>
                      <a:gd name="T8" fmla="*/ 19 w 27"/>
                      <a:gd name="T9" fmla="*/ 29 h 29"/>
                      <a:gd name="T10" fmla="*/ 27 w 27"/>
                      <a:gd name="T11" fmla="*/ 28 h 29"/>
                      <a:gd name="T12" fmla="*/ 27 w 27"/>
                      <a:gd name="T13" fmla="*/ 0 h 29"/>
                      <a:gd name="T14" fmla="*/ 18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8" y="1"/>
                        </a:moveTo>
                        <a:cubicBezTo>
                          <a:pt x="11" y="2"/>
                          <a:pt x="5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4" y="29"/>
                          <a:pt x="9" y="29"/>
                          <a:pt x="13" y="29"/>
                        </a:cubicBezTo>
                        <a:cubicBezTo>
                          <a:pt x="15" y="29"/>
                          <a:pt x="17" y="29"/>
                          <a:pt x="19" y="29"/>
                        </a:cubicBezTo>
                        <a:cubicBezTo>
                          <a:pt x="21" y="29"/>
                          <a:pt x="24" y="29"/>
                          <a:pt x="27" y="28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2" y="1"/>
                          <a:pt x="18" y="1"/>
                          <a:pt x="18" y="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4" name="Freeform 572">
                    <a:extLst>
                      <a:ext uri="{FF2B5EF4-FFF2-40B4-BE49-F238E27FC236}">
                        <a16:creationId xmlns:a16="http://schemas.microsoft.com/office/drawing/2014/main" id="{A5B19426-2E6A-1A49-AB2A-FD1260835C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060698"/>
                    <a:ext cx="63998" cy="70998"/>
                  </a:xfrm>
                  <a:custGeom>
                    <a:avLst/>
                    <a:gdLst>
                      <a:gd name="T0" fmla="*/ 12 w 27"/>
                      <a:gd name="T1" fmla="*/ 28 h 30"/>
                      <a:gd name="T2" fmla="*/ 27 w 27"/>
                      <a:gd name="T3" fmla="*/ 29 h 30"/>
                      <a:gd name="T4" fmla="*/ 27 w 27"/>
                      <a:gd name="T5" fmla="*/ 1 h 30"/>
                      <a:gd name="T6" fmla="*/ 10 w 27"/>
                      <a:gd name="T7" fmla="*/ 1 h 30"/>
                      <a:gd name="T8" fmla="*/ 0 w 27"/>
                      <a:gd name="T9" fmla="*/ 2 h 30"/>
                      <a:gd name="T10" fmla="*/ 0 w 27"/>
                      <a:gd name="T11" fmla="*/ 30 h 30"/>
                      <a:gd name="T12" fmla="*/ 12 w 27"/>
                      <a:gd name="T13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0">
                        <a:moveTo>
                          <a:pt x="12" y="28"/>
                        </a:moveTo>
                        <a:cubicBezTo>
                          <a:pt x="18" y="28"/>
                          <a:pt x="23" y="28"/>
                          <a:pt x="27" y="2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2" y="1"/>
                          <a:pt x="16" y="0"/>
                          <a:pt x="10" y="1"/>
                        </a:cubicBezTo>
                        <a:cubicBezTo>
                          <a:pt x="7" y="1"/>
                          <a:pt x="3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3" y="29"/>
                          <a:pt x="7" y="28"/>
                          <a:pt x="12" y="2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5" name="Freeform 573">
                    <a:extLst>
                      <a:ext uri="{FF2B5EF4-FFF2-40B4-BE49-F238E27FC236}">
                        <a16:creationId xmlns:a16="http://schemas.microsoft.com/office/drawing/2014/main" id="{3A2C7E7D-264E-AA45-BB1C-59372AA426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26693"/>
                    <a:ext cx="63998" cy="79998"/>
                  </a:xfrm>
                  <a:custGeom>
                    <a:avLst/>
                    <a:gdLst>
                      <a:gd name="T0" fmla="*/ 27 w 27"/>
                      <a:gd name="T1" fmla="*/ 34 h 34"/>
                      <a:gd name="T2" fmla="*/ 27 w 27"/>
                      <a:gd name="T3" fmla="*/ 5 h 34"/>
                      <a:gd name="T4" fmla="*/ 15 w 27"/>
                      <a:gd name="T5" fmla="*/ 3 h 34"/>
                      <a:gd name="T6" fmla="*/ 0 w 27"/>
                      <a:gd name="T7" fmla="*/ 0 h 34"/>
                      <a:gd name="T8" fmla="*/ 0 w 27"/>
                      <a:gd name="T9" fmla="*/ 28 h 34"/>
                      <a:gd name="T10" fmla="*/ 10 w 27"/>
                      <a:gd name="T11" fmla="*/ 30 h 34"/>
                      <a:gd name="T12" fmla="*/ 27 w 27"/>
                      <a:gd name="T13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4">
                        <a:moveTo>
                          <a:pt x="27" y="34"/>
                        </a:move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3" y="4"/>
                          <a:pt x="19" y="4"/>
                          <a:pt x="15" y="3"/>
                        </a:cubicBezTo>
                        <a:cubicBezTo>
                          <a:pt x="9" y="2"/>
                          <a:pt x="4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3" y="29"/>
                          <a:pt x="7" y="29"/>
                          <a:pt x="10" y="30"/>
                        </a:cubicBezTo>
                        <a:cubicBezTo>
                          <a:pt x="17" y="31"/>
                          <a:pt x="22" y="32"/>
                          <a:pt x="27" y="3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B98B477B-12DA-BE45-A7EB-B5588E616A4D}"/>
                    </a:ext>
                  </a:extLst>
                </p:cNvPr>
                <p:cNvGrpSpPr/>
                <p:nvPr/>
              </p:nvGrpSpPr>
              <p:grpSpPr>
                <a:xfrm>
                  <a:off x="6628394" y="3421136"/>
                  <a:ext cx="104376" cy="184039"/>
                  <a:chOff x="7606636" y="2989701"/>
                  <a:chExt cx="320990" cy="565982"/>
                </a:xfrm>
              </p:grpSpPr>
              <p:sp>
                <p:nvSpPr>
                  <p:cNvPr id="154" name="Freeform 563">
                    <a:extLst>
                      <a:ext uri="{FF2B5EF4-FFF2-40B4-BE49-F238E27FC236}">
                        <a16:creationId xmlns:a16="http://schemas.microsoft.com/office/drawing/2014/main" id="{2FC0E6CF-4C75-2246-8F2A-5FF923BECB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8636" y="3065698"/>
                    <a:ext cx="124996" cy="226993"/>
                  </a:xfrm>
                  <a:custGeom>
                    <a:avLst/>
                    <a:gdLst>
                      <a:gd name="T0" fmla="*/ 29 w 53"/>
                      <a:gd name="T1" fmla="*/ 48 h 96"/>
                      <a:gd name="T2" fmla="*/ 35 w 53"/>
                      <a:gd name="T3" fmla="*/ 34 h 96"/>
                      <a:gd name="T4" fmla="*/ 53 w 53"/>
                      <a:gd name="T5" fmla="*/ 28 h 96"/>
                      <a:gd name="T6" fmla="*/ 53 w 53"/>
                      <a:gd name="T7" fmla="*/ 0 h 96"/>
                      <a:gd name="T8" fmla="*/ 19 w 53"/>
                      <a:gd name="T9" fmla="*/ 12 h 96"/>
                      <a:gd name="T10" fmla="*/ 1 w 53"/>
                      <a:gd name="T11" fmla="*/ 49 h 96"/>
                      <a:gd name="T12" fmla="*/ 53 w 53"/>
                      <a:gd name="T13" fmla="*/ 96 h 96"/>
                      <a:gd name="T14" fmla="*/ 53 w 53"/>
                      <a:gd name="T15" fmla="*/ 68 h 96"/>
                      <a:gd name="T16" fmla="*/ 29 w 53"/>
                      <a:gd name="T1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96">
                        <a:moveTo>
                          <a:pt x="29" y="48"/>
                        </a:moveTo>
                        <a:cubicBezTo>
                          <a:pt x="28" y="42"/>
                          <a:pt x="30" y="38"/>
                          <a:pt x="35" y="34"/>
                        </a:cubicBezTo>
                        <a:cubicBezTo>
                          <a:pt x="39" y="31"/>
                          <a:pt x="45" y="29"/>
                          <a:pt x="53" y="28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39" y="1"/>
                          <a:pt x="28" y="6"/>
                          <a:pt x="19" y="12"/>
                        </a:cubicBezTo>
                        <a:cubicBezTo>
                          <a:pt x="7" y="21"/>
                          <a:pt x="0" y="34"/>
                          <a:pt x="1" y="49"/>
                        </a:cubicBezTo>
                        <a:cubicBezTo>
                          <a:pt x="3" y="82"/>
                          <a:pt x="29" y="91"/>
                          <a:pt x="53" y="96"/>
                        </a:cubicBez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5" y="64"/>
                          <a:pt x="29" y="59"/>
                          <a:pt x="29" y="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55" name="Freeform 564">
                    <a:extLst>
                      <a:ext uri="{FF2B5EF4-FFF2-40B4-BE49-F238E27FC236}">
                        <a16:creationId xmlns:a16="http://schemas.microsoft.com/office/drawing/2014/main" id="{213CD4DF-67C1-4040-BAC0-A235AFEE06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6636" y="3342690"/>
                    <a:ext cx="126996" cy="143996"/>
                  </a:xfrm>
                  <a:custGeom>
                    <a:avLst/>
                    <a:gdLst>
                      <a:gd name="T0" fmla="*/ 28 w 54"/>
                      <a:gd name="T1" fmla="*/ 13 h 61"/>
                      <a:gd name="T2" fmla="*/ 13 w 54"/>
                      <a:gd name="T3" fmla="*/ 0 h 61"/>
                      <a:gd name="T4" fmla="*/ 0 w 54"/>
                      <a:gd name="T5" fmla="*/ 15 h 61"/>
                      <a:gd name="T6" fmla="*/ 54 w 54"/>
                      <a:gd name="T7" fmla="*/ 61 h 61"/>
                      <a:gd name="T8" fmla="*/ 54 w 54"/>
                      <a:gd name="T9" fmla="*/ 33 h 61"/>
                      <a:gd name="T10" fmla="*/ 28 w 54"/>
                      <a:gd name="T11" fmla="*/ 1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61">
                        <a:moveTo>
                          <a:pt x="28" y="13"/>
                        </a:moveTo>
                        <a:cubicBezTo>
                          <a:pt x="27" y="6"/>
                          <a:pt x="21" y="0"/>
                          <a:pt x="13" y="0"/>
                        </a:cubicBezTo>
                        <a:cubicBezTo>
                          <a:pt x="6" y="1"/>
                          <a:pt x="0" y="7"/>
                          <a:pt x="0" y="15"/>
                        </a:cubicBezTo>
                        <a:cubicBezTo>
                          <a:pt x="1" y="32"/>
                          <a:pt x="19" y="56"/>
                          <a:pt x="54" y="61"/>
                        </a:cubicBezTo>
                        <a:cubicBezTo>
                          <a:pt x="54" y="33"/>
                          <a:pt x="54" y="33"/>
                          <a:pt x="54" y="33"/>
                        </a:cubicBezTo>
                        <a:cubicBezTo>
                          <a:pt x="35" y="29"/>
                          <a:pt x="28" y="17"/>
                          <a:pt x="28" y="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56" name="Freeform 565">
                    <a:extLst>
                      <a:ext uri="{FF2B5EF4-FFF2-40B4-BE49-F238E27FC236}">
                        <a16:creationId xmlns:a16="http://schemas.microsoft.com/office/drawing/2014/main" id="{6FB71C5A-FFB6-8E46-999A-E8A041D8CB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238693"/>
                    <a:ext cx="129996" cy="247992"/>
                  </a:xfrm>
                  <a:custGeom>
                    <a:avLst/>
                    <a:gdLst>
                      <a:gd name="T0" fmla="*/ 53 w 55"/>
                      <a:gd name="T1" fmla="*/ 51 h 105"/>
                      <a:gd name="T2" fmla="*/ 0 w 55"/>
                      <a:gd name="T3" fmla="*/ 0 h 105"/>
                      <a:gd name="T4" fmla="*/ 0 w 55"/>
                      <a:gd name="T5" fmla="*/ 29 h 105"/>
                      <a:gd name="T6" fmla="*/ 26 w 55"/>
                      <a:gd name="T7" fmla="*/ 52 h 105"/>
                      <a:gd name="T8" fmla="*/ 13 w 55"/>
                      <a:gd name="T9" fmla="*/ 73 h 105"/>
                      <a:gd name="T10" fmla="*/ 0 w 55"/>
                      <a:gd name="T11" fmla="*/ 77 h 105"/>
                      <a:gd name="T12" fmla="*/ 0 w 55"/>
                      <a:gd name="T13" fmla="*/ 105 h 105"/>
                      <a:gd name="T14" fmla="*/ 25 w 55"/>
                      <a:gd name="T15" fmla="*/ 98 h 105"/>
                      <a:gd name="T16" fmla="*/ 53 w 55"/>
                      <a:gd name="T17" fmla="*/ 5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" h="105">
                        <a:moveTo>
                          <a:pt x="53" y="51"/>
                        </a:moveTo>
                        <a:cubicBezTo>
                          <a:pt x="52" y="15"/>
                          <a:pt x="25" y="5"/>
                          <a:pt x="0" y="0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18" y="33"/>
                          <a:pt x="25" y="38"/>
                          <a:pt x="26" y="52"/>
                        </a:cubicBezTo>
                        <a:cubicBezTo>
                          <a:pt x="26" y="59"/>
                          <a:pt x="25" y="67"/>
                          <a:pt x="13" y="73"/>
                        </a:cubicBezTo>
                        <a:cubicBezTo>
                          <a:pt x="9" y="75"/>
                          <a:pt x="4" y="76"/>
                          <a:pt x="0" y="7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7" y="104"/>
                          <a:pt x="16" y="102"/>
                          <a:pt x="25" y="98"/>
                        </a:cubicBezTo>
                        <a:cubicBezTo>
                          <a:pt x="44" y="88"/>
                          <a:pt x="55" y="72"/>
                          <a:pt x="53" y="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57" name="Freeform 566">
                    <a:extLst>
                      <a:ext uri="{FF2B5EF4-FFF2-40B4-BE49-F238E27FC236}">
                        <a16:creationId xmlns:a16="http://schemas.microsoft.com/office/drawing/2014/main" id="{A49FBF35-6F34-C242-91E1-EEAA56D8F0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063698"/>
                    <a:ext cx="117996" cy="136996"/>
                  </a:xfrm>
                  <a:custGeom>
                    <a:avLst/>
                    <a:gdLst>
                      <a:gd name="T0" fmla="*/ 22 w 50"/>
                      <a:gd name="T1" fmla="*/ 45 h 58"/>
                      <a:gd name="T2" fmla="*/ 36 w 50"/>
                      <a:gd name="T3" fmla="*/ 58 h 58"/>
                      <a:gd name="T4" fmla="*/ 49 w 50"/>
                      <a:gd name="T5" fmla="*/ 43 h 58"/>
                      <a:gd name="T6" fmla="*/ 0 w 50"/>
                      <a:gd name="T7" fmla="*/ 0 h 58"/>
                      <a:gd name="T8" fmla="*/ 0 w 50"/>
                      <a:gd name="T9" fmla="*/ 28 h 58"/>
                      <a:gd name="T10" fmla="*/ 22 w 50"/>
                      <a:gd name="T11" fmla="*/ 4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58">
                        <a:moveTo>
                          <a:pt x="22" y="45"/>
                        </a:moveTo>
                        <a:cubicBezTo>
                          <a:pt x="22" y="52"/>
                          <a:pt x="29" y="58"/>
                          <a:pt x="36" y="58"/>
                        </a:cubicBezTo>
                        <a:cubicBezTo>
                          <a:pt x="44" y="57"/>
                          <a:pt x="50" y="51"/>
                          <a:pt x="49" y="43"/>
                        </a:cubicBezTo>
                        <a:cubicBezTo>
                          <a:pt x="48" y="26"/>
                          <a:pt x="31" y="5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5" y="32"/>
                          <a:pt x="21" y="41"/>
                          <a:pt x="22" y="4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58" name="Freeform 567">
                    <a:extLst>
                      <a:ext uri="{FF2B5EF4-FFF2-40B4-BE49-F238E27FC236}">
                        <a16:creationId xmlns:a16="http://schemas.microsoft.com/office/drawing/2014/main" id="{94962523-6C64-2141-855D-E913D6248F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127696"/>
                    <a:ext cx="63998" cy="110997"/>
                  </a:xfrm>
                  <a:custGeom>
                    <a:avLst/>
                    <a:gdLst>
                      <a:gd name="T0" fmla="*/ 12 w 27"/>
                      <a:gd name="T1" fmla="*/ 0 h 47"/>
                      <a:gd name="T2" fmla="*/ 0 w 27"/>
                      <a:gd name="T3" fmla="*/ 2 h 47"/>
                      <a:gd name="T4" fmla="*/ 0 w 27"/>
                      <a:gd name="T5" fmla="*/ 42 h 47"/>
                      <a:gd name="T6" fmla="*/ 15 w 27"/>
                      <a:gd name="T7" fmla="*/ 45 h 47"/>
                      <a:gd name="T8" fmla="*/ 27 w 27"/>
                      <a:gd name="T9" fmla="*/ 47 h 47"/>
                      <a:gd name="T10" fmla="*/ 27 w 27"/>
                      <a:gd name="T11" fmla="*/ 1 h 47"/>
                      <a:gd name="T12" fmla="*/ 12 w 27"/>
                      <a:gd name="T13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47">
                        <a:moveTo>
                          <a:pt x="12" y="0"/>
                        </a:moveTo>
                        <a:cubicBezTo>
                          <a:pt x="7" y="0"/>
                          <a:pt x="3" y="1"/>
                          <a:pt x="0" y="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4" y="43"/>
                          <a:pt x="9" y="44"/>
                          <a:pt x="15" y="45"/>
                        </a:cubicBezTo>
                        <a:cubicBezTo>
                          <a:pt x="19" y="46"/>
                          <a:pt x="23" y="46"/>
                          <a:pt x="27" y="47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3" y="0"/>
                          <a:pt x="18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59" name="Freeform 568">
                    <a:extLst>
                      <a:ext uri="{FF2B5EF4-FFF2-40B4-BE49-F238E27FC236}">
                        <a16:creationId xmlns:a16="http://schemas.microsoft.com/office/drawing/2014/main" id="{93F55D34-1FA0-F643-A622-DB1A33D14D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86685"/>
                    <a:ext cx="63998" cy="68998"/>
                  </a:xfrm>
                  <a:custGeom>
                    <a:avLst/>
                    <a:gdLst>
                      <a:gd name="T0" fmla="*/ 13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15 h 29"/>
                      <a:gd name="T6" fmla="*/ 14 w 27"/>
                      <a:gd name="T7" fmla="*/ 29 h 29"/>
                      <a:gd name="T8" fmla="*/ 27 w 27"/>
                      <a:gd name="T9" fmla="*/ 15 h 29"/>
                      <a:gd name="T10" fmla="*/ 27 w 27"/>
                      <a:gd name="T11" fmla="*/ 0 h 29"/>
                      <a:gd name="T12" fmla="*/ 19 w 27"/>
                      <a:gd name="T13" fmla="*/ 1 h 29"/>
                      <a:gd name="T14" fmla="*/ 13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3" y="1"/>
                        </a:moveTo>
                        <a:cubicBezTo>
                          <a:pt x="9" y="1"/>
                          <a:pt x="4" y="1"/>
                          <a:pt x="0" y="0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3"/>
                          <a:pt x="6" y="29"/>
                          <a:pt x="14" y="29"/>
                        </a:cubicBezTo>
                        <a:cubicBezTo>
                          <a:pt x="21" y="29"/>
                          <a:pt x="27" y="23"/>
                          <a:pt x="27" y="15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1" y="1"/>
                          <a:pt x="19" y="1"/>
                        </a:cubicBezTo>
                        <a:cubicBezTo>
                          <a:pt x="17" y="1"/>
                          <a:pt x="15" y="1"/>
                          <a:pt x="1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0" name="Freeform 569">
                    <a:extLst>
                      <a:ext uri="{FF2B5EF4-FFF2-40B4-BE49-F238E27FC236}">
                        <a16:creationId xmlns:a16="http://schemas.microsoft.com/office/drawing/2014/main" id="{E74BA7FE-5393-AF48-85BB-8DD247D1BE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92691"/>
                    <a:ext cx="63998" cy="131996"/>
                  </a:xfrm>
                  <a:custGeom>
                    <a:avLst/>
                    <a:gdLst>
                      <a:gd name="T0" fmla="*/ 18 w 27"/>
                      <a:gd name="T1" fmla="*/ 55 h 56"/>
                      <a:gd name="T2" fmla="*/ 27 w 27"/>
                      <a:gd name="T3" fmla="*/ 54 h 56"/>
                      <a:gd name="T4" fmla="*/ 27 w 27"/>
                      <a:gd name="T5" fmla="*/ 6 h 56"/>
                      <a:gd name="T6" fmla="*/ 10 w 27"/>
                      <a:gd name="T7" fmla="*/ 2 h 56"/>
                      <a:gd name="T8" fmla="*/ 0 w 27"/>
                      <a:gd name="T9" fmla="*/ 0 h 56"/>
                      <a:gd name="T10" fmla="*/ 0 w 27"/>
                      <a:gd name="T11" fmla="*/ 54 h 56"/>
                      <a:gd name="T12" fmla="*/ 18 w 27"/>
                      <a:gd name="T13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6">
                        <a:moveTo>
                          <a:pt x="18" y="55"/>
                        </a:moveTo>
                        <a:cubicBezTo>
                          <a:pt x="18" y="55"/>
                          <a:pt x="22" y="55"/>
                          <a:pt x="27" y="5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2" y="4"/>
                          <a:pt x="17" y="3"/>
                          <a:pt x="10" y="2"/>
                        </a:cubicBezTo>
                        <a:cubicBezTo>
                          <a:pt x="7" y="1"/>
                          <a:pt x="3" y="1"/>
                          <a:pt x="0" y="0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5" y="55"/>
                          <a:pt x="11" y="56"/>
                          <a:pt x="18" y="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1" name="Freeform 570">
                    <a:extLst>
                      <a:ext uri="{FF2B5EF4-FFF2-40B4-BE49-F238E27FC236}">
                        <a16:creationId xmlns:a16="http://schemas.microsoft.com/office/drawing/2014/main" id="{2868D87C-730D-EB43-BD5B-0DF76DF042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2989701"/>
                    <a:ext cx="63998" cy="75998"/>
                  </a:xfrm>
                  <a:custGeom>
                    <a:avLst/>
                    <a:gdLst>
                      <a:gd name="T0" fmla="*/ 27 w 27"/>
                      <a:gd name="T1" fmla="*/ 31 h 32"/>
                      <a:gd name="T2" fmla="*/ 27 w 27"/>
                      <a:gd name="T3" fmla="*/ 14 h 32"/>
                      <a:gd name="T4" fmla="*/ 14 w 27"/>
                      <a:gd name="T5" fmla="*/ 0 h 32"/>
                      <a:gd name="T6" fmla="*/ 0 w 27"/>
                      <a:gd name="T7" fmla="*/ 14 h 32"/>
                      <a:gd name="T8" fmla="*/ 0 w 27"/>
                      <a:gd name="T9" fmla="*/ 32 h 32"/>
                      <a:gd name="T10" fmla="*/ 10 w 27"/>
                      <a:gd name="T11" fmla="*/ 31 h 32"/>
                      <a:gd name="T12" fmla="*/ 27 w 27"/>
                      <a:gd name="T13" fmla="*/ 3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2">
                        <a:moveTo>
                          <a:pt x="27" y="31"/>
                        </a:move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7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3" y="31"/>
                          <a:pt x="7" y="31"/>
                          <a:pt x="10" y="31"/>
                        </a:cubicBezTo>
                        <a:cubicBezTo>
                          <a:pt x="16" y="30"/>
                          <a:pt x="22" y="31"/>
                          <a:pt x="27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2" name="Freeform 571">
                    <a:extLst>
                      <a:ext uri="{FF2B5EF4-FFF2-40B4-BE49-F238E27FC236}">
                        <a16:creationId xmlns:a16="http://schemas.microsoft.com/office/drawing/2014/main" id="{A5D245D1-0159-564F-9EE0-D009120EDB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20687"/>
                    <a:ext cx="63998" cy="67998"/>
                  </a:xfrm>
                  <a:custGeom>
                    <a:avLst/>
                    <a:gdLst>
                      <a:gd name="T0" fmla="*/ 18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28 h 29"/>
                      <a:gd name="T6" fmla="*/ 13 w 27"/>
                      <a:gd name="T7" fmla="*/ 29 h 29"/>
                      <a:gd name="T8" fmla="*/ 19 w 27"/>
                      <a:gd name="T9" fmla="*/ 29 h 29"/>
                      <a:gd name="T10" fmla="*/ 27 w 27"/>
                      <a:gd name="T11" fmla="*/ 28 h 29"/>
                      <a:gd name="T12" fmla="*/ 27 w 27"/>
                      <a:gd name="T13" fmla="*/ 0 h 29"/>
                      <a:gd name="T14" fmla="*/ 18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8" y="1"/>
                        </a:moveTo>
                        <a:cubicBezTo>
                          <a:pt x="11" y="2"/>
                          <a:pt x="5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4" y="29"/>
                          <a:pt x="9" y="29"/>
                          <a:pt x="13" y="29"/>
                        </a:cubicBezTo>
                        <a:cubicBezTo>
                          <a:pt x="15" y="29"/>
                          <a:pt x="17" y="29"/>
                          <a:pt x="19" y="29"/>
                        </a:cubicBezTo>
                        <a:cubicBezTo>
                          <a:pt x="21" y="29"/>
                          <a:pt x="24" y="29"/>
                          <a:pt x="27" y="28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2" y="1"/>
                          <a:pt x="18" y="1"/>
                          <a:pt x="18" y="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3" name="Freeform 572">
                    <a:extLst>
                      <a:ext uri="{FF2B5EF4-FFF2-40B4-BE49-F238E27FC236}">
                        <a16:creationId xmlns:a16="http://schemas.microsoft.com/office/drawing/2014/main" id="{F0EF2D53-EA87-344D-8CCF-1D1ABA0BD3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060698"/>
                    <a:ext cx="63998" cy="70998"/>
                  </a:xfrm>
                  <a:custGeom>
                    <a:avLst/>
                    <a:gdLst>
                      <a:gd name="T0" fmla="*/ 12 w 27"/>
                      <a:gd name="T1" fmla="*/ 28 h 30"/>
                      <a:gd name="T2" fmla="*/ 27 w 27"/>
                      <a:gd name="T3" fmla="*/ 29 h 30"/>
                      <a:gd name="T4" fmla="*/ 27 w 27"/>
                      <a:gd name="T5" fmla="*/ 1 h 30"/>
                      <a:gd name="T6" fmla="*/ 10 w 27"/>
                      <a:gd name="T7" fmla="*/ 1 h 30"/>
                      <a:gd name="T8" fmla="*/ 0 w 27"/>
                      <a:gd name="T9" fmla="*/ 2 h 30"/>
                      <a:gd name="T10" fmla="*/ 0 w 27"/>
                      <a:gd name="T11" fmla="*/ 30 h 30"/>
                      <a:gd name="T12" fmla="*/ 12 w 27"/>
                      <a:gd name="T13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0">
                        <a:moveTo>
                          <a:pt x="12" y="28"/>
                        </a:moveTo>
                        <a:cubicBezTo>
                          <a:pt x="18" y="28"/>
                          <a:pt x="23" y="28"/>
                          <a:pt x="27" y="2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2" y="1"/>
                          <a:pt x="16" y="0"/>
                          <a:pt x="10" y="1"/>
                        </a:cubicBezTo>
                        <a:cubicBezTo>
                          <a:pt x="7" y="1"/>
                          <a:pt x="3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3" y="29"/>
                          <a:pt x="7" y="28"/>
                          <a:pt x="12" y="2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4" name="Freeform 573">
                    <a:extLst>
                      <a:ext uri="{FF2B5EF4-FFF2-40B4-BE49-F238E27FC236}">
                        <a16:creationId xmlns:a16="http://schemas.microsoft.com/office/drawing/2014/main" id="{7EF7E7AF-6F37-8744-8CCB-1F27D0E778F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26693"/>
                    <a:ext cx="63998" cy="79998"/>
                  </a:xfrm>
                  <a:custGeom>
                    <a:avLst/>
                    <a:gdLst>
                      <a:gd name="T0" fmla="*/ 27 w 27"/>
                      <a:gd name="T1" fmla="*/ 34 h 34"/>
                      <a:gd name="T2" fmla="*/ 27 w 27"/>
                      <a:gd name="T3" fmla="*/ 5 h 34"/>
                      <a:gd name="T4" fmla="*/ 15 w 27"/>
                      <a:gd name="T5" fmla="*/ 3 h 34"/>
                      <a:gd name="T6" fmla="*/ 0 w 27"/>
                      <a:gd name="T7" fmla="*/ 0 h 34"/>
                      <a:gd name="T8" fmla="*/ 0 w 27"/>
                      <a:gd name="T9" fmla="*/ 28 h 34"/>
                      <a:gd name="T10" fmla="*/ 10 w 27"/>
                      <a:gd name="T11" fmla="*/ 30 h 34"/>
                      <a:gd name="T12" fmla="*/ 27 w 27"/>
                      <a:gd name="T13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4">
                        <a:moveTo>
                          <a:pt x="27" y="34"/>
                        </a:move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3" y="4"/>
                          <a:pt x="19" y="4"/>
                          <a:pt x="15" y="3"/>
                        </a:cubicBezTo>
                        <a:cubicBezTo>
                          <a:pt x="9" y="2"/>
                          <a:pt x="4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3" y="29"/>
                          <a:pt x="7" y="29"/>
                          <a:pt x="10" y="30"/>
                        </a:cubicBezTo>
                        <a:cubicBezTo>
                          <a:pt x="17" y="31"/>
                          <a:pt x="22" y="32"/>
                          <a:pt x="27" y="3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ABB8D68-A092-3944-BF0E-746AF047DB52}"/>
                </a:ext>
              </a:extLst>
            </p:cNvPr>
            <p:cNvGrpSpPr/>
            <p:nvPr/>
          </p:nvGrpSpPr>
          <p:grpSpPr>
            <a:xfrm rot="20438895">
              <a:off x="6313860" y="3693890"/>
              <a:ext cx="622343" cy="799695"/>
              <a:chOff x="6088553" y="2868020"/>
              <a:chExt cx="585386" cy="752208"/>
            </a:xfrm>
          </p:grpSpPr>
          <p:sp>
            <p:nvSpPr>
              <p:cNvPr id="127" name="Freeform 25">
                <a:extLst>
                  <a:ext uri="{FF2B5EF4-FFF2-40B4-BE49-F238E27FC236}">
                    <a16:creationId xmlns:a16="http://schemas.microsoft.com/office/drawing/2014/main" id="{E7C09936-FEA5-DD46-B321-D603BCCF6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553" y="2868020"/>
                <a:ext cx="585386" cy="752208"/>
              </a:xfrm>
              <a:prstGeom prst="roundRect">
                <a:avLst>
                  <a:gd name="adj" fmla="val 10495"/>
                </a:avLst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28" name="Freeform 25">
                <a:extLst>
                  <a:ext uri="{FF2B5EF4-FFF2-40B4-BE49-F238E27FC236}">
                    <a16:creationId xmlns:a16="http://schemas.microsoft.com/office/drawing/2014/main" id="{56AE39F2-DB12-6F48-841E-7301F9474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9368" y="2886273"/>
                <a:ext cx="539328" cy="715699"/>
              </a:xfrm>
              <a:custGeom>
                <a:avLst/>
                <a:gdLst>
                  <a:gd name="T0" fmla="*/ 1735 w 1896"/>
                  <a:gd name="T1" fmla="*/ 2508 h 2508"/>
                  <a:gd name="T2" fmla="*/ 161 w 1896"/>
                  <a:gd name="T3" fmla="*/ 2508 h 2508"/>
                  <a:gd name="T4" fmla="*/ 0 w 1896"/>
                  <a:gd name="T5" fmla="*/ 2347 h 2508"/>
                  <a:gd name="T6" fmla="*/ 0 w 1896"/>
                  <a:gd name="T7" fmla="*/ 161 h 2508"/>
                  <a:gd name="T8" fmla="*/ 161 w 1896"/>
                  <a:gd name="T9" fmla="*/ 0 h 2508"/>
                  <a:gd name="T10" fmla="*/ 1735 w 1896"/>
                  <a:gd name="T11" fmla="*/ 0 h 2508"/>
                  <a:gd name="T12" fmla="*/ 1896 w 1896"/>
                  <a:gd name="T13" fmla="*/ 161 h 2508"/>
                  <a:gd name="T14" fmla="*/ 1896 w 1896"/>
                  <a:gd name="T15" fmla="*/ 2347 h 2508"/>
                  <a:gd name="T16" fmla="*/ 1735 w 1896"/>
                  <a:gd name="T17" fmla="*/ 2508 h 2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6" h="2508">
                    <a:moveTo>
                      <a:pt x="1735" y="2508"/>
                    </a:moveTo>
                    <a:cubicBezTo>
                      <a:pt x="161" y="2508"/>
                      <a:pt x="161" y="2508"/>
                      <a:pt x="161" y="2508"/>
                    </a:cubicBezTo>
                    <a:cubicBezTo>
                      <a:pt x="72" y="2508"/>
                      <a:pt x="0" y="2436"/>
                      <a:pt x="0" y="234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1" y="0"/>
                    </a:cubicBezTo>
                    <a:cubicBezTo>
                      <a:pt x="1735" y="0"/>
                      <a:pt x="1735" y="0"/>
                      <a:pt x="1735" y="0"/>
                    </a:cubicBezTo>
                    <a:cubicBezTo>
                      <a:pt x="1824" y="0"/>
                      <a:pt x="1896" y="72"/>
                      <a:pt x="1896" y="161"/>
                    </a:cubicBezTo>
                    <a:cubicBezTo>
                      <a:pt x="1896" y="2347"/>
                      <a:pt x="1896" y="2347"/>
                      <a:pt x="1896" y="2347"/>
                    </a:cubicBezTo>
                    <a:cubicBezTo>
                      <a:pt x="1896" y="2436"/>
                      <a:pt x="1824" y="2508"/>
                      <a:pt x="1735" y="2508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29" name="Freeform 26">
                <a:extLst>
                  <a:ext uri="{FF2B5EF4-FFF2-40B4-BE49-F238E27FC236}">
                    <a16:creationId xmlns:a16="http://schemas.microsoft.com/office/drawing/2014/main" id="{3AF79A68-BF77-7D40-BEB4-BD417BDFB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2941092"/>
                <a:ext cx="273409" cy="20089"/>
              </a:xfrm>
              <a:custGeom>
                <a:avLst/>
                <a:gdLst>
                  <a:gd name="T0" fmla="*/ 934 w 960"/>
                  <a:gd name="T1" fmla="*/ 70 h 70"/>
                  <a:gd name="T2" fmla="*/ 26 w 960"/>
                  <a:gd name="T3" fmla="*/ 70 h 70"/>
                  <a:gd name="T4" fmla="*/ 0 w 960"/>
                  <a:gd name="T5" fmla="*/ 44 h 70"/>
                  <a:gd name="T6" fmla="*/ 0 w 960"/>
                  <a:gd name="T7" fmla="*/ 26 h 70"/>
                  <a:gd name="T8" fmla="*/ 26 w 960"/>
                  <a:gd name="T9" fmla="*/ 0 h 70"/>
                  <a:gd name="T10" fmla="*/ 934 w 960"/>
                  <a:gd name="T11" fmla="*/ 0 h 70"/>
                  <a:gd name="T12" fmla="*/ 960 w 960"/>
                  <a:gd name="T13" fmla="*/ 26 h 70"/>
                  <a:gd name="T14" fmla="*/ 960 w 960"/>
                  <a:gd name="T15" fmla="*/ 44 h 70"/>
                  <a:gd name="T16" fmla="*/ 934 w 960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0" h="70">
                    <a:moveTo>
                      <a:pt x="934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934" y="0"/>
                      <a:pt x="934" y="0"/>
                      <a:pt x="934" y="0"/>
                    </a:cubicBezTo>
                    <a:cubicBezTo>
                      <a:pt x="948" y="0"/>
                      <a:pt x="960" y="12"/>
                      <a:pt x="960" y="26"/>
                    </a:cubicBezTo>
                    <a:cubicBezTo>
                      <a:pt x="960" y="44"/>
                      <a:pt x="960" y="44"/>
                      <a:pt x="960" y="44"/>
                    </a:cubicBezTo>
                    <a:cubicBezTo>
                      <a:pt x="960" y="58"/>
                      <a:pt x="948" y="70"/>
                      <a:pt x="934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0" name="Freeform 27">
                <a:extLst>
                  <a:ext uri="{FF2B5EF4-FFF2-40B4-BE49-F238E27FC236}">
                    <a16:creationId xmlns:a16="http://schemas.microsoft.com/office/drawing/2014/main" id="{EA88FB71-9AA3-B14B-BDDD-D8D1E6C2D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061964"/>
                <a:ext cx="273409" cy="20089"/>
              </a:xfrm>
              <a:custGeom>
                <a:avLst/>
                <a:gdLst>
                  <a:gd name="T0" fmla="*/ 934 w 960"/>
                  <a:gd name="T1" fmla="*/ 70 h 70"/>
                  <a:gd name="T2" fmla="*/ 26 w 960"/>
                  <a:gd name="T3" fmla="*/ 70 h 70"/>
                  <a:gd name="T4" fmla="*/ 0 w 960"/>
                  <a:gd name="T5" fmla="*/ 44 h 70"/>
                  <a:gd name="T6" fmla="*/ 0 w 960"/>
                  <a:gd name="T7" fmla="*/ 26 h 70"/>
                  <a:gd name="T8" fmla="*/ 26 w 960"/>
                  <a:gd name="T9" fmla="*/ 0 h 70"/>
                  <a:gd name="T10" fmla="*/ 934 w 960"/>
                  <a:gd name="T11" fmla="*/ 0 h 70"/>
                  <a:gd name="T12" fmla="*/ 960 w 960"/>
                  <a:gd name="T13" fmla="*/ 26 h 70"/>
                  <a:gd name="T14" fmla="*/ 960 w 960"/>
                  <a:gd name="T15" fmla="*/ 44 h 70"/>
                  <a:gd name="T16" fmla="*/ 934 w 960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0" h="70">
                    <a:moveTo>
                      <a:pt x="934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934" y="0"/>
                      <a:pt x="934" y="0"/>
                      <a:pt x="934" y="0"/>
                    </a:cubicBezTo>
                    <a:cubicBezTo>
                      <a:pt x="948" y="0"/>
                      <a:pt x="960" y="12"/>
                      <a:pt x="960" y="26"/>
                    </a:cubicBezTo>
                    <a:cubicBezTo>
                      <a:pt x="960" y="44"/>
                      <a:pt x="960" y="44"/>
                      <a:pt x="960" y="44"/>
                    </a:cubicBezTo>
                    <a:cubicBezTo>
                      <a:pt x="960" y="58"/>
                      <a:pt x="948" y="70"/>
                      <a:pt x="934" y="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1" name="Freeform 28">
                <a:extLst>
                  <a:ext uri="{FF2B5EF4-FFF2-40B4-BE49-F238E27FC236}">
                    <a16:creationId xmlns:a16="http://schemas.microsoft.com/office/drawing/2014/main" id="{86FC5917-DC13-4E4E-B7F9-AFC5AFBEA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010210"/>
                <a:ext cx="208377" cy="19748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2" name="Freeform 29">
                <a:extLst>
                  <a:ext uri="{FF2B5EF4-FFF2-40B4-BE49-F238E27FC236}">
                    <a16:creationId xmlns:a16="http://schemas.microsoft.com/office/drawing/2014/main" id="{CB367A99-B080-4948-A5D5-373E63290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103503"/>
                <a:ext cx="208377" cy="20089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3" name="Freeform 30">
                <a:extLst>
                  <a:ext uri="{FF2B5EF4-FFF2-40B4-BE49-F238E27FC236}">
                    <a16:creationId xmlns:a16="http://schemas.microsoft.com/office/drawing/2014/main" id="{C73C50FD-22E6-C849-9EEA-B59BCEC04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215182"/>
                <a:ext cx="208377" cy="19748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4" name="Freeform 31">
                <a:extLst>
                  <a:ext uri="{FF2B5EF4-FFF2-40B4-BE49-F238E27FC236}">
                    <a16:creationId xmlns:a16="http://schemas.microsoft.com/office/drawing/2014/main" id="{8DFC02D0-3592-B14B-93E2-2FDD0B619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153555"/>
                <a:ext cx="208377" cy="19748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5" name="Freeform 32">
                <a:extLst>
                  <a:ext uri="{FF2B5EF4-FFF2-40B4-BE49-F238E27FC236}">
                    <a16:creationId xmlns:a16="http://schemas.microsoft.com/office/drawing/2014/main" id="{3276D52B-E1FC-FC4D-9325-6F45D42F5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346950"/>
                <a:ext cx="208377" cy="19748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6" name="Freeform 33">
                <a:extLst>
                  <a:ext uri="{FF2B5EF4-FFF2-40B4-BE49-F238E27FC236}">
                    <a16:creationId xmlns:a16="http://schemas.microsoft.com/office/drawing/2014/main" id="{307E0AF0-D1F9-FE46-A38B-945C25BF4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010210"/>
                <a:ext cx="123936" cy="19748"/>
              </a:xfrm>
              <a:custGeom>
                <a:avLst/>
                <a:gdLst>
                  <a:gd name="T0" fmla="*/ 410 w 436"/>
                  <a:gd name="T1" fmla="*/ 69 h 69"/>
                  <a:gd name="T2" fmla="*/ 26 w 436"/>
                  <a:gd name="T3" fmla="*/ 69 h 69"/>
                  <a:gd name="T4" fmla="*/ 0 w 436"/>
                  <a:gd name="T5" fmla="*/ 43 h 69"/>
                  <a:gd name="T6" fmla="*/ 0 w 436"/>
                  <a:gd name="T7" fmla="*/ 26 h 69"/>
                  <a:gd name="T8" fmla="*/ 26 w 436"/>
                  <a:gd name="T9" fmla="*/ 0 h 69"/>
                  <a:gd name="T10" fmla="*/ 410 w 436"/>
                  <a:gd name="T11" fmla="*/ 0 h 69"/>
                  <a:gd name="T12" fmla="*/ 436 w 436"/>
                  <a:gd name="T13" fmla="*/ 26 h 69"/>
                  <a:gd name="T14" fmla="*/ 436 w 436"/>
                  <a:gd name="T15" fmla="*/ 43 h 69"/>
                  <a:gd name="T16" fmla="*/ 410 w 4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69">
                    <a:moveTo>
                      <a:pt x="410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1"/>
                      <a:pt x="436" y="26"/>
                    </a:cubicBezTo>
                    <a:cubicBezTo>
                      <a:pt x="436" y="43"/>
                      <a:pt x="436" y="43"/>
                      <a:pt x="436" y="43"/>
                    </a:cubicBezTo>
                    <a:cubicBezTo>
                      <a:pt x="436" y="58"/>
                      <a:pt x="424" y="69"/>
                      <a:pt x="410" y="6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7" name="Freeform 34">
                <a:extLst>
                  <a:ext uri="{FF2B5EF4-FFF2-40B4-BE49-F238E27FC236}">
                    <a16:creationId xmlns:a16="http://schemas.microsoft.com/office/drawing/2014/main" id="{54CC3F05-AF7F-4745-99E2-79572E6F5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103503"/>
                <a:ext cx="123936" cy="20089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8" name="Freeform 35">
                <a:extLst>
                  <a:ext uri="{FF2B5EF4-FFF2-40B4-BE49-F238E27FC236}">
                    <a16:creationId xmlns:a16="http://schemas.microsoft.com/office/drawing/2014/main" id="{6C207726-C044-E343-AADA-5F61C4434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215182"/>
                <a:ext cx="123936" cy="19748"/>
              </a:xfrm>
              <a:custGeom>
                <a:avLst/>
                <a:gdLst>
                  <a:gd name="T0" fmla="*/ 410 w 436"/>
                  <a:gd name="T1" fmla="*/ 69 h 69"/>
                  <a:gd name="T2" fmla="*/ 26 w 436"/>
                  <a:gd name="T3" fmla="*/ 69 h 69"/>
                  <a:gd name="T4" fmla="*/ 0 w 436"/>
                  <a:gd name="T5" fmla="*/ 43 h 69"/>
                  <a:gd name="T6" fmla="*/ 0 w 436"/>
                  <a:gd name="T7" fmla="*/ 26 h 69"/>
                  <a:gd name="T8" fmla="*/ 26 w 436"/>
                  <a:gd name="T9" fmla="*/ 0 h 69"/>
                  <a:gd name="T10" fmla="*/ 410 w 436"/>
                  <a:gd name="T11" fmla="*/ 0 h 69"/>
                  <a:gd name="T12" fmla="*/ 436 w 436"/>
                  <a:gd name="T13" fmla="*/ 26 h 69"/>
                  <a:gd name="T14" fmla="*/ 436 w 436"/>
                  <a:gd name="T15" fmla="*/ 43 h 69"/>
                  <a:gd name="T16" fmla="*/ 410 w 4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69">
                    <a:moveTo>
                      <a:pt x="410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1"/>
                      <a:pt x="436" y="26"/>
                    </a:cubicBezTo>
                    <a:cubicBezTo>
                      <a:pt x="436" y="43"/>
                      <a:pt x="436" y="43"/>
                      <a:pt x="436" y="43"/>
                    </a:cubicBezTo>
                    <a:cubicBezTo>
                      <a:pt x="436" y="58"/>
                      <a:pt x="424" y="69"/>
                      <a:pt x="410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9" name="Freeform 36">
                <a:extLst>
                  <a:ext uri="{FF2B5EF4-FFF2-40B4-BE49-F238E27FC236}">
                    <a16:creationId xmlns:a16="http://schemas.microsoft.com/office/drawing/2014/main" id="{1F38F855-9638-0841-9CB9-0F7B55685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346950"/>
                <a:ext cx="123936" cy="19748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0" name="Freeform 37">
                <a:extLst>
                  <a:ext uri="{FF2B5EF4-FFF2-40B4-BE49-F238E27FC236}">
                    <a16:creationId xmlns:a16="http://schemas.microsoft.com/office/drawing/2014/main" id="{DA56D6B0-1FE3-D04C-91F3-0520E3718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423219"/>
                <a:ext cx="123936" cy="20089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1" name="Freeform 38">
                <a:extLst>
                  <a:ext uri="{FF2B5EF4-FFF2-40B4-BE49-F238E27FC236}">
                    <a16:creationId xmlns:a16="http://schemas.microsoft.com/office/drawing/2014/main" id="{78E70DB9-5209-CF4C-8063-6A0D90368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2958797"/>
                <a:ext cx="123936" cy="19748"/>
              </a:xfrm>
              <a:custGeom>
                <a:avLst/>
                <a:gdLst>
                  <a:gd name="T0" fmla="*/ 410 w 436"/>
                  <a:gd name="T1" fmla="*/ 69 h 69"/>
                  <a:gd name="T2" fmla="*/ 26 w 436"/>
                  <a:gd name="T3" fmla="*/ 69 h 69"/>
                  <a:gd name="T4" fmla="*/ 0 w 436"/>
                  <a:gd name="T5" fmla="*/ 43 h 69"/>
                  <a:gd name="T6" fmla="*/ 0 w 436"/>
                  <a:gd name="T7" fmla="*/ 26 h 69"/>
                  <a:gd name="T8" fmla="*/ 26 w 436"/>
                  <a:gd name="T9" fmla="*/ 0 h 69"/>
                  <a:gd name="T10" fmla="*/ 410 w 436"/>
                  <a:gd name="T11" fmla="*/ 0 h 69"/>
                  <a:gd name="T12" fmla="*/ 436 w 436"/>
                  <a:gd name="T13" fmla="*/ 26 h 69"/>
                  <a:gd name="T14" fmla="*/ 436 w 436"/>
                  <a:gd name="T15" fmla="*/ 43 h 69"/>
                  <a:gd name="T16" fmla="*/ 410 w 4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69">
                    <a:moveTo>
                      <a:pt x="410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1"/>
                      <a:pt x="436" y="26"/>
                    </a:cubicBezTo>
                    <a:cubicBezTo>
                      <a:pt x="436" y="43"/>
                      <a:pt x="436" y="43"/>
                      <a:pt x="436" y="43"/>
                    </a:cubicBezTo>
                    <a:cubicBezTo>
                      <a:pt x="436" y="58"/>
                      <a:pt x="424" y="69"/>
                      <a:pt x="410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2" name="Freeform 39">
                <a:extLst>
                  <a:ext uri="{FF2B5EF4-FFF2-40B4-BE49-F238E27FC236}">
                    <a16:creationId xmlns:a16="http://schemas.microsoft.com/office/drawing/2014/main" id="{E2E26C88-0A24-0344-935B-AE720FB27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052090"/>
                <a:ext cx="123936" cy="20089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3" name="Freeform 40">
                <a:extLst>
                  <a:ext uri="{FF2B5EF4-FFF2-40B4-BE49-F238E27FC236}">
                    <a16:creationId xmlns:a16="http://schemas.microsoft.com/office/drawing/2014/main" id="{55599ACD-AC00-1B49-BD51-B74369C1D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164110"/>
                <a:ext cx="123936" cy="19408"/>
              </a:xfrm>
              <a:custGeom>
                <a:avLst/>
                <a:gdLst>
                  <a:gd name="T0" fmla="*/ 410 w 436"/>
                  <a:gd name="T1" fmla="*/ 69 h 69"/>
                  <a:gd name="T2" fmla="*/ 26 w 436"/>
                  <a:gd name="T3" fmla="*/ 69 h 69"/>
                  <a:gd name="T4" fmla="*/ 0 w 436"/>
                  <a:gd name="T5" fmla="*/ 43 h 69"/>
                  <a:gd name="T6" fmla="*/ 0 w 436"/>
                  <a:gd name="T7" fmla="*/ 26 h 69"/>
                  <a:gd name="T8" fmla="*/ 26 w 436"/>
                  <a:gd name="T9" fmla="*/ 0 h 69"/>
                  <a:gd name="T10" fmla="*/ 410 w 436"/>
                  <a:gd name="T11" fmla="*/ 0 h 69"/>
                  <a:gd name="T12" fmla="*/ 436 w 436"/>
                  <a:gd name="T13" fmla="*/ 26 h 69"/>
                  <a:gd name="T14" fmla="*/ 436 w 436"/>
                  <a:gd name="T15" fmla="*/ 43 h 69"/>
                  <a:gd name="T16" fmla="*/ 410 w 4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69">
                    <a:moveTo>
                      <a:pt x="410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1"/>
                      <a:pt x="436" y="26"/>
                    </a:cubicBezTo>
                    <a:cubicBezTo>
                      <a:pt x="436" y="43"/>
                      <a:pt x="436" y="43"/>
                      <a:pt x="436" y="43"/>
                    </a:cubicBezTo>
                    <a:cubicBezTo>
                      <a:pt x="436" y="58"/>
                      <a:pt x="424" y="69"/>
                      <a:pt x="410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4" name="Freeform 41">
                <a:extLst>
                  <a:ext uri="{FF2B5EF4-FFF2-40B4-BE49-F238E27FC236}">
                    <a16:creationId xmlns:a16="http://schemas.microsoft.com/office/drawing/2014/main" id="{8C82BE3A-59B4-E94C-9551-68FE39A78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295537"/>
                <a:ext cx="123936" cy="20089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5" name="Freeform 42">
                <a:extLst>
                  <a:ext uri="{FF2B5EF4-FFF2-40B4-BE49-F238E27FC236}">
                    <a16:creationId xmlns:a16="http://schemas.microsoft.com/office/drawing/2014/main" id="{4F0A88D8-FC39-274B-B29F-A8379BC61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382360"/>
                <a:ext cx="123936" cy="19748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6" name="Freeform 43">
                <a:extLst>
                  <a:ext uri="{FF2B5EF4-FFF2-40B4-BE49-F238E27FC236}">
                    <a16:creationId xmlns:a16="http://schemas.microsoft.com/office/drawing/2014/main" id="{5F42F903-CF06-2B41-9F9A-0C35FCDA0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423219"/>
                <a:ext cx="208377" cy="20089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7" name="Freeform 44">
                <a:extLst>
                  <a:ext uri="{FF2B5EF4-FFF2-40B4-BE49-F238E27FC236}">
                    <a16:creationId xmlns:a16="http://schemas.microsoft.com/office/drawing/2014/main" id="{DA753F4D-418B-5A48-83A0-9104BB65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8160" y="3285322"/>
                <a:ext cx="208377" cy="19748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8" name="Freeform 45">
                <a:extLst>
                  <a:ext uri="{FF2B5EF4-FFF2-40B4-BE49-F238E27FC236}">
                    <a16:creationId xmlns:a16="http://schemas.microsoft.com/office/drawing/2014/main" id="{324D10C7-BF27-6440-BD5E-FEB2B5C2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487230"/>
                <a:ext cx="208377" cy="20089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9DCC639-4273-9D44-8430-9137188AF09D}"/>
                </a:ext>
              </a:extLst>
            </p:cNvPr>
            <p:cNvGrpSpPr/>
            <p:nvPr/>
          </p:nvGrpSpPr>
          <p:grpSpPr>
            <a:xfrm rot="1817050">
              <a:off x="5479955" y="2968325"/>
              <a:ext cx="777314" cy="944520"/>
              <a:chOff x="5488754" y="3028714"/>
              <a:chExt cx="777314" cy="944520"/>
            </a:xfrm>
          </p:grpSpPr>
          <p:sp>
            <p:nvSpPr>
              <p:cNvPr id="94" name="Freeform 22">
                <a:extLst>
                  <a:ext uri="{FF2B5EF4-FFF2-40B4-BE49-F238E27FC236}">
                    <a16:creationId xmlns:a16="http://schemas.microsoft.com/office/drawing/2014/main" id="{448E780A-A826-C849-90A1-E3ECD59C6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754" y="3028714"/>
                <a:ext cx="777314" cy="944520"/>
              </a:xfrm>
              <a:prstGeom prst="roundRect">
                <a:avLst>
                  <a:gd name="adj" fmla="val 8659"/>
                </a:avLst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42F0DA1-8E0F-B64B-B05B-C351542256E6}"/>
                  </a:ext>
                </a:extLst>
              </p:cNvPr>
              <p:cNvGrpSpPr/>
              <p:nvPr/>
            </p:nvGrpSpPr>
            <p:grpSpPr>
              <a:xfrm>
                <a:off x="5515953" y="3056084"/>
                <a:ext cx="717836" cy="889780"/>
                <a:chOff x="5228866" y="3361963"/>
                <a:chExt cx="749644" cy="929208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684418F9-B687-5A4D-9CAD-1A42EEEA6D1A}"/>
                    </a:ext>
                  </a:extLst>
                </p:cNvPr>
                <p:cNvGrpSpPr/>
                <p:nvPr/>
              </p:nvGrpSpPr>
              <p:grpSpPr>
                <a:xfrm>
                  <a:off x="5228866" y="3361963"/>
                  <a:ext cx="749644" cy="929208"/>
                  <a:chOff x="4980588" y="3184992"/>
                  <a:chExt cx="669639" cy="830039"/>
                </a:xfrm>
              </p:grpSpPr>
              <p:sp>
                <p:nvSpPr>
                  <p:cNvPr id="121" name="Freeform 22">
                    <a:extLst>
                      <a:ext uri="{FF2B5EF4-FFF2-40B4-BE49-F238E27FC236}">
                        <a16:creationId xmlns:a16="http://schemas.microsoft.com/office/drawing/2014/main" id="{1C2FB2C0-7598-9D47-8B30-B2F97A6A98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588" y="3184992"/>
                    <a:ext cx="669639" cy="830039"/>
                  </a:xfrm>
                  <a:custGeom>
                    <a:avLst/>
                    <a:gdLst>
                      <a:gd name="T0" fmla="*/ 36 w 432"/>
                      <a:gd name="T1" fmla="*/ 0 h 536"/>
                      <a:gd name="T2" fmla="*/ 0 w 432"/>
                      <a:gd name="T3" fmla="*/ 36 h 536"/>
                      <a:gd name="T4" fmla="*/ 0 w 432"/>
                      <a:gd name="T5" fmla="*/ 500 h 536"/>
                      <a:gd name="T6" fmla="*/ 36 w 432"/>
                      <a:gd name="T7" fmla="*/ 536 h 536"/>
                      <a:gd name="T8" fmla="*/ 396 w 432"/>
                      <a:gd name="T9" fmla="*/ 536 h 536"/>
                      <a:gd name="T10" fmla="*/ 432 w 432"/>
                      <a:gd name="T11" fmla="*/ 500 h 536"/>
                      <a:gd name="T12" fmla="*/ 432 w 432"/>
                      <a:gd name="T13" fmla="*/ 135 h 536"/>
                      <a:gd name="T14" fmla="*/ 299 w 432"/>
                      <a:gd name="T15" fmla="*/ 0 h 536"/>
                      <a:gd name="T16" fmla="*/ 36 w 432"/>
                      <a:gd name="T17" fmla="*/ 0 h 5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32" h="536">
                        <a:moveTo>
                          <a:pt x="36" y="0"/>
                        </a:moveTo>
                        <a:cubicBezTo>
                          <a:pt x="16" y="0"/>
                          <a:pt x="0" y="16"/>
                          <a:pt x="0" y="36"/>
                        </a:cubicBezTo>
                        <a:cubicBezTo>
                          <a:pt x="0" y="500"/>
                          <a:pt x="0" y="500"/>
                          <a:pt x="0" y="500"/>
                        </a:cubicBezTo>
                        <a:cubicBezTo>
                          <a:pt x="0" y="520"/>
                          <a:pt x="16" y="536"/>
                          <a:pt x="36" y="536"/>
                        </a:cubicBezTo>
                        <a:cubicBezTo>
                          <a:pt x="396" y="536"/>
                          <a:pt x="396" y="536"/>
                          <a:pt x="396" y="536"/>
                        </a:cubicBezTo>
                        <a:cubicBezTo>
                          <a:pt x="415" y="536"/>
                          <a:pt x="432" y="520"/>
                          <a:pt x="432" y="500"/>
                        </a:cubicBezTo>
                        <a:cubicBezTo>
                          <a:pt x="432" y="135"/>
                          <a:pt x="432" y="135"/>
                          <a:pt x="432" y="135"/>
                        </a:cubicBezTo>
                        <a:cubicBezTo>
                          <a:pt x="299" y="0"/>
                          <a:pt x="299" y="0"/>
                          <a:pt x="299" y="0"/>
                        </a:cubicBez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10000"/>
                      <a:lumOff val="9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2" name="Freeform 23">
                    <a:extLst>
                      <a:ext uri="{FF2B5EF4-FFF2-40B4-BE49-F238E27FC236}">
                        <a16:creationId xmlns:a16="http://schemas.microsoft.com/office/drawing/2014/main" id="{E0D27CCC-5464-BE49-BA1E-474E7107E2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3829" y="3341480"/>
                    <a:ext cx="297328" cy="61943"/>
                  </a:xfrm>
                  <a:custGeom>
                    <a:avLst/>
                    <a:gdLst>
                      <a:gd name="T0" fmla="*/ 172 w 192"/>
                      <a:gd name="T1" fmla="*/ 40 h 40"/>
                      <a:gd name="T2" fmla="*/ 20 w 192"/>
                      <a:gd name="T3" fmla="*/ 40 h 40"/>
                      <a:gd name="T4" fmla="*/ 0 w 192"/>
                      <a:gd name="T5" fmla="*/ 20 h 40"/>
                      <a:gd name="T6" fmla="*/ 20 w 192"/>
                      <a:gd name="T7" fmla="*/ 0 h 40"/>
                      <a:gd name="T8" fmla="*/ 172 w 192"/>
                      <a:gd name="T9" fmla="*/ 0 h 40"/>
                      <a:gd name="T10" fmla="*/ 192 w 192"/>
                      <a:gd name="T11" fmla="*/ 20 h 40"/>
                      <a:gd name="T12" fmla="*/ 172 w 192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2" h="40">
                        <a:moveTo>
                          <a:pt x="172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172" y="0"/>
                          <a:pt x="172" y="0"/>
                          <a:pt x="172" y="0"/>
                        </a:cubicBezTo>
                        <a:cubicBezTo>
                          <a:pt x="183" y="0"/>
                          <a:pt x="192" y="9"/>
                          <a:pt x="192" y="20"/>
                        </a:cubicBezTo>
                        <a:cubicBezTo>
                          <a:pt x="192" y="31"/>
                          <a:pt x="183" y="40"/>
                          <a:pt x="172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3" name="Freeform 24">
                    <a:extLst>
                      <a:ext uri="{FF2B5EF4-FFF2-40B4-BE49-F238E27FC236}">
                        <a16:creationId xmlns:a16="http://schemas.microsoft.com/office/drawing/2014/main" id="{EB36C7EA-0850-284A-91C8-D9A77073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3829" y="3493404"/>
                    <a:ext cx="303717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4" name="Freeform 25">
                    <a:extLst>
                      <a:ext uri="{FF2B5EF4-FFF2-40B4-BE49-F238E27FC236}">
                        <a16:creationId xmlns:a16="http://schemas.microsoft.com/office/drawing/2014/main" id="{B4DD9745-08FF-C041-94E0-E45C061A4C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3829" y="3646632"/>
                    <a:ext cx="303717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5" name="Freeform 26">
                    <a:extLst>
                      <a:ext uri="{FF2B5EF4-FFF2-40B4-BE49-F238E27FC236}">
                        <a16:creationId xmlns:a16="http://schemas.microsoft.com/office/drawing/2014/main" id="{16C667CC-C358-BA4C-8F6D-DA85A3FA3D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3829" y="3799860"/>
                    <a:ext cx="303717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6" name="Freeform 27">
                    <a:extLst>
                      <a:ext uri="{FF2B5EF4-FFF2-40B4-BE49-F238E27FC236}">
                        <a16:creationId xmlns:a16="http://schemas.microsoft.com/office/drawing/2014/main" id="{8EE85979-0D41-1349-AE91-C19CDA1B0B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44184" y="3184992"/>
                    <a:ext cx="206043" cy="208651"/>
                  </a:xfrm>
                  <a:custGeom>
                    <a:avLst/>
                    <a:gdLst>
                      <a:gd name="T0" fmla="*/ 133 w 133"/>
                      <a:gd name="T1" fmla="*/ 135 h 135"/>
                      <a:gd name="T2" fmla="*/ 0 w 133"/>
                      <a:gd name="T3" fmla="*/ 0 h 135"/>
                      <a:gd name="T4" fmla="*/ 0 w 133"/>
                      <a:gd name="T5" fmla="*/ 0 h 135"/>
                      <a:gd name="T6" fmla="*/ 0 w 133"/>
                      <a:gd name="T7" fmla="*/ 99 h 135"/>
                      <a:gd name="T8" fmla="*/ 36 w 133"/>
                      <a:gd name="T9" fmla="*/ 135 h 135"/>
                      <a:gd name="T10" fmla="*/ 133 w 133"/>
                      <a:gd name="T11" fmla="*/ 135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3" h="135">
                        <a:moveTo>
                          <a:pt x="133" y="135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99"/>
                          <a:pt x="0" y="99"/>
                          <a:pt x="0" y="99"/>
                        </a:cubicBezTo>
                        <a:cubicBezTo>
                          <a:pt x="0" y="119"/>
                          <a:pt x="17" y="135"/>
                          <a:pt x="36" y="135"/>
                        </a:cubicBezTo>
                        <a:cubicBezTo>
                          <a:pt x="133" y="135"/>
                          <a:pt x="133" y="135"/>
                          <a:pt x="133" y="13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C7724688-985D-9748-8D93-077ACAE6DF27}"/>
                    </a:ext>
                  </a:extLst>
                </p:cNvPr>
                <p:cNvGrpSpPr/>
                <p:nvPr/>
              </p:nvGrpSpPr>
              <p:grpSpPr>
                <a:xfrm>
                  <a:off x="5759890" y="3974240"/>
                  <a:ext cx="104376" cy="184039"/>
                  <a:chOff x="7606636" y="2989701"/>
                  <a:chExt cx="320990" cy="565982"/>
                </a:xfrm>
              </p:grpSpPr>
              <p:sp>
                <p:nvSpPr>
                  <p:cNvPr id="110" name="Freeform 563">
                    <a:extLst>
                      <a:ext uri="{FF2B5EF4-FFF2-40B4-BE49-F238E27FC236}">
                        <a16:creationId xmlns:a16="http://schemas.microsoft.com/office/drawing/2014/main" id="{CFEF804D-CC7C-FF41-BA76-454A4424CC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8636" y="3065698"/>
                    <a:ext cx="124996" cy="226993"/>
                  </a:xfrm>
                  <a:custGeom>
                    <a:avLst/>
                    <a:gdLst>
                      <a:gd name="T0" fmla="*/ 29 w 53"/>
                      <a:gd name="T1" fmla="*/ 48 h 96"/>
                      <a:gd name="T2" fmla="*/ 35 w 53"/>
                      <a:gd name="T3" fmla="*/ 34 h 96"/>
                      <a:gd name="T4" fmla="*/ 53 w 53"/>
                      <a:gd name="T5" fmla="*/ 28 h 96"/>
                      <a:gd name="T6" fmla="*/ 53 w 53"/>
                      <a:gd name="T7" fmla="*/ 0 h 96"/>
                      <a:gd name="T8" fmla="*/ 19 w 53"/>
                      <a:gd name="T9" fmla="*/ 12 h 96"/>
                      <a:gd name="T10" fmla="*/ 1 w 53"/>
                      <a:gd name="T11" fmla="*/ 49 h 96"/>
                      <a:gd name="T12" fmla="*/ 53 w 53"/>
                      <a:gd name="T13" fmla="*/ 96 h 96"/>
                      <a:gd name="T14" fmla="*/ 53 w 53"/>
                      <a:gd name="T15" fmla="*/ 68 h 96"/>
                      <a:gd name="T16" fmla="*/ 29 w 53"/>
                      <a:gd name="T1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96">
                        <a:moveTo>
                          <a:pt x="29" y="48"/>
                        </a:moveTo>
                        <a:cubicBezTo>
                          <a:pt x="28" y="42"/>
                          <a:pt x="30" y="38"/>
                          <a:pt x="35" y="34"/>
                        </a:cubicBezTo>
                        <a:cubicBezTo>
                          <a:pt x="39" y="31"/>
                          <a:pt x="45" y="29"/>
                          <a:pt x="53" y="28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39" y="1"/>
                          <a:pt x="28" y="6"/>
                          <a:pt x="19" y="12"/>
                        </a:cubicBezTo>
                        <a:cubicBezTo>
                          <a:pt x="7" y="21"/>
                          <a:pt x="0" y="34"/>
                          <a:pt x="1" y="49"/>
                        </a:cubicBezTo>
                        <a:cubicBezTo>
                          <a:pt x="3" y="82"/>
                          <a:pt x="29" y="91"/>
                          <a:pt x="53" y="96"/>
                        </a:cubicBez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5" y="64"/>
                          <a:pt x="29" y="59"/>
                          <a:pt x="29" y="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1" name="Freeform 564">
                    <a:extLst>
                      <a:ext uri="{FF2B5EF4-FFF2-40B4-BE49-F238E27FC236}">
                        <a16:creationId xmlns:a16="http://schemas.microsoft.com/office/drawing/2014/main" id="{0AD64EE9-A850-5646-AD5D-9D2101144E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6636" y="3342690"/>
                    <a:ext cx="126996" cy="143996"/>
                  </a:xfrm>
                  <a:custGeom>
                    <a:avLst/>
                    <a:gdLst>
                      <a:gd name="T0" fmla="*/ 28 w 54"/>
                      <a:gd name="T1" fmla="*/ 13 h 61"/>
                      <a:gd name="T2" fmla="*/ 13 w 54"/>
                      <a:gd name="T3" fmla="*/ 0 h 61"/>
                      <a:gd name="T4" fmla="*/ 0 w 54"/>
                      <a:gd name="T5" fmla="*/ 15 h 61"/>
                      <a:gd name="T6" fmla="*/ 54 w 54"/>
                      <a:gd name="T7" fmla="*/ 61 h 61"/>
                      <a:gd name="T8" fmla="*/ 54 w 54"/>
                      <a:gd name="T9" fmla="*/ 33 h 61"/>
                      <a:gd name="T10" fmla="*/ 28 w 54"/>
                      <a:gd name="T11" fmla="*/ 1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61">
                        <a:moveTo>
                          <a:pt x="28" y="13"/>
                        </a:moveTo>
                        <a:cubicBezTo>
                          <a:pt x="27" y="6"/>
                          <a:pt x="21" y="0"/>
                          <a:pt x="13" y="0"/>
                        </a:cubicBezTo>
                        <a:cubicBezTo>
                          <a:pt x="6" y="1"/>
                          <a:pt x="0" y="7"/>
                          <a:pt x="0" y="15"/>
                        </a:cubicBezTo>
                        <a:cubicBezTo>
                          <a:pt x="1" y="32"/>
                          <a:pt x="19" y="56"/>
                          <a:pt x="54" y="61"/>
                        </a:cubicBezTo>
                        <a:cubicBezTo>
                          <a:pt x="54" y="33"/>
                          <a:pt x="54" y="33"/>
                          <a:pt x="54" y="33"/>
                        </a:cubicBezTo>
                        <a:cubicBezTo>
                          <a:pt x="35" y="29"/>
                          <a:pt x="28" y="17"/>
                          <a:pt x="28" y="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2" name="Freeform 565">
                    <a:extLst>
                      <a:ext uri="{FF2B5EF4-FFF2-40B4-BE49-F238E27FC236}">
                        <a16:creationId xmlns:a16="http://schemas.microsoft.com/office/drawing/2014/main" id="{26264434-8FDC-E44F-B216-87947E5435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238693"/>
                    <a:ext cx="129996" cy="247992"/>
                  </a:xfrm>
                  <a:custGeom>
                    <a:avLst/>
                    <a:gdLst>
                      <a:gd name="T0" fmla="*/ 53 w 55"/>
                      <a:gd name="T1" fmla="*/ 51 h 105"/>
                      <a:gd name="T2" fmla="*/ 0 w 55"/>
                      <a:gd name="T3" fmla="*/ 0 h 105"/>
                      <a:gd name="T4" fmla="*/ 0 w 55"/>
                      <a:gd name="T5" fmla="*/ 29 h 105"/>
                      <a:gd name="T6" fmla="*/ 26 w 55"/>
                      <a:gd name="T7" fmla="*/ 52 h 105"/>
                      <a:gd name="T8" fmla="*/ 13 w 55"/>
                      <a:gd name="T9" fmla="*/ 73 h 105"/>
                      <a:gd name="T10" fmla="*/ 0 w 55"/>
                      <a:gd name="T11" fmla="*/ 77 h 105"/>
                      <a:gd name="T12" fmla="*/ 0 w 55"/>
                      <a:gd name="T13" fmla="*/ 105 h 105"/>
                      <a:gd name="T14" fmla="*/ 25 w 55"/>
                      <a:gd name="T15" fmla="*/ 98 h 105"/>
                      <a:gd name="T16" fmla="*/ 53 w 55"/>
                      <a:gd name="T17" fmla="*/ 5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" h="105">
                        <a:moveTo>
                          <a:pt x="53" y="51"/>
                        </a:moveTo>
                        <a:cubicBezTo>
                          <a:pt x="52" y="15"/>
                          <a:pt x="25" y="5"/>
                          <a:pt x="0" y="0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18" y="33"/>
                          <a:pt x="25" y="38"/>
                          <a:pt x="26" y="52"/>
                        </a:cubicBezTo>
                        <a:cubicBezTo>
                          <a:pt x="26" y="59"/>
                          <a:pt x="25" y="67"/>
                          <a:pt x="13" y="73"/>
                        </a:cubicBezTo>
                        <a:cubicBezTo>
                          <a:pt x="9" y="75"/>
                          <a:pt x="4" y="76"/>
                          <a:pt x="0" y="7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7" y="104"/>
                          <a:pt x="16" y="102"/>
                          <a:pt x="25" y="98"/>
                        </a:cubicBezTo>
                        <a:cubicBezTo>
                          <a:pt x="44" y="88"/>
                          <a:pt x="55" y="72"/>
                          <a:pt x="53" y="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3" name="Freeform 566">
                    <a:extLst>
                      <a:ext uri="{FF2B5EF4-FFF2-40B4-BE49-F238E27FC236}">
                        <a16:creationId xmlns:a16="http://schemas.microsoft.com/office/drawing/2014/main" id="{E61E39A8-9B76-9C47-BB44-D620A7B82A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063698"/>
                    <a:ext cx="117996" cy="136996"/>
                  </a:xfrm>
                  <a:custGeom>
                    <a:avLst/>
                    <a:gdLst>
                      <a:gd name="T0" fmla="*/ 22 w 50"/>
                      <a:gd name="T1" fmla="*/ 45 h 58"/>
                      <a:gd name="T2" fmla="*/ 36 w 50"/>
                      <a:gd name="T3" fmla="*/ 58 h 58"/>
                      <a:gd name="T4" fmla="*/ 49 w 50"/>
                      <a:gd name="T5" fmla="*/ 43 h 58"/>
                      <a:gd name="T6" fmla="*/ 0 w 50"/>
                      <a:gd name="T7" fmla="*/ 0 h 58"/>
                      <a:gd name="T8" fmla="*/ 0 w 50"/>
                      <a:gd name="T9" fmla="*/ 28 h 58"/>
                      <a:gd name="T10" fmla="*/ 22 w 50"/>
                      <a:gd name="T11" fmla="*/ 4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58">
                        <a:moveTo>
                          <a:pt x="22" y="45"/>
                        </a:moveTo>
                        <a:cubicBezTo>
                          <a:pt x="22" y="52"/>
                          <a:pt x="29" y="58"/>
                          <a:pt x="36" y="58"/>
                        </a:cubicBezTo>
                        <a:cubicBezTo>
                          <a:pt x="44" y="57"/>
                          <a:pt x="50" y="51"/>
                          <a:pt x="49" y="43"/>
                        </a:cubicBezTo>
                        <a:cubicBezTo>
                          <a:pt x="48" y="26"/>
                          <a:pt x="31" y="5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5" y="32"/>
                          <a:pt x="21" y="41"/>
                          <a:pt x="22" y="4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4" name="Freeform 567">
                    <a:extLst>
                      <a:ext uri="{FF2B5EF4-FFF2-40B4-BE49-F238E27FC236}">
                        <a16:creationId xmlns:a16="http://schemas.microsoft.com/office/drawing/2014/main" id="{32AF8887-6D23-6742-94AA-9F1D2A8EDC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127696"/>
                    <a:ext cx="63998" cy="110997"/>
                  </a:xfrm>
                  <a:custGeom>
                    <a:avLst/>
                    <a:gdLst>
                      <a:gd name="T0" fmla="*/ 12 w 27"/>
                      <a:gd name="T1" fmla="*/ 0 h 47"/>
                      <a:gd name="T2" fmla="*/ 0 w 27"/>
                      <a:gd name="T3" fmla="*/ 2 h 47"/>
                      <a:gd name="T4" fmla="*/ 0 w 27"/>
                      <a:gd name="T5" fmla="*/ 42 h 47"/>
                      <a:gd name="T6" fmla="*/ 15 w 27"/>
                      <a:gd name="T7" fmla="*/ 45 h 47"/>
                      <a:gd name="T8" fmla="*/ 27 w 27"/>
                      <a:gd name="T9" fmla="*/ 47 h 47"/>
                      <a:gd name="T10" fmla="*/ 27 w 27"/>
                      <a:gd name="T11" fmla="*/ 1 h 47"/>
                      <a:gd name="T12" fmla="*/ 12 w 27"/>
                      <a:gd name="T13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47">
                        <a:moveTo>
                          <a:pt x="12" y="0"/>
                        </a:moveTo>
                        <a:cubicBezTo>
                          <a:pt x="7" y="0"/>
                          <a:pt x="3" y="1"/>
                          <a:pt x="0" y="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4" y="43"/>
                          <a:pt x="9" y="44"/>
                          <a:pt x="15" y="45"/>
                        </a:cubicBezTo>
                        <a:cubicBezTo>
                          <a:pt x="19" y="46"/>
                          <a:pt x="23" y="46"/>
                          <a:pt x="27" y="47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3" y="0"/>
                          <a:pt x="18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5" name="Freeform 568">
                    <a:extLst>
                      <a:ext uri="{FF2B5EF4-FFF2-40B4-BE49-F238E27FC236}">
                        <a16:creationId xmlns:a16="http://schemas.microsoft.com/office/drawing/2014/main" id="{C4FCA4C7-FFD2-AE48-89F8-9D1D7E0E47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86685"/>
                    <a:ext cx="63998" cy="68998"/>
                  </a:xfrm>
                  <a:custGeom>
                    <a:avLst/>
                    <a:gdLst>
                      <a:gd name="T0" fmla="*/ 13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15 h 29"/>
                      <a:gd name="T6" fmla="*/ 14 w 27"/>
                      <a:gd name="T7" fmla="*/ 29 h 29"/>
                      <a:gd name="T8" fmla="*/ 27 w 27"/>
                      <a:gd name="T9" fmla="*/ 15 h 29"/>
                      <a:gd name="T10" fmla="*/ 27 w 27"/>
                      <a:gd name="T11" fmla="*/ 0 h 29"/>
                      <a:gd name="T12" fmla="*/ 19 w 27"/>
                      <a:gd name="T13" fmla="*/ 1 h 29"/>
                      <a:gd name="T14" fmla="*/ 13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3" y="1"/>
                        </a:moveTo>
                        <a:cubicBezTo>
                          <a:pt x="9" y="1"/>
                          <a:pt x="4" y="1"/>
                          <a:pt x="0" y="0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3"/>
                          <a:pt x="6" y="29"/>
                          <a:pt x="14" y="29"/>
                        </a:cubicBezTo>
                        <a:cubicBezTo>
                          <a:pt x="21" y="29"/>
                          <a:pt x="27" y="23"/>
                          <a:pt x="27" y="15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1" y="1"/>
                          <a:pt x="19" y="1"/>
                        </a:cubicBezTo>
                        <a:cubicBezTo>
                          <a:pt x="17" y="1"/>
                          <a:pt x="15" y="1"/>
                          <a:pt x="1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6" name="Freeform 569">
                    <a:extLst>
                      <a:ext uri="{FF2B5EF4-FFF2-40B4-BE49-F238E27FC236}">
                        <a16:creationId xmlns:a16="http://schemas.microsoft.com/office/drawing/2014/main" id="{BD363579-05AF-8644-9401-56BCD7F5B1B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92691"/>
                    <a:ext cx="63998" cy="131996"/>
                  </a:xfrm>
                  <a:custGeom>
                    <a:avLst/>
                    <a:gdLst>
                      <a:gd name="T0" fmla="*/ 18 w 27"/>
                      <a:gd name="T1" fmla="*/ 55 h 56"/>
                      <a:gd name="T2" fmla="*/ 27 w 27"/>
                      <a:gd name="T3" fmla="*/ 54 h 56"/>
                      <a:gd name="T4" fmla="*/ 27 w 27"/>
                      <a:gd name="T5" fmla="*/ 6 h 56"/>
                      <a:gd name="T6" fmla="*/ 10 w 27"/>
                      <a:gd name="T7" fmla="*/ 2 h 56"/>
                      <a:gd name="T8" fmla="*/ 0 w 27"/>
                      <a:gd name="T9" fmla="*/ 0 h 56"/>
                      <a:gd name="T10" fmla="*/ 0 w 27"/>
                      <a:gd name="T11" fmla="*/ 54 h 56"/>
                      <a:gd name="T12" fmla="*/ 18 w 27"/>
                      <a:gd name="T13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6">
                        <a:moveTo>
                          <a:pt x="18" y="55"/>
                        </a:moveTo>
                        <a:cubicBezTo>
                          <a:pt x="18" y="55"/>
                          <a:pt x="22" y="55"/>
                          <a:pt x="27" y="5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2" y="4"/>
                          <a:pt x="17" y="3"/>
                          <a:pt x="10" y="2"/>
                        </a:cubicBezTo>
                        <a:cubicBezTo>
                          <a:pt x="7" y="1"/>
                          <a:pt x="3" y="1"/>
                          <a:pt x="0" y="0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5" y="55"/>
                          <a:pt x="11" y="56"/>
                          <a:pt x="18" y="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7" name="Freeform 570">
                    <a:extLst>
                      <a:ext uri="{FF2B5EF4-FFF2-40B4-BE49-F238E27FC236}">
                        <a16:creationId xmlns:a16="http://schemas.microsoft.com/office/drawing/2014/main" id="{36B9F46D-27CF-364A-AAC1-5B95C1F3E9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2989701"/>
                    <a:ext cx="63998" cy="75998"/>
                  </a:xfrm>
                  <a:custGeom>
                    <a:avLst/>
                    <a:gdLst>
                      <a:gd name="T0" fmla="*/ 27 w 27"/>
                      <a:gd name="T1" fmla="*/ 31 h 32"/>
                      <a:gd name="T2" fmla="*/ 27 w 27"/>
                      <a:gd name="T3" fmla="*/ 14 h 32"/>
                      <a:gd name="T4" fmla="*/ 14 w 27"/>
                      <a:gd name="T5" fmla="*/ 0 h 32"/>
                      <a:gd name="T6" fmla="*/ 0 w 27"/>
                      <a:gd name="T7" fmla="*/ 14 h 32"/>
                      <a:gd name="T8" fmla="*/ 0 w 27"/>
                      <a:gd name="T9" fmla="*/ 32 h 32"/>
                      <a:gd name="T10" fmla="*/ 10 w 27"/>
                      <a:gd name="T11" fmla="*/ 31 h 32"/>
                      <a:gd name="T12" fmla="*/ 27 w 27"/>
                      <a:gd name="T13" fmla="*/ 3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2">
                        <a:moveTo>
                          <a:pt x="27" y="31"/>
                        </a:move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7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3" y="31"/>
                          <a:pt x="7" y="31"/>
                          <a:pt x="10" y="31"/>
                        </a:cubicBezTo>
                        <a:cubicBezTo>
                          <a:pt x="16" y="30"/>
                          <a:pt x="22" y="31"/>
                          <a:pt x="27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8" name="Freeform 571">
                    <a:extLst>
                      <a:ext uri="{FF2B5EF4-FFF2-40B4-BE49-F238E27FC236}">
                        <a16:creationId xmlns:a16="http://schemas.microsoft.com/office/drawing/2014/main" id="{022F1C6D-EC2F-2543-B608-E3EE637BF2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20687"/>
                    <a:ext cx="63998" cy="67998"/>
                  </a:xfrm>
                  <a:custGeom>
                    <a:avLst/>
                    <a:gdLst>
                      <a:gd name="T0" fmla="*/ 18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28 h 29"/>
                      <a:gd name="T6" fmla="*/ 13 w 27"/>
                      <a:gd name="T7" fmla="*/ 29 h 29"/>
                      <a:gd name="T8" fmla="*/ 19 w 27"/>
                      <a:gd name="T9" fmla="*/ 29 h 29"/>
                      <a:gd name="T10" fmla="*/ 27 w 27"/>
                      <a:gd name="T11" fmla="*/ 28 h 29"/>
                      <a:gd name="T12" fmla="*/ 27 w 27"/>
                      <a:gd name="T13" fmla="*/ 0 h 29"/>
                      <a:gd name="T14" fmla="*/ 18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8" y="1"/>
                        </a:moveTo>
                        <a:cubicBezTo>
                          <a:pt x="11" y="2"/>
                          <a:pt x="5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4" y="29"/>
                          <a:pt x="9" y="29"/>
                          <a:pt x="13" y="29"/>
                        </a:cubicBezTo>
                        <a:cubicBezTo>
                          <a:pt x="15" y="29"/>
                          <a:pt x="17" y="29"/>
                          <a:pt x="19" y="29"/>
                        </a:cubicBezTo>
                        <a:cubicBezTo>
                          <a:pt x="21" y="29"/>
                          <a:pt x="24" y="29"/>
                          <a:pt x="27" y="28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2" y="1"/>
                          <a:pt x="18" y="1"/>
                          <a:pt x="18" y="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9" name="Freeform 572">
                    <a:extLst>
                      <a:ext uri="{FF2B5EF4-FFF2-40B4-BE49-F238E27FC236}">
                        <a16:creationId xmlns:a16="http://schemas.microsoft.com/office/drawing/2014/main" id="{86D82745-CAB0-3A4B-B712-514F7A2E32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060698"/>
                    <a:ext cx="63998" cy="70998"/>
                  </a:xfrm>
                  <a:custGeom>
                    <a:avLst/>
                    <a:gdLst>
                      <a:gd name="T0" fmla="*/ 12 w 27"/>
                      <a:gd name="T1" fmla="*/ 28 h 30"/>
                      <a:gd name="T2" fmla="*/ 27 w 27"/>
                      <a:gd name="T3" fmla="*/ 29 h 30"/>
                      <a:gd name="T4" fmla="*/ 27 w 27"/>
                      <a:gd name="T5" fmla="*/ 1 h 30"/>
                      <a:gd name="T6" fmla="*/ 10 w 27"/>
                      <a:gd name="T7" fmla="*/ 1 h 30"/>
                      <a:gd name="T8" fmla="*/ 0 w 27"/>
                      <a:gd name="T9" fmla="*/ 2 h 30"/>
                      <a:gd name="T10" fmla="*/ 0 w 27"/>
                      <a:gd name="T11" fmla="*/ 30 h 30"/>
                      <a:gd name="T12" fmla="*/ 12 w 27"/>
                      <a:gd name="T13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0">
                        <a:moveTo>
                          <a:pt x="12" y="28"/>
                        </a:moveTo>
                        <a:cubicBezTo>
                          <a:pt x="18" y="28"/>
                          <a:pt x="23" y="28"/>
                          <a:pt x="27" y="2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2" y="1"/>
                          <a:pt x="16" y="0"/>
                          <a:pt x="10" y="1"/>
                        </a:cubicBezTo>
                        <a:cubicBezTo>
                          <a:pt x="7" y="1"/>
                          <a:pt x="3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3" y="29"/>
                          <a:pt x="7" y="28"/>
                          <a:pt x="12" y="2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0" name="Freeform 573">
                    <a:extLst>
                      <a:ext uri="{FF2B5EF4-FFF2-40B4-BE49-F238E27FC236}">
                        <a16:creationId xmlns:a16="http://schemas.microsoft.com/office/drawing/2014/main" id="{92F39BF2-FB85-4741-A8D5-AF8F00A6AB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26693"/>
                    <a:ext cx="63998" cy="79998"/>
                  </a:xfrm>
                  <a:custGeom>
                    <a:avLst/>
                    <a:gdLst>
                      <a:gd name="T0" fmla="*/ 27 w 27"/>
                      <a:gd name="T1" fmla="*/ 34 h 34"/>
                      <a:gd name="T2" fmla="*/ 27 w 27"/>
                      <a:gd name="T3" fmla="*/ 5 h 34"/>
                      <a:gd name="T4" fmla="*/ 15 w 27"/>
                      <a:gd name="T5" fmla="*/ 3 h 34"/>
                      <a:gd name="T6" fmla="*/ 0 w 27"/>
                      <a:gd name="T7" fmla="*/ 0 h 34"/>
                      <a:gd name="T8" fmla="*/ 0 w 27"/>
                      <a:gd name="T9" fmla="*/ 28 h 34"/>
                      <a:gd name="T10" fmla="*/ 10 w 27"/>
                      <a:gd name="T11" fmla="*/ 30 h 34"/>
                      <a:gd name="T12" fmla="*/ 27 w 27"/>
                      <a:gd name="T13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4">
                        <a:moveTo>
                          <a:pt x="27" y="34"/>
                        </a:move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3" y="4"/>
                          <a:pt x="19" y="4"/>
                          <a:pt x="15" y="3"/>
                        </a:cubicBezTo>
                        <a:cubicBezTo>
                          <a:pt x="9" y="2"/>
                          <a:pt x="4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3" y="29"/>
                          <a:pt x="7" y="29"/>
                          <a:pt x="10" y="30"/>
                        </a:cubicBezTo>
                        <a:cubicBezTo>
                          <a:pt x="17" y="31"/>
                          <a:pt x="22" y="32"/>
                          <a:pt x="27" y="3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BE6D4A85-03E0-3347-9529-40DC4BAEC6A5}"/>
                    </a:ext>
                  </a:extLst>
                </p:cNvPr>
                <p:cNvGrpSpPr/>
                <p:nvPr/>
              </p:nvGrpSpPr>
              <p:grpSpPr>
                <a:xfrm>
                  <a:off x="5759890" y="3638960"/>
                  <a:ext cx="104376" cy="184039"/>
                  <a:chOff x="7606636" y="2989701"/>
                  <a:chExt cx="320990" cy="565982"/>
                </a:xfrm>
              </p:grpSpPr>
              <p:sp>
                <p:nvSpPr>
                  <p:cNvPr id="99" name="Freeform 563">
                    <a:extLst>
                      <a:ext uri="{FF2B5EF4-FFF2-40B4-BE49-F238E27FC236}">
                        <a16:creationId xmlns:a16="http://schemas.microsoft.com/office/drawing/2014/main" id="{5F530C90-2455-2245-A776-0AD474B34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8636" y="3065698"/>
                    <a:ext cx="124996" cy="226993"/>
                  </a:xfrm>
                  <a:custGeom>
                    <a:avLst/>
                    <a:gdLst>
                      <a:gd name="T0" fmla="*/ 29 w 53"/>
                      <a:gd name="T1" fmla="*/ 48 h 96"/>
                      <a:gd name="T2" fmla="*/ 35 w 53"/>
                      <a:gd name="T3" fmla="*/ 34 h 96"/>
                      <a:gd name="T4" fmla="*/ 53 w 53"/>
                      <a:gd name="T5" fmla="*/ 28 h 96"/>
                      <a:gd name="T6" fmla="*/ 53 w 53"/>
                      <a:gd name="T7" fmla="*/ 0 h 96"/>
                      <a:gd name="T8" fmla="*/ 19 w 53"/>
                      <a:gd name="T9" fmla="*/ 12 h 96"/>
                      <a:gd name="T10" fmla="*/ 1 w 53"/>
                      <a:gd name="T11" fmla="*/ 49 h 96"/>
                      <a:gd name="T12" fmla="*/ 53 w 53"/>
                      <a:gd name="T13" fmla="*/ 96 h 96"/>
                      <a:gd name="T14" fmla="*/ 53 w 53"/>
                      <a:gd name="T15" fmla="*/ 68 h 96"/>
                      <a:gd name="T16" fmla="*/ 29 w 53"/>
                      <a:gd name="T1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96">
                        <a:moveTo>
                          <a:pt x="29" y="48"/>
                        </a:moveTo>
                        <a:cubicBezTo>
                          <a:pt x="28" y="42"/>
                          <a:pt x="30" y="38"/>
                          <a:pt x="35" y="34"/>
                        </a:cubicBezTo>
                        <a:cubicBezTo>
                          <a:pt x="39" y="31"/>
                          <a:pt x="45" y="29"/>
                          <a:pt x="53" y="28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39" y="1"/>
                          <a:pt x="28" y="6"/>
                          <a:pt x="19" y="12"/>
                        </a:cubicBezTo>
                        <a:cubicBezTo>
                          <a:pt x="7" y="21"/>
                          <a:pt x="0" y="34"/>
                          <a:pt x="1" y="49"/>
                        </a:cubicBezTo>
                        <a:cubicBezTo>
                          <a:pt x="3" y="82"/>
                          <a:pt x="29" y="91"/>
                          <a:pt x="53" y="96"/>
                        </a:cubicBez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5" y="64"/>
                          <a:pt x="29" y="59"/>
                          <a:pt x="29" y="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0" name="Freeform 564">
                    <a:extLst>
                      <a:ext uri="{FF2B5EF4-FFF2-40B4-BE49-F238E27FC236}">
                        <a16:creationId xmlns:a16="http://schemas.microsoft.com/office/drawing/2014/main" id="{EB5F8885-0ACF-4E4E-94E2-DA46AB0D34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6636" y="3342690"/>
                    <a:ext cx="126996" cy="143996"/>
                  </a:xfrm>
                  <a:custGeom>
                    <a:avLst/>
                    <a:gdLst>
                      <a:gd name="T0" fmla="*/ 28 w 54"/>
                      <a:gd name="T1" fmla="*/ 13 h 61"/>
                      <a:gd name="T2" fmla="*/ 13 w 54"/>
                      <a:gd name="T3" fmla="*/ 0 h 61"/>
                      <a:gd name="T4" fmla="*/ 0 w 54"/>
                      <a:gd name="T5" fmla="*/ 15 h 61"/>
                      <a:gd name="T6" fmla="*/ 54 w 54"/>
                      <a:gd name="T7" fmla="*/ 61 h 61"/>
                      <a:gd name="T8" fmla="*/ 54 w 54"/>
                      <a:gd name="T9" fmla="*/ 33 h 61"/>
                      <a:gd name="T10" fmla="*/ 28 w 54"/>
                      <a:gd name="T11" fmla="*/ 1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61">
                        <a:moveTo>
                          <a:pt x="28" y="13"/>
                        </a:moveTo>
                        <a:cubicBezTo>
                          <a:pt x="27" y="6"/>
                          <a:pt x="21" y="0"/>
                          <a:pt x="13" y="0"/>
                        </a:cubicBezTo>
                        <a:cubicBezTo>
                          <a:pt x="6" y="1"/>
                          <a:pt x="0" y="7"/>
                          <a:pt x="0" y="15"/>
                        </a:cubicBezTo>
                        <a:cubicBezTo>
                          <a:pt x="1" y="32"/>
                          <a:pt x="19" y="56"/>
                          <a:pt x="54" y="61"/>
                        </a:cubicBezTo>
                        <a:cubicBezTo>
                          <a:pt x="54" y="33"/>
                          <a:pt x="54" y="33"/>
                          <a:pt x="54" y="33"/>
                        </a:cubicBezTo>
                        <a:cubicBezTo>
                          <a:pt x="35" y="29"/>
                          <a:pt x="28" y="17"/>
                          <a:pt x="28" y="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1" name="Freeform 565">
                    <a:extLst>
                      <a:ext uri="{FF2B5EF4-FFF2-40B4-BE49-F238E27FC236}">
                        <a16:creationId xmlns:a16="http://schemas.microsoft.com/office/drawing/2014/main" id="{6A56772F-1B37-724A-83B5-05540826C5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238693"/>
                    <a:ext cx="129996" cy="247992"/>
                  </a:xfrm>
                  <a:custGeom>
                    <a:avLst/>
                    <a:gdLst>
                      <a:gd name="T0" fmla="*/ 53 w 55"/>
                      <a:gd name="T1" fmla="*/ 51 h 105"/>
                      <a:gd name="T2" fmla="*/ 0 w 55"/>
                      <a:gd name="T3" fmla="*/ 0 h 105"/>
                      <a:gd name="T4" fmla="*/ 0 w 55"/>
                      <a:gd name="T5" fmla="*/ 29 h 105"/>
                      <a:gd name="T6" fmla="*/ 26 w 55"/>
                      <a:gd name="T7" fmla="*/ 52 h 105"/>
                      <a:gd name="T8" fmla="*/ 13 w 55"/>
                      <a:gd name="T9" fmla="*/ 73 h 105"/>
                      <a:gd name="T10" fmla="*/ 0 w 55"/>
                      <a:gd name="T11" fmla="*/ 77 h 105"/>
                      <a:gd name="T12" fmla="*/ 0 w 55"/>
                      <a:gd name="T13" fmla="*/ 105 h 105"/>
                      <a:gd name="T14" fmla="*/ 25 w 55"/>
                      <a:gd name="T15" fmla="*/ 98 h 105"/>
                      <a:gd name="T16" fmla="*/ 53 w 55"/>
                      <a:gd name="T17" fmla="*/ 5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" h="105">
                        <a:moveTo>
                          <a:pt x="53" y="51"/>
                        </a:moveTo>
                        <a:cubicBezTo>
                          <a:pt x="52" y="15"/>
                          <a:pt x="25" y="5"/>
                          <a:pt x="0" y="0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18" y="33"/>
                          <a:pt x="25" y="38"/>
                          <a:pt x="26" y="52"/>
                        </a:cubicBezTo>
                        <a:cubicBezTo>
                          <a:pt x="26" y="59"/>
                          <a:pt x="25" y="67"/>
                          <a:pt x="13" y="73"/>
                        </a:cubicBezTo>
                        <a:cubicBezTo>
                          <a:pt x="9" y="75"/>
                          <a:pt x="4" y="76"/>
                          <a:pt x="0" y="7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7" y="104"/>
                          <a:pt x="16" y="102"/>
                          <a:pt x="25" y="98"/>
                        </a:cubicBezTo>
                        <a:cubicBezTo>
                          <a:pt x="44" y="88"/>
                          <a:pt x="55" y="72"/>
                          <a:pt x="53" y="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2" name="Freeform 566">
                    <a:extLst>
                      <a:ext uri="{FF2B5EF4-FFF2-40B4-BE49-F238E27FC236}">
                        <a16:creationId xmlns:a16="http://schemas.microsoft.com/office/drawing/2014/main" id="{5B97F198-2485-8C40-9A26-120A9C86273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063698"/>
                    <a:ext cx="117996" cy="136996"/>
                  </a:xfrm>
                  <a:custGeom>
                    <a:avLst/>
                    <a:gdLst>
                      <a:gd name="T0" fmla="*/ 22 w 50"/>
                      <a:gd name="T1" fmla="*/ 45 h 58"/>
                      <a:gd name="T2" fmla="*/ 36 w 50"/>
                      <a:gd name="T3" fmla="*/ 58 h 58"/>
                      <a:gd name="T4" fmla="*/ 49 w 50"/>
                      <a:gd name="T5" fmla="*/ 43 h 58"/>
                      <a:gd name="T6" fmla="*/ 0 w 50"/>
                      <a:gd name="T7" fmla="*/ 0 h 58"/>
                      <a:gd name="T8" fmla="*/ 0 w 50"/>
                      <a:gd name="T9" fmla="*/ 28 h 58"/>
                      <a:gd name="T10" fmla="*/ 22 w 50"/>
                      <a:gd name="T11" fmla="*/ 4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58">
                        <a:moveTo>
                          <a:pt x="22" y="45"/>
                        </a:moveTo>
                        <a:cubicBezTo>
                          <a:pt x="22" y="52"/>
                          <a:pt x="29" y="58"/>
                          <a:pt x="36" y="58"/>
                        </a:cubicBezTo>
                        <a:cubicBezTo>
                          <a:pt x="44" y="57"/>
                          <a:pt x="50" y="51"/>
                          <a:pt x="49" y="43"/>
                        </a:cubicBezTo>
                        <a:cubicBezTo>
                          <a:pt x="48" y="26"/>
                          <a:pt x="31" y="5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5" y="32"/>
                          <a:pt x="21" y="41"/>
                          <a:pt x="22" y="4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3" name="Freeform 567">
                    <a:extLst>
                      <a:ext uri="{FF2B5EF4-FFF2-40B4-BE49-F238E27FC236}">
                        <a16:creationId xmlns:a16="http://schemas.microsoft.com/office/drawing/2014/main" id="{77946EE8-87C1-FF44-B5D4-E2CC6C27535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127696"/>
                    <a:ext cx="63998" cy="110997"/>
                  </a:xfrm>
                  <a:custGeom>
                    <a:avLst/>
                    <a:gdLst>
                      <a:gd name="T0" fmla="*/ 12 w 27"/>
                      <a:gd name="T1" fmla="*/ 0 h 47"/>
                      <a:gd name="T2" fmla="*/ 0 w 27"/>
                      <a:gd name="T3" fmla="*/ 2 h 47"/>
                      <a:gd name="T4" fmla="*/ 0 w 27"/>
                      <a:gd name="T5" fmla="*/ 42 h 47"/>
                      <a:gd name="T6" fmla="*/ 15 w 27"/>
                      <a:gd name="T7" fmla="*/ 45 h 47"/>
                      <a:gd name="T8" fmla="*/ 27 w 27"/>
                      <a:gd name="T9" fmla="*/ 47 h 47"/>
                      <a:gd name="T10" fmla="*/ 27 w 27"/>
                      <a:gd name="T11" fmla="*/ 1 h 47"/>
                      <a:gd name="T12" fmla="*/ 12 w 27"/>
                      <a:gd name="T13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47">
                        <a:moveTo>
                          <a:pt x="12" y="0"/>
                        </a:moveTo>
                        <a:cubicBezTo>
                          <a:pt x="7" y="0"/>
                          <a:pt x="3" y="1"/>
                          <a:pt x="0" y="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4" y="43"/>
                          <a:pt x="9" y="44"/>
                          <a:pt x="15" y="45"/>
                        </a:cubicBezTo>
                        <a:cubicBezTo>
                          <a:pt x="19" y="46"/>
                          <a:pt x="23" y="46"/>
                          <a:pt x="27" y="47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3" y="0"/>
                          <a:pt x="18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4" name="Freeform 568">
                    <a:extLst>
                      <a:ext uri="{FF2B5EF4-FFF2-40B4-BE49-F238E27FC236}">
                        <a16:creationId xmlns:a16="http://schemas.microsoft.com/office/drawing/2014/main" id="{1CD93110-87E6-9349-B547-B86C234538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86685"/>
                    <a:ext cx="63998" cy="68998"/>
                  </a:xfrm>
                  <a:custGeom>
                    <a:avLst/>
                    <a:gdLst>
                      <a:gd name="T0" fmla="*/ 13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15 h 29"/>
                      <a:gd name="T6" fmla="*/ 14 w 27"/>
                      <a:gd name="T7" fmla="*/ 29 h 29"/>
                      <a:gd name="T8" fmla="*/ 27 w 27"/>
                      <a:gd name="T9" fmla="*/ 15 h 29"/>
                      <a:gd name="T10" fmla="*/ 27 w 27"/>
                      <a:gd name="T11" fmla="*/ 0 h 29"/>
                      <a:gd name="T12" fmla="*/ 19 w 27"/>
                      <a:gd name="T13" fmla="*/ 1 h 29"/>
                      <a:gd name="T14" fmla="*/ 13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3" y="1"/>
                        </a:moveTo>
                        <a:cubicBezTo>
                          <a:pt x="9" y="1"/>
                          <a:pt x="4" y="1"/>
                          <a:pt x="0" y="0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3"/>
                          <a:pt x="6" y="29"/>
                          <a:pt x="14" y="29"/>
                        </a:cubicBezTo>
                        <a:cubicBezTo>
                          <a:pt x="21" y="29"/>
                          <a:pt x="27" y="23"/>
                          <a:pt x="27" y="15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1" y="1"/>
                          <a:pt x="19" y="1"/>
                        </a:cubicBezTo>
                        <a:cubicBezTo>
                          <a:pt x="17" y="1"/>
                          <a:pt x="15" y="1"/>
                          <a:pt x="1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5" name="Freeform 569">
                    <a:extLst>
                      <a:ext uri="{FF2B5EF4-FFF2-40B4-BE49-F238E27FC236}">
                        <a16:creationId xmlns:a16="http://schemas.microsoft.com/office/drawing/2014/main" id="{C6678C0E-F9C8-B64C-B79F-E33200BE4B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92691"/>
                    <a:ext cx="63998" cy="131996"/>
                  </a:xfrm>
                  <a:custGeom>
                    <a:avLst/>
                    <a:gdLst>
                      <a:gd name="T0" fmla="*/ 18 w 27"/>
                      <a:gd name="T1" fmla="*/ 55 h 56"/>
                      <a:gd name="T2" fmla="*/ 27 w 27"/>
                      <a:gd name="T3" fmla="*/ 54 h 56"/>
                      <a:gd name="T4" fmla="*/ 27 w 27"/>
                      <a:gd name="T5" fmla="*/ 6 h 56"/>
                      <a:gd name="T6" fmla="*/ 10 w 27"/>
                      <a:gd name="T7" fmla="*/ 2 h 56"/>
                      <a:gd name="T8" fmla="*/ 0 w 27"/>
                      <a:gd name="T9" fmla="*/ 0 h 56"/>
                      <a:gd name="T10" fmla="*/ 0 w 27"/>
                      <a:gd name="T11" fmla="*/ 54 h 56"/>
                      <a:gd name="T12" fmla="*/ 18 w 27"/>
                      <a:gd name="T13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6">
                        <a:moveTo>
                          <a:pt x="18" y="55"/>
                        </a:moveTo>
                        <a:cubicBezTo>
                          <a:pt x="18" y="55"/>
                          <a:pt x="22" y="55"/>
                          <a:pt x="27" y="5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2" y="4"/>
                          <a:pt x="17" y="3"/>
                          <a:pt x="10" y="2"/>
                        </a:cubicBezTo>
                        <a:cubicBezTo>
                          <a:pt x="7" y="1"/>
                          <a:pt x="3" y="1"/>
                          <a:pt x="0" y="0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5" y="55"/>
                          <a:pt x="11" y="56"/>
                          <a:pt x="18" y="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6" name="Freeform 570">
                    <a:extLst>
                      <a:ext uri="{FF2B5EF4-FFF2-40B4-BE49-F238E27FC236}">
                        <a16:creationId xmlns:a16="http://schemas.microsoft.com/office/drawing/2014/main" id="{4C4FA51D-BBA2-874D-AF88-478CDAB53B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2989701"/>
                    <a:ext cx="63998" cy="75998"/>
                  </a:xfrm>
                  <a:custGeom>
                    <a:avLst/>
                    <a:gdLst>
                      <a:gd name="T0" fmla="*/ 27 w 27"/>
                      <a:gd name="T1" fmla="*/ 31 h 32"/>
                      <a:gd name="T2" fmla="*/ 27 w 27"/>
                      <a:gd name="T3" fmla="*/ 14 h 32"/>
                      <a:gd name="T4" fmla="*/ 14 w 27"/>
                      <a:gd name="T5" fmla="*/ 0 h 32"/>
                      <a:gd name="T6" fmla="*/ 0 w 27"/>
                      <a:gd name="T7" fmla="*/ 14 h 32"/>
                      <a:gd name="T8" fmla="*/ 0 w 27"/>
                      <a:gd name="T9" fmla="*/ 32 h 32"/>
                      <a:gd name="T10" fmla="*/ 10 w 27"/>
                      <a:gd name="T11" fmla="*/ 31 h 32"/>
                      <a:gd name="T12" fmla="*/ 27 w 27"/>
                      <a:gd name="T13" fmla="*/ 3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2">
                        <a:moveTo>
                          <a:pt x="27" y="31"/>
                        </a:move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7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3" y="31"/>
                          <a:pt x="7" y="31"/>
                          <a:pt x="10" y="31"/>
                        </a:cubicBezTo>
                        <a:cubicBezTo>
                          <a:pt x="16" y="30"/>
                          <a:pt x="22" y="31"/>
                          <a:pt x="27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7" name="Freeform 571">
                    <a:extLst>
                      <a:ext uri="{FF2B5EF4-FFF2-40B4-BE49-F238E27FC236}">
                        <a16:creationId xmlns:a16="http://schemas.microsoft.com/office/drawing/2014/main" id="{F3067752-BE34-8B43-8DFD-10C5DC50DF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20687"/>
                    <a:ext cx="63998" cy="67998"/>
                  </a:xfrm>
                  <a:custGeom>
                    <a:avLst/>
                    <a:gdLst>
                      <a:gd name="T0" fmla="*/ 18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28 h 29"/>
                      <a:gd name="T6" fmla="*/ 13 w 27"/>
                      <a:gd name="T7" fmla="*/ 29 h 29"/>
                      <a:gd name="T8" fmla="*/ 19 w 27"/>
                      <a:gd name="T9" fmla="*/ 29 h 29"/>
                      <a:gd name="T10" fmla="*/ 27 w 27"/>
                      <a:gd name="T11" fmla="*/ 28 h 29"/>
                      <a:gd name="T12" fmla="*/ 27 w 27"/>
                      <a:gd name="T13" fmla="*/ 0 h 29"/>
                      <a:gd name="T14" fmla="*/ 18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8" y="1"/>
                        </a:moveTo>
                        <a:cubicBezTo>
                          <a:pt x="11" y="2"/>
                          <a:pt x="5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4" y="29"/>
                          <a:pt x="9" y="29"/>
                          <a:pt x="13" y="29"/>
                        </a:cubicBezTo>
                        <a:cubicBezTo>
                          <a:pt x="15" y="29"/>
                          <a:pt x="17" y="29"/>
                          <a:pt x="19" y="29"/>
                        </a:cubicBezTo>
                        <a:cubicBezTo>
                          <a:pt x="21" y="29"/>
                          <a:pt x="24" y="29"/>
                          <a:pt x="27" y="28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2" y="1"/>
                          <a:pt x="18" y="1"/>
                          <a:pt x="18" y="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8" name="Freeform 572">
                    <a:extLst>
                      <a:ext uri="{FF2B5EF4-FFF2-40B4-BE49-F238E27FC236}">
                        <a16:creationId xmlns:a16="http://schemas.microsoft.com/office/drawing/2014/main" id="{AFDED089-016F-5E41-9D9C-912E3D5C83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060698"/>
                    <a:ext cx="63998" cy="70998"/>
                  </a:xfrm>
                  <a:custGeom>
                    <a:avLst/>
                    <a:gdLst>
                      <a:gd name="T0" fmla="*/ 12 w 27"/>
                      <a:gd name="T1" fmla="*/ 28 h 30"/>
                      <a:gd name="T2" fmla="*/ 27 w 27"/>
                      <a:gd name="T3" fmla="*/ 29 h 30"/>
                      <a:gd name="T4" fmla="*/ 27 w 27"/>
                      <a:gd name="T5" fmla="*/ 1 h 30"/>
                      <a:gd name="T6" fmla="*/ 10 w 27"/>
                      <a:gd name="T7" fmla="*/ 1 h 30"/>
                      <a:gd name="T8" fmla="*/ 0 w 27"/>
                      <a:gd name="T9" fmla="*/ 2 h 30"/>
                      <a:gd name="T10" fmla="*/ 0 w 27"/>
                      <a:gd name="T11" fmla="*/ 30 h 30"/>
                      <a:gd name="T12" fmla="*/ 12 w 27"/>
                      <a:gd name="T13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0">
                        <a:moveTo>
                          <a:pt x="12" y="28"/>
                        </a:moveTo>
                        <a:cubicBezTo>
                          <a:pt x="18" y="28"/>
                          <a:pt x="23" y="28"/>
                          <a:pt x="27" y="2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2" y="1"/>
                          <a:pt x="16" y="0"/>
                          <a:pt x="10" y="1"/>
                        </a:cubicBezTo>
                        <a:cubicBezTo>
                          <a:pt x="7" y="1"/>
                          <a:pt x="3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3" y="29"/>
                          <a:pt x="7" y="28"/>
                          <a:pt x="12" y="2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9" name="Freeform 573">
                    <a:extLst>
                      <a:ext uri="{FF2B5EF4-FFF2-40B4-BE49-F238E27FC236}">
                        <a16:creationId xmlns:a16="http://schemas.microsoft.com/office/drawing/2014/main" id="{F14B6C40-31C4-CF42-9D75-7A191AEC9A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26693"/>
                    <a:ext cx="63998" cy="79998"/>
                  </a:xfrm>
                  <a:custGeom>
                    <a:avLst/>
                    <a:gdLst>
                      <a:gd name="T0" fmla="*/ 27 w 27"/>
                      <a:gd name="T1" fmla="*/ 34 h 34"/>
                      <a:gd name="T2" fmla="*/ 27 w 27"/>
                      <a:gd name="T3" fmla="*/ 5 h 34"/>
                      <a:gd name="T4" fmla="*/ 15 w 27"/>
                      <a:gd name="T5" fmla="*/ 3 h 34"/>
                      <a:gd name="T6" fmla="*/ 0 w 27"/>
                      <a:gd name="T7" fmla="*/ 0 h 34"/>
                      <a:gd name="T8" fmla="*/ 0 w 27"/>
                      <a:gd name="T9" fmla="*/ 28 h 34"/>
                      <a:gd name="T10" fmla="*/ 10 w 27"/>
                      <a:gd name="T11" fmla="*/ 30 h 34"/>
                      <a:gd name="T12" fmla="*/ 27 w 27"/>
                      <a:gd name="T13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4">
                        <a:moveTo>
                          <a:pt x="27" y="34"/>
                        </a:move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3" y="4"/>
                          <a:pt x="19" y="4"/>
                          <a:pt x="15" y="3"/>
                        </a:cubicBezTo>
                        <a:cubicBezTo>
                          <a:pt x="9" y="2"/>
                          <a:pt x="4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3" y="29"/>
                          <a:pt x="7" y="29"/>
                          <a:pt x="10" y="30"/>
                        </a:cubicBezTo>
                        <a:cubicBezTo>
                          <a:pt x="17" y="31"/>
                          <a:pt x="22" y="32"/>
                          <a:pt x="27" y="3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AF7CB-427E-D14A-851E-D374FF978001}"/>
                </a:ext>
              </a:extLst>
            </p:cNvPr>
            <p:cNvGrpSpPr/>
            <p:nvPr/>
          </p:nvGrpSpPr>
          <p:grpSpPr>
            <a:xfrm>
              <a:off x="6055112" y="2906416"/>
              <a:ext cx="671724" cy="863149"/>
              <a:chOff x="6410949" y="2655867"/>
              <a:chExt cx="671724" cy="86314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3643372-3FCC-A346-AA62-32433012062F}"/>
                  </a:ext>
                </a:extLst>
              </p:cNvPr>
              <p:cNvGrpSpPr/>
              <p:nvPr/>
            </p:nvGrpSpPr>
            <p:grpSpPr>
              <a:xfrm>
                <a:off x="6410949" y="2655867"/>
                <a:ext cx="671724" cy="863149"/>
                <a:chOff x="6088553" y="2868020"/>
                <a:chExt cx="585386" cy="752208"/>
              </a:xfrm>
            </p:grpSpPr>
            <p:sp>
              <p:nvSpPr>
                <p:cNvPr id="72" name="Freeform 25">
                  <a:extLst>
                    <a:ext uri="{FF2B5EF4-FFF2-40B4-BE49-F238E27FC236}">
                      <a16:creationId xmlns:a16="http://schemas.microsoft.com/office/drawing/2014/main" id="{9F9C8240-BE3C-A548-92B5-3A94A244C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8553" y="2868020"/>
                  <a:ext cx="585386" cy="752208"/>
                </a:xfrm>
                <a:prstGeom prst="roundRect">
                  <a:avLst>
                    <a:gd name="adj" fmla="val 10495"/>
                  </a:avLst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3" name="Freeform 25">
                  <a:extLst>
                    <a:ext uri="{FF2B5EF4-FFF2-40B4-BE49-F238E27FC236}">
                      <a16:creationId xmlns:a16="http://schemas.microsoft.com/office/drawing/2014/main" id="{6BC7B35B-E454-AC43-AA64-669B4581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368" y="2886273"/>
                  <a:ext cx="539328" cy="715699"/>
                </a:xfrm>
                <a:custGeom>
                  <a:avLst/>
                  <a:gdLst>
                    <a:gd name="T0" fmla="*/ 1735 w 1896"/>
                    <a:gd name="T1" fmla="*/ 2508 h 2508"/>
                    <a:gd name="T2" fmla="*/ 161 w 1896"/>
                    <a:gd name="T3" fmla="*/ 2508 h 2508"/>
                    <a:gd name="T4" fmla="*/ 0 w 1896"/>
                    <a:gd name="T5" fmla="*/ 2347 h 2508"/>
                    <a:gd name="T6" fmla="*/ 0 w 1896"/>
                    <a:gd name="T7" fmla="*/ 161 h 2508"/>
                    <a:gd name="T8" fmla="*/ 161 w 1896"/>
                    <a:gd name="T9" fmla="*/ 0 h 2508"/>
                    <a:gd name="T10" fmla="*/ 1735 w 1896"/>
                    <a:gd name="T11" fmla="*/ 0 h 2508"/>
                    <a:gd name="T12" fmla="*/ 1896 w 1896"/>
                    <a:gd name="T13" fmla="*/ 161 h 2508"/>
                    <a:gd name="T14" fmla="*/ 1896 w 1896"/>
                    <a:gd name="T15" fmla="*/ 2347 h 2508"/>
                    <a:gd name="T16" fmla="*/ 1735 w 1896"/>
                    <a:gd name="T17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6" h="2508">
                      <a:moveTo>
                        <a:pt x="1735" y="2508"/>
                      </a:moveTo>
                      <a:cubicBezTo>
                        <a:pt x="161" y="2508"/>
                        <a:pt x="161" y="2508"/>
                        <a:pt x="161" y="2508"/>
                      </a:cubicBezTo>
                      <a:cubicBezTo>
                        <a:pt x="72" y="2508"/>
                        <a:pt x="0" y="2436"/>
                        <a:pt x="0" y="2347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72"/>
                        <a:pt x="72" y="0"/>
                        <a:pt x="161" y="0"/>
                      </a:cubicBezTo>
                      <a:cubicBezTo>
                        <a:pt x="1735" y="0"/>
                        <a:pt x="1735" y="0"/>
                        <a:pt x="1735" y="0"/>
                      </a:cubicBezTo>
                      <a:cubicBezTo>
                        <a:pt x="1824" y="0"/>
                        <a:pt x="1896" y="72"/>
                        <a:pt x="1896" y="161"/>
                      </a:cubicBezTo>
                      <a:cubicBezTo>
                        <a:pt x="1896" y="2347"/>
                        <a:pt x="1896" y="2347"/>
                        <a:pt x="1896" y="2347"/>
                      </a:cubicBezTo>
                      <a:cubicBezTo>
                        <a:pt x="1896" y="2436"/>
                        <a:pt x="1824" y="2508"/>
                        <a:pt x="1735" y="2508"/>
                      </a:cubicBezTo>
                      <a:close/>
                    </a:path>
                  </a:pathLst>
                </a:cu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4" name="Freeform 26">
                  <a:extLst>
                    <a:ext uri="{FF2B5EF4-FFF2-40B4-BE49-F238E27FC236}">
                      <a16:creationId xmlns:a16="http://schemas.microsoft.com/office/drawing/2014/main" id="{9F1BC1C3-FAEC-C041-BA94-9D4EF066C1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2941092"/>
                  <a:ext cx="273409" cy="20089"/>
                </a:xfrm>
                <a:custGeom>
                  <a:avLst/>
                  <a:gdLst>
                    <a:gd name="T0" fmla="*/ 934 w 960"/>
                    <a:gd name="T1" fmla="*/ 70 h 70"/>
                    <a:gd name="T2" fmla="*/ 26 w 960"/>
                    <a:gd name="T3" fmla="*/ 70 h 70"/>
                    <a:gd name="T4" fmla="*/ 0 w 960"/>
                    <a:gd name="T5" fmla="*/ 44 h 70"/>
                    <a:gd name="T6" fmla="*/ 0 w 960"/>
                    <a:gd name="T7" fmla="*/ 26 h 70"/>
                    <a:gd name="T8" fmla="*/ 26 w 960"/>
                    <a:gd name="T9" fmla="*/ 0 h 70"/>
                    <a:gd name="T10" fmla="*/ 934 w 960"/>
                    <a:gd name="T11" fmla="*/ 0 h 70"/>
                    <a:gd name="T12" fmla="*/ 960 w 960"/>
                    <a:gd name="T13" fmla="*/ 26 h 70"/>
                    <a:gd name="T14" fmla="*/ 960 w 960"/>
                    <a:gd name="T15" fmla="*/ 44 h 70"/>
                    <a:gd name="T16" fmla="*/ 934 w 96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0" h="70">
                      <a:moveTo>
                        <a:pt x="934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934" y="0"/>
                        <a:pt x="934" y="0"/>
                        <a:pt x="934" y="0"/>
                      </a:cubicBezTo>
                      <a:cubicBezTo>
                        <a:pt x="948" y="0"/>
                        <a:pt x="960" y="12"/>
                        <a:pt x="960" y="26"/>
                      </a:cubicBezTo>
                      <a:cubicBezTo>
                        <a:pt x="960" y="44"/>
                        <a:pt x="960" y="44"/>
                        <a:pt x="960" y="44"/>
                      </a:cubicBezTo>
                      <a:cubicBezTo>
                        <a:pt x="960" y="58"/>
                        <a:pt x="948" y="70"/>
                        <a:pt x="934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5" name="Freeform 27">
                  <a:extLst>
                    <a:ext uri="{FF2B5EF4-FFF2-40B4-BE49-F238E27FC236}">
                      <a16:creationId xmlns:a16="http://schemas.microsoft.com/office/drawing/2014/main" id="{ACD4BB4F-C7B9-3D42-AA78-5AB43E07F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061964"/>
                  <a:ext cx="273409" cy="20089"/>
                </a:xfrm>
                <a:custGeom>
                  <a:avLst/>
                  <a:gdLst>
                    <a:gd name="T0" fmla="*/ 934 w 960"/>
                    <a:gd name="T1" fmla="*/ 70 h 70"/>
                    <a:gd name="T2" fmla="*/ 26 w 960"/>
                    <a:gd name="T3" fmla="*/ 70 h 70"/>
                    <a:gd name="T4" fmla="*/ 0 w 960"/>
                    <a:gd name="T5" fmla="*/ 44 h 70"/>
                    <a:gd name="T6" fmla="*/ 0 w 960"/>
                    <a:gd name="T7" fmla="*/ 26 h 70"/>
                    <a:gd name="T8" fmla="*/ 26 w 960"/>
                    <a:gd name="T9" fmla="*/ 0 h 70"/>
                    <a:gd name="T10" fmla="*/ 934 w 960"/>
                    <a:gd name="T11" fmla="*/ 0 h 70"/>
                    <a:gd name="T12" fmla="*/ 960 w 960"/>
                    <a:gd name="T13" fmla="*/ 26 h 70"/>
                    <a:gd name="T14" fmla="*/ 960 w 960"/>
                    <a:gd name="T15" fmla="*/ 44 h 70"/>
                    <a:gd name="T16" fmla="*/ 934 w 96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0" h="70">
                      <a:moveTo>
                        <a:pt x="934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934" y="0"/>
                        <a:pt x="934" y="0"/>
                        <a:pt x="934" y="0"/>
                      </a:cubicBezTo>
                      <a:cubicBezTo>
                        <a:pt x="948" y="0"/>
                        <a:pt x="960" y="12"/>
                        <a:pt x="960" y="26"/>
                      </a:cubicBezTo>
                      <a:cubicBezTo>
                        <a:pt x="960" y="44"/>
                        <a:pt x="960" y="44"/>
                        <a:pt x="960" y="44"/>
                      </a:cubicBezTo>
                      <a:cubicBezTo>
                        <a:pt x="960" y="58"/>
                        <a:pt x="948" y="70"/>
                        <a:pt x="934" y="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6" name="Freeform 28">
                  <a:extLst>
                    <a:ext uri="{FF2B5EF4-FFF2-40B4-BE49-F238E27FC236}">
                      <a16:creationId xmlns:a16="http://schemas.microsoft.com/office/drawing/2014/main" id="{37943625-BE26-5640-8832-1D091BA6E2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010210"/>
                  <a:ext cx="208377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7" name="Freeform 29">
                  <a:extLst>
                    <a:ext uri="{FF2B5EF4-FFF2-40B4-BE49-F238E27FC236}">
                      <a16:creationId xmlns:a16="http://schemas.microsoft.com/office/drawing/2014/main" id="{B532FC8E-5139-5745-96D0-933570606A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103503"/>
                  <a:ext cx="208377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8" name="Freeform 30">
                  <a:extLst>
                    <a:ext uri="{FF2B5EF4-FFF2-40B4-BE49-F238E27FC236}">
                      <a16:creationId xmlns:a16="http://schemas.microsoft.com/office/drawing/2014/main" id="{3AE9E6E6-3A1C-3D48-B4A4-26BC64683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215182"/>
                  <a:ext cx="208377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9" name="Freeform 31">
                  <a:extLst>
                    <a:ext uri="{FF2B5EF4-FFF2-40B4-BE49-F238E27FC236}">
                      <a16:creationId xmlns:a16="http://schemas.microsoft.com/office/drawing/2014/main" id="{F6FEDCF2-723B-8D4D-B803-1B8B5C269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153555"/>
                  <a:ext cx="208377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0" name="Freeform 32">
                  <a:extLst>
                    <a:ext uri="{FF2B5EF4-FFF2-40B4-BE49-F238E27FC236}">
                      <a16:creationId xmlns:a16="http://schemas.microsoft.com/office/drawing/2014/main" id="{C8F4412F-C0CF-454F-A16B-F83CEABD84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346950"/>
                  <a:ext cx="208377" cy="19748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1" name="Freeform 33">
                  <a:extLst>
                    <a:ext uri="{FF2B5EF4-FFF2-40B4-BE49-F238E27FC236}">
                      <a16:creationId xmlns:a16="http://schemas.microsoft.com/office/drawing/2014/main" id="{8B1A1587-2A20-3243-BA1D-5FC27AFFDF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010210"/>
                  <a:ext cx="123936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2" name="Freeform 34">
                  <a:extLst>
                    <a:ext uri="{FF2B5EF4-FFF2-40B4-BE49-F238E27FC236}">
                      <a16:creationId xmlns:a16="http://schemas.microsoft.com/office/drawing/2014/main" id="{006A0FC6-BA4E-534F-BFE7-ED0DD7963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103503"/>
                  <a:ext cx="123936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3" name="Freeform 35">
                  <a:extLst>
                    <a:ext uri="{FF2B5EF4-FFF2-40B4-BE49-F238E27FC236}">
                      <a16:creationId xmlns:a16="http://schemas.microsoft.com/office/drawing/2014/main" id="{ECBE319B-17A9-034C-8B46-3BF0CC21E5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215182"/>
                  <a:ext cx="123936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4" name="Freeform 36">
                  <a:extLst>
                    <a:ext uri="{FF2B5EF4-FFF2-40B4-BE49-F238E27FC236}">
                      <a16:creationId xmlns:a16="http://schemas.microsoft.com/office/drawing/2014/main" id="{9CA9FDA9-1721-4247-A7AF-E3AD08FF0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346950"/>
                  <a:ext cx="123936" cy="19748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5" name="Freeform 37">
                  <a:extLst>
                    <a:ext uri="{FF2B5EF4-FFF2-40B4-BE49-F238E27FC236}">
                      <a16:creationId xmlns:a16="http://schemas.microsoft.com/office/drawing/2014/main" id="{54A92DDD-7562-6742-954F-69DE9063DF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423219"/>
                  <a:ext cx="123936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6" name="Freeform 38">
                  <a:extLst>
                    <a:ext uri="{FF2B5EF4-FFF2-40B4-BE49-F238E27FC236}">
                      <a16:creationId xmlns:a16="http://schemas.microsoft.com/office/drawing/2014/main" id="{A482B9BA-D93B-9641-B829-227FD2DF7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2958797"/>
                  <a:ext cx="123936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7" name="Freeform 39">
                  <a:extLst>
                    <a:ext uri="{FF2B5EF4-FFF2-40B4-BE49-F238E27FC236}">
                      <a16:creationId xmlns:a16="http://schemas.microsoft.com/office/drawing/2014/main" id="{62DEC329-4A98-7B45-BDAA-7DA628AB25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052090"/>
                  <a:ext cx="123936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8" name="Freeform 40">
                  <a:extLst>
                    <a:ext uri="{FF2B5EF4-FFF2-40B4-BE49-F238E27FC236}">
                      <a16:creationId xmlns:a16="http://schemas.microsoft.com/office/drawing/2014/main" id="{5E7ABF32-16FC-CA4A-AB37-412C05C2E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164110"/>
                  <a:ext cx="123936" cy="1940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9" name="Freeform 41">
                  <a:extLst>
                    <a:ext uri="{FF2B5EF4-FFF2-40B4-BE49-F238E27FC236}">
                      <a16:creationId xmlns:a16="http://schemas.microsoft.com/office/drawing/2014/main" id="{8B964FD8-AB9B-4147-ACAE-9F6049040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295537"/>
                  <a:ext cx="123936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0" name="Freeform 42">
                  <a:extLst>
                    <a:ext uri="{FF2B5EF4-FFF2-40B4-BE49-F238E27FC236}">
                      <a16:creationId xmlns:a16="http://schemas.microsoft.com/office/drawing/2014/main" id="{7ACD5721-17EC-A245-B473-39B68CA4D3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382360"/>
                  <a:ext cx="123936" cy="19748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1" name="Freeform 43">
                  <a:extLst>
                    <a:ext uri="{FF2B5EF4-FFF2-40B4-BE49-F238E27FC236}">
                      <a16:creationId xmlns:a16="http://schemas.microsoft.com/office/drawing/2014/main" id="{03573A1D-8F45-CE4B-9C36-543D3CCA6D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423219"/>
                  <a:ext cx="208377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2" name="Freeform 44">
                  <a:extLst>
                    <a:ext uri="{FF2B5EF4-FFF2-40B4-BE49-F238E27FC236}">
                      <a16:creationId xmlns:a16="http://schemas.microsoft.com/office/drawing/2014/main" id="{917B4B3A-4621-BB45-B969-1B01B7D004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8160" y="3285322"/>
                  <a:ext cx="208377" cy="19748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3" name="Freeform 45">
                  <a:extLst>
                    <a:ext uri="{FF2B5EF4-FFF2-40B4-BE49-F238E27FC236}">
                      <a16:creationId xmlns:a16="http://schemas.microsoft.com/office/drawing/2014/main" id="{70D48A8D-FF54-8447-BC4A-71BD36FC1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487230"/>
                  <a:ext cx="208377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BA6D083-367D-C24B-BE97-DF698911D1D8}"/>
                  </a:ext>
                </a:extLst>
              </p:cNvPr>
              <p:cNvGrpSpPr/>
              <p:nvPr/>
            </p:nvGrpSpPr>
            <p:grpSpPr>
              <a:xfrm>
                <a:off x="6895256" y="3315952"/>
                <a:ext cx="84312" cy="148661"/>
                <a:chOff x="7606636" y="2989701"/>
                <a:chExt cx="320990" cy="565982"/>
              </a:xfrm>
            </p:grpSpPr>
            <p:sp>
              <p:nvSpPr>
                <p:cNvPr id="61" name="Freeform 563">
                  <a:extLst>
                    <a:ext uri="{FF2B5EF4-FFF2-40B4-BE49-F238E27FC236}">
                      <a16:creationId xmlns:a16="http://schemas.microsoft.com/office/drawing/2014/main" id="{91947E43-18BA-8341-838A-D092A0AC1C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2" name="Freeform 564">
                  <a:extLst>
                    <a:ext uri="{FF2B5EF4-FFF2-40B4-BE49-F238E27FC236}">
                      <a16:creationId xmlns:a16="http://schemas.microsoft.com/office/drawing/2014/main" id="{99FE5D0B-DF2D-A441-B985-EA4A0CFFDD1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3" name="Freeform 565">
                  <a:extLst>
                    <a:ext uri="{FF2B5EF4-FFF2-40B4-BE49-F238E27FC236}">
                      <a16:creationId xmlns:a16="http://schemas.microsoft.com/office/drawing/2014/main" id="{EC0805E6-11A1-304C-8B68-C184D7B725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4" name="Freeform 566">
                  <a:extLst>
                    <a:ext uri="{FF2B5EF4-FFF2-40B4-BE49-F238E27FC236}">
                      <a16:creationId xmlns:a16="http://schemas.microsoft.com/office/drawing/2014/main" id="{EAA19CC9-7F7F-D546-B409-4D6DA23B79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5" name="Freeform 567">
                  <a:extLst>
                    <a:ext uri="{FF2B5EF4-FFF2-40B4-BE49-F238E27FC236}">
                      <a16:creationId xmlns:a16="http://schemas.microsoft.com/office/drawing/2014/main" id="{38D2FB1A-6494-3F44-9344-74000974A4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6" name="Freeform 568">
                  <a:extLst>
                    <a:ext uri="{FF2B5EF4-FFF2-40B4-BE49-F238E27FC236}">
                      <a16:creationId xmlns:a16="http://schemas.microsoft.com/office/drawing/2014/main" id="{5E92B8C8-A159-064C-8F76-4D194E13E7C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7" name="Freeform 569">
                  <a:extLst>
                    <a:ext uri="{FF2B5EF4-FFF2-40B4-BE49-F238E27FC236}">
                      <a16:creationId xmlns:a16="http://schemas.microsoft.com/office/drawing/2014/main" id="{6CD37EBF-089D-6F4B-824B-1E7202FDD4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8" name="Freeform 570">
                  <a:extLst>
                    <a:ext uri="{FF2B5EF4-FFF2-40B4-BE49-F238E27FC236}">
                      <a16:creationId xmlns:a16="http://schemas.microsoft.com/office/drawing/2014/main" id="{76A08664-3FFC-524B-ABA6-206EF8D3167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9" name="Freeform 571">
                  <a:extLst>
                    <a:ext uri="{FF2B5EF4-FFF2-40B4-BE49-F238E27FC236}">
                      <a16:creationId xmlns:a16="http://schemas.microsoft.com/office/drawing/2014/main" id="{4ECAEE64-8193-154E-97D0-1CCE7645F8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0" name="Freeform 572">
                  <a:extLst>
                    <a:ext uri="{FF2B5EF4-FFF2-40B4-BE49-F238E27FC236}">
                      <a16:creationId xmlns:a16="http://schemas.microsoft.com/office/drawing/2014/main" id="{34E75E49-EF48-FF42-A86A-10B5F97331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1" name="Freeform 573">
                  <a:extLst>
                    <a:ext uri="{FF2B5EF4-FFF2-40B4-BE49-F238E27FC236}">
                      <a16:creationId xmlns:a16="http://schemas.microsoft.com/office/drawing/2014/main" id="{481E0CC9-08D7-BA44-9F80-96ED76EAA2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C7A5BE-C310-B940-AC90-BA6E2D6CD11B}"/>
                  </a:ext>
                </a:extLst>
              </p:cNvPr>
              <p:cNvGrpSpPr/>
              <p:nvPr/>
            </p:nvGrpSpPr>
            <p:grpSpPr>
              <a:xfrm>
                <a:off x="6756264" y="2748501"/>
                <a:ext cx="84312" cy="148661"/>
                <a:chOff x="7606636" y="2989701"/>
                <a:chExt cx="320990" cy="565982"/>
              </a:xfrm>
            </p:grpSpPr>
            <p:sp>
              <p:nvSpPr>
                <p:cNvPr id="50" name="Freeform 563">
                  <a:extLst>
                    <a:ext uri="{FF2B5EF4-FFF2-40B4-BE49-F238E27FC236}">
                      <a16:creationId xmlns:a16="http://schemas.microsoft.com/office/drawing/2014/main" id="{ED3EC433-21DD-9545-8CA7-9AB7ED4F0B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1" name="Freeform 564">
                  <a:extLst>
                    <a:ext uri="{FF2B5EF4-FFF2-40B4-BE49-F238E27FC236}">
                      <a16:creationId xmlns:a16="http://schemas.microsoft.com/office/drawing/2014/main" id="{E677023D-39C7-4C48-8C2F-AA427AB0224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2" name="Freeform 565">
                  <a:extLst>
                    <a:ext uri="{FF2B5EF4-FFF2-40B4-BE49-F238E27FC236}">
                      <a16:creationId xmlns:a16="http://schemas.microsoft.com/office/drawing/2014/main" id="{812C9ECC-97F6-124E-AC17-5C03F5EE108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3" name="Freeform 566">
                  <a:extLst>
                    <a:ext uri="{FF2B5EF4-FFF2-40B4-BE49-F238E27FC236}">
                      <a16:creationId xmlns:a16="http://schemas.microsoft.com/office/drawing/2014/main" id="{846FFCEB-9C2D-BA43-B4A1-D1CBC200C97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4" name="Freeform 567">
                  <a:extLst>
                    <a:ext uri="{FF2B5EF4-FFF2-40B4-BE49-F238E27FC236}">
                      <a16:creationId xmlns:a16="http://schemas.microsoft.com/office/drawing/2014/main" id="{19CF5980-5C77-794D-98B0-CF6B48AFE4E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5" name="Freeform 568">
                  <a:extLst>
                    <a:ext uri="{FF2B5EF4-FFF2-40B4-BE49-F238E27FC236}">
                      <a16:creationId xmlns:a16="http://schemas.microsoft.com/office/drawing/2014/main" id="{0CB1795C-FE56-FC42-9791-B48AD9C414C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6" name="Freeform 569">
                  <a:extLst>
                    <a:ext uri="{FF2B5EF4-FFF2-40B4-BE49-F238E27FC236}">
                      <a16:creationId xmlns:a16="http://schemas.microsoft.com/office/drawing/2014/main" id="{89B0E507-9063-F440-96FC-08D7DDBE76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7" name="Freeform 570">
                  <a:extLst>
                    <a:ext uri="{FF2B5EF4-FFF2-40B4-BE49-F238E27FC236}">
                      <a16:creationId xmlns:a16="http://schemas.microsoft.com/office/drawing/2014/main" id="{6EE6BCD4-4939-4547-833E-7BFCDDF8D6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8" name="Freeform 571">
                  <a:extLst>
                    <a:ext uri="{FF2B5EF4-FFF2-40B4-BE49-F238E27FC236}">
                      <a16:creationId xmlns:a16="http://schemas.microsoft.com/office/drawing/2014/main" id="{3E9B8DB3-9D59-5C4A-9DED-F68FC501624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9" name="Freeform 572">
                  <a:extLst>
                    <a:ext uri="{FF2B5EF4-FFF2-40B4-BE49-F238E27FC236}">
                      <a16:creationId xmlns:a16="http://schemas.microsoft.com/office/drawing/2014/main" id="{B31E0610-E26B-8443-B4D3-5EC8175EA97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0" name="Freeform 573">
                  <a:extLst>
                    <a:ext uri="{FF2B5EF4-FFF2-40B4-BE49-F238E27FC236}">
                      <a16:creationId xmlns:a16="http://schemas.microsoft.com/office/drawing/2014/main" id="{C013926B-B43E-9B4A-9DE1-7238D117862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79F553D-8F65-9E42-AAE2-F3D27CCDA1E1}"/>
                </a:ext>
              </a:extLst>
            </p:cNvPr>
            <p:cNvGrpSpPr/>
            <p:nvPr/>
          </p:nvGrpSpPr>
          <p:grpSpPr>
            <a:xfrm rot="1246175">
              <a:off x="6674500" y="3047670"/>
              <a:ext cx="753240" cy="945578"/>
              <a:chOff x="7656066" y="3669109"/>
              <a:chExt cx="753240" cy="945578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C9BBCDB6-2E36-AB45-8D3B-AAB18D859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6066" y="3669109"/>
                <a:ext cx="753240" cy="945578"/>
              </a:xfrm>
              <a:custGeom>
                <a:avLst/>
                <a:gdLst>
                  <a:gd name="T0" fmla="*/ 1735 w 1896"/>
                  <a:gd name="T1" fmla="*/ 2508 h 2508"/>
                  <a:gd name="T2" fmla="*/ 161 w 1896"/>
                  <a:gd name="T3" fmla="*/ 2508 h 2508"/>
                  <a:gd name="T4" fmla="*/ 0 w 1896"/>
                  <a:gd name="T5" fmla="*/ 2347 h 2508"/>
                  <a:gd name="T6" fmla="*/ 0 w 1896"/>
                  <a:gd name="T7" fmla="*/ 161 h 2508"/>
                  <a:gd name="T8" fmla="*/ 161 w 1896"/>
                  <a:gd name="T9" fmla="*/ 0 h 2508"/>
                  <a:gd name="T10" fmla="*/ 1735 w 1896"/>
                  <a:gd name="T11" fmla="*/ 0 h 2508"/>
                  <a:gd name="T12" fmla="*/ 1896 w 1896"/>
                  <a:gd name="T13" fmla="*/ 161 h 2508"/>
                  <a:gd name="T14" fmla="*/ 1896 w 1896"/>
                  <a:gd name="T15" fmla="*/ 2347 h 2508"/>
                  <a:gd name="T16" fmla="*/ 1735 w 1896"/>
                  <a:gd name="T17" fmla="*/ 2508 h 2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6" h="2508">
                    <a:moveTo>
                      <a:pt x="1735" y="2508"/>
                    </a:moveTo>
                    <a:cubicBezTo>
                      <a:pt x="161" y="2508"/>
                      <a:pt x="161" y="2508"/>
                      <a:pt x="161" y="2508"/>
                    </a:cubicBezTo>
                    <a:cubicBezTo>
                      <a:pt x="72" y="2508"/>
                      <a:pt x="0" y="2436"/>
                      <a:pt x="0" y="234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1" y="0"/>
                    </a:cubicBezTo>
                    <a:cubicBezTo>
                      <a:pt x="1735" y="0"/>
                      <a:pt x="1735" y="0"/>
                      <a:pt x="1735" y="0"/>
                    </a:cubicBezTo>
                    <a:cubicBezTo>
                      <a:pt x="1824" y="0"/>
                      <a:pt x="1896" y="72"/>
                      <a:pt x="1896" y="161"/>
                    </a:cubicBezTo>
                    <a:cubicBezTo>
                      <a:pt x="1896" y="2347"/>
                      <a:pt x="1896" y="2347"/>
                      <a:pt x="1896" y="2347"/>
                    </a:cubicBezTo>
                    <a:cubicBezTo>
                      <a:pt x="1896" y="2436"/>
                      <a:pt x="1824" y="2508"/>
                      <a:pt x="1735" y="25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104A6EF6-54F7-F143-B592-7FE0174F8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1159" y="3688683"/>
                <a:ext cx="683058" cy="906431"/>
              </a:xfrm>
              <a:custGeom>
                <a:avLst/>
                <a:gdLst>
                  <a:gd name="T0" fmla="*/ 1735 w 1896"/>
                  <a:gd name="T1" fmla="*/ 2508 h 2508"/>
                  <a:gd name="T2" fmla="*/ 161 w 1896"/>
                  <a:gd name="T3" fmla="*/ 2508 h 2508"/>
                  <a:gd name="T4" fmla="*/ 0 w 1896"/>
                  <a:gd name="T5" fmla="*/ 2347 h 2508"/>
                  <a:gd name="T6" fmla="*/ 0 w 1896"/>
                  <a:gd name="T7" fmla="*/ 161 h 2508"/>
                  <a:gd name="T8" fmla="*/ 161 w 1896"/>
                  <a:gd name="T9" fmla="*/ 0 h 2508"/>
                  <a:gd name="T10" fmla="*/ 1735 w 1896"/>
                  <a:gd name="T11" fmla="*/ 0 h 2508"/>
                  <a:gd name="T12" fmla="*/ 1896 w 1896"/>
                  <a:gd name="T13" fmla="*/ 161 h 2508"/>
                  <a:gd name="T14" fmla="*/ 1896 w 1896"/>
                  <a:gd name="T15" fmla="*/ 2347 h 2508"/>
                  <a:gd name="T16" fmla="*/ 1735 w 1896"/>
                  <a:gd name="T17" fmla="*/ 2508 h 2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6" h="2508">
                    <a:moveTo>
                      <a:pt x="1735" y="2508"/>
                    </a:moveTo>
                    <a:cubicBezTo>
                      <a:pt x="161" y="2508"/>
                      <a:pt x="161" y="2508"/>
                      <a:pt x="161" y="2508"/>
                    </a:cubicBezTo>
                    <a:cubicBezTo>
                      <a:pt x="72" y="2508"/>
                      <a:pt x="0" y="2436"/>
                      <a:pt x="0" y="234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1" y="0"/>
                    </a:cubicBezTo>
                    <a:cubicBezTo>
                      <a:pt x="1735" y="0"/>
                      <a:pt x="1735" y="0"/>
                      <a:pt x="1735" y="0"/>
                    </a:cubicBezTo>
                    <a:cubicBezTo>
                      <a:pt x="1824" y="0"/>
                      <a:pt x="1896" y="72"/>
                      <a:pt x="1896" y="161"/>
                    </a:cubicBezTo>
                    <a:cubicBezTo>
                      <a:pt x="1896" y="2347"/>
                      <a:pt x="1896" y="2347"/>
                      <a:pt x="1896" y="2347"/>
                    </a:cubicBezTo>
                    <a:cubicBezTo>
                      <a:pt x="1896" y="2436"/>
                      <a:pt x="1824" y="2508"/>
                      <a:pt x="1735" y="2508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97A85CD5-5642-AF46-9DEC-83C20620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3758109"/>
                <a:ext cx="346272" cy="25442"/>
              </a:xfrm>
              <a:custGeom>
                <a:avLst/>
                <a:gdLst>
                  <a:gd name="T0" fmla="*/ 934 w 960"/>
                  <a:gd name="T1" fmla="*/ 70 h 70"/>
                  <a:gd name="T2" fmla="*/ 26 w 960"/>
                  <a:gd name="T3" fmla="*/ 70 h 70"/>
                  <a:gd name="T4" fmla="*/ 0 w 960"/>
                  <a:gd name="T5" fmla="*/ 44 h 70"/>
                  <a:gd name="T6" fmla="*/ 0 w 960"/>
                  <a:gd name="T7" fmla="*/ 26 h 70"/>
                  <a:gd name="T8" fmla="*/ 26 w 960"/>
                  <a:gd name="T9" fmla="*/ 0 h 70"/>
                  <a:gd name="T10" fmla="*/ 934 w 960"/>
                  <a:gd name="T11" fmla="*/ 0 h 70"/>
                  <a:gd name="T12" fmla="*/ 960 w 960"/>
                  <a:gd name="T13" fmla="*/ 26 h 70"/>
                  <a:gd name="T14" fmla="*/ 960 w 960"/>
                  <a:gd name="T15" fmla="*/ 44 h 70"/>
                  <a:gd name="T16" fmla="*/ 934 w 960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0" h="70">
                    <a:moveTo>
                      <a:pt x="934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934" y="0"/>
                      <a:pt x="934" y="0"/>
                      <a:pt x="934" y="0"/>
                    </a:cubicBezTo>
                    <a:cubicBezTo>
                      <a:pt x="948" y="0"/>
                      <a:pt x="960" y="12"/>
                      <a:pt x="960" y="26"/>
                    </a:cubicBezTo>
                    <a:cubicBezTo>
                      <a:pt x="960" y="44"/>
                      <a:pt x="960" y="44"/>
                      <a:pt x="960" y="44"/>
                    </a:cubicBezTo>
                    <a:cubicBezTo>
                      <a:pt x="960" y="58"/>
                      <a:pt x="948" y="70"/>
                      <a:pt x="934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CC5DD40A-4B0B-AF48-996E-9E226F527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3911193"/>
                <a:ext cx="346272" cy="25442"/>
              </a:xfrm>
              <a:custGeom>
                <a:avLst/>
                <a:gdLst>
                  <a:gd name="T0" fmla="*/ 934 w 960"/>
                  <a:gd name="T1" fmla="*/ 70 h 70"/>
                  <a:gd name="T2" fmla="*/ 26 w 960"/>
                  <a:gd name="T3" fmla="*/ 70 h 70"/>
                  <a:gd name="T4" fmla="*/ 0 w 960"/>
                  <a:gd name="T5" fmla="*/ 44 h 70"/>
                  <a:gd name="T6" fmla="*/ 0 w 960"/>
                  <a:gd name="T7" fmla="*/ 26 h 70"/>
                  <a:gd name="T8" fmla="*/ 26 w 960"/>
                  <a:gd name="T9" fmla="*/ 0 h 70"/>
                  <a:gd name="T10" fmla="*/ 934 w 960"/>
                  <a:gd name="T11" fmla="*/ 0 h 70"/>
                  <a:gd name="T12" fmla="*/ 960 w 960"/>
                  <a:gd name="T13" fmla="*/ 26 h 70"/>
                  <a:gd name="T14" fmla="*/ 960 w 960"/>
                  <a:gd name="T15" fmla="*/ 44 h 70"/>
                  <a:gd name="T16" fmla="*/ 934 w 960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0" h="70">
                    <a:moveTo>
                      <a:pt x="934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934" y="0"/>
                      <a:pt x="934" y="0"/>
                      <a:pt x="934" y="0"/>
                    </a:cubicBezTo>
                    <a:cubicBezTo>
                      <a:pt x="948" y="0"/>
                      <a:pt x="960" y="12"/>
                      <a:pt x="960" y="26"/>
                    </a:cubicBezTo>
                    <a:cubicBezTo>
                      <a:pt x="960" y="44"/>
                      <a:pt x="960" y="44"/>
                      <a:pt x="960" y="44"/>
                    </a:cubicBezTo>
                    <a:cubicBezTo>
                      <a:pt x="960" y="58"/>
                      <a:pt x="948" y="70"/>
                      <a:pt x="934" y="7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DC0243D9-779B-1140-B5EF-AFAF1F82B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3845647"/>
                <a:ext cx="263909" cy="25011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D51F0130-9261-834F-8BB5-83962219F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3963802"/>
                <a:ext cx="263909" cy="25442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39974387-3600-D34E-BF69-B536BA20F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105243"/>
                <a:ext cx="263909" cy="25011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DB20EABC-0DF9-C04B-90F0-0C9E1F592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027192"/>
                <a:ext cx="263909" cy="25011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62BBBD23-544F-0F4A-A2FB-C3F2B36A6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272127"/>
                <a:ext cx="263909" cy="25011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5" name="Freeform 38">
                <a:extLst>
                  <a:ext uri="{FF2B5EF4-FFF2-40B4-BE49-F238E27FC236}">
                    <a16:creationId xmlns:a16="http://schemas.microsoft.com/office/drawing/2014/main" id="{F12B80AE-2E39-B447-AAF1-EB68053AF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188" y="3797261"/>
                <a:ext cx="507163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6" name="Freeform 43">
                <a:extLst>
                  <a:ext uri="{FF2B5EF4-FFF2-40B4-BE49-F238E27FC236}">
                    <a16:creationId xmlns:a16="http://schemas.microsoft.com/office/drawing/2014/main" id="{DD69577A-B9D3-E14F-9651-9DE81E898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368721"/>
                <a:ext cx="263909" cy="25442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7" name="Freeform 44">
                <a:extLst>
                  <a:ext uri="{FF2B5EF4-FFF2-40B4-BE49-F238E27FC236}">
                    <a16:creationId xmlns:a16="http://schemas.microsoft.com/office/drawing/2014/main" id="{BE7A5AFF-7497-8C4A-9676-30C00E2AA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9604" y="4194075"/>
                <a:ext cx="263909" cy="25011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8" name="Freeform 45">
                <a:extLst>
                  <a:ext uri="{FF2B5EF4-FFF2-40B4-BE49-F238E27FC236}">
                    <a16:creationId xmlns:a16="http://schemas.microsoft.com/office/drawing/2014/main" id="{A04279D3-63B8-0A47-90E5-45E7436E3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449791"/>
                <a:ext cx="263909" cy="25442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9C0C1A21-5EBF-B84F-80B6-252C30825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188" y="4066671"/>
                <a:ext cx="507163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0" name="Freeform 38">
                <a:extLst>
                  <a:ext uri="{FF2B5EF4-FFF2-40B4-BE49-F238E27FC236}">
                    <a16:creationId xmlns:a16="http://schemas.microsoft.com/office/drawing/2014/main" id="{306CB386-C5B1-014A-9817-F432D4531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188" y="4402252"/>
                <a:ext cx="507163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F9A4FA94-4935-2F4B-B549-190D55FD8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7015" y="3963802"/>
                <a:ext cx="263909" cy="25442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2" name="Freeform 44">
                <a:extLst>
                  <a:ext uri="{FF2B5EF4-FFF2-40B4-BE49-F238E27FC236}">
                    <a16:creationId xmlns:a16="http://schemas.microsoft.com/office/drawing/2014/main" id="{F18B4A7F-6F83-BA45-9A4A-A7B8A3D02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827" y="4194074"/>
                <a:ext cx="83364" cy="28358"/>
              </a:xfrm>
              <a:prstGeom prst="roundRect">
                <a:avLst>
                  <a:gd name="adj" fmla="val 50000"/>
                </a:avLst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A13507FD-44F6-8043-A6B7-116C2BD7B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3463" y="4288611"/>
                <a:ext cx="83364" cy="28358"/>
              </a:xfrm>
              <a:prstGeom prst="roundRect">
                <a:avLst>
                  <a:gd name="adj" fmla="val 50000"/>
                </a:avLst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5D7E25A3-0816-D84F-A8CE-675B3F50A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3463" y="4348252"/>
                <a:ext cx="227461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6233D05-6407-B84C-8FBA-BC3F57248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3463" y="4476838"/>
                <a:ext cx="227461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6" name="Freeform 561">
                <a:extLst>
                  <a:ext uri="{FF2B5EF4-FFF2-40B4-BE49-F238E27FC236}">
                    <a16:creationId xmlns:a16="http://schemas.microsoft.com/office/drawing/2014/main" id="{9359E0FA-3FA3-E94A-8D0F-8919A38C2AE3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223811" y="3802999"/>
                <a:ext cx="84312" cy="148663"/>
              </a:xfrm>
              <a:custGeom>
                <a:avLst/>
                <a:gdLst>
                  <a:gd name="T0" fmla="*/ 134 w 136"/>
                  <a:gd name="T1" fmla="*/ 156 h 239"/>
                  <a:gd name="T2" fmla="*/ 81 w 136"/>
                  <a:gd name="T3" fmla="*/ 105 h 239"/>
                  <a:gd name="T4" fmla="*/ 81 w 136"/>
                  <a:gd name="T5" fmla="*/ 59 h 239"/>
                  <a:gd name="T6" fmla="*/ 103 w 136"/>
                  <a:gd name="T7" fmla="*/ 76 h 239"/>
                  <a:gd name="T8" fmla="*/ 117 w 136"/>
                  <a:gd name="T9" fmla="*/ 89 h 239"/>
                  <a:gd name="T10" fmla="*/ 130 w 136"/>
                  <a:gd name="T11" fmla="*/ 74 h 239"/>
                  <a:gd name="T12" fmla="*/ 81 w 136"/>
                  <a:gd name="T13" fmla="*/ 31 h 239"/>
                  <a:gd name="T14" fmla="*/ 81 w 136"/>
                  <a:gd name="T15" fmla="*/ 14 h 239"/>
                  <a:gd name="T16" fmla="*/ 68 w 136"/>
                  <a:gd name="T17" fmla="*/ 0 h 239"/>
                  <a:gd name="T18" fmla="*/ 54 w 136"/>
                  <a:gd name="T19" fmla="*/ 14 h 239"/>
                  <a:gd name="T20" fmla="*/ 54 w 136"/>
                  <a:gd name="T21" fmla="*/ 32 h 239"/>
                  <a:gd name="T22" fmla="*/ 20 w 136"/>
                  <a:gd name="T23" fmla="*/ 44 h 239"/>
                  <a:gd name="T24" fmla="*/ 2 w 136"/>
                  <a:gd name="T25" fmla="*/ 81 h 239"/>
                  <a:gd name="T26" fmla="*/ 54 w 136"/>
                  <a:gd name="T27" fmla="*/ 128 h 239"/>
                  <a:gd name="T28" fmla="*/ 54 w 136"/>
                  <a:gd name="T29" fmla="*/ 182 h 239"/>
                  <a:gd name="T30" fmla="*/ 28 w 136"/>
                  <a:gd name="T31" fmla="*/ 162 h 239"/>
                  <a:gd name="T32" fmla="*/ 13 w 136"/>
                  <a:gd name="T33" fmla="*/ 149 h 239"/>
                  <a:gd name="T34" fmla="*/ 0 w 136"/>
                  <a:gd name="T35" fmla="*/ 164 h 239"/>
                  <a:gd name="T36" fmla="*/ 54 w 136"/>
                  <a:gd name="T37" fmla="*/ 210 h 239"/>
                  <a:gd name="T38" fmla="*/ 54 w 136"/>
                  <a:gd name="T39" fmla="*/ 225 h 239"/>
                  <a:gd name="T40" fmla="*/ 68 w 136"/>
                  <a:gd name="T41" fmla="*/ 239 h 239"/>
                  <a:gd name="T42" fmla="*/ 81 w 136"/>
                  <a:gd name="T43" fmla="*/ 225 h 239"/>
                  <a:gd name="T44" fmla="*/ 81 w 136"/>
                  <a:gd name="T45" fmla="*/ 210 h 239"/>
                  <a:gd name="T46" fmla="*/ 106 w 136"/>
                  <a:gd name="T47" fmla="*/ 203 h 239"/>
                  <a:gd name="T48" fmla="*/ 134 w 136"/>
                  <a:gd name="T49" fmla="*/ 156 h 239"/>
                  <a:gd name="T50" fmla="*/ 30 w 136"/>
                  <a:gd name="T51" fmla="*/ 80 h 239"/>
                  <a:gd name="T52" fmla="*/ 36 w 136"/>
                  <a:gd name="T53" fmla="*/ 66 h 239"/>
                  <a:gd name="T54" fmla="*/ 54 w 136"/>
                  <a:gd name="T55" fmla="*/ 60 h 239"/>
                  <a:gd name="T56" fmla="*/ 54 w 136"/>
                  <a:gd name="T57" fmla="*/ 100 h 239"/>
                  <a:gd name="T58" fmla="*/ 30 w 136"/>
                  <a:gd name="T59" fmla="*/ 80 h 239"/>
                  <a:gd name="T60" fmla="*/ 94 w 136"/>
                  <a:gd name="T61" fmla="*/ 178 h 239"/>
                  <a:gd name="T62" fmla="*/ 81 w 136"/>
                  <a:gd name="T63" fmla="*/ 182 h 239"/>
                  <a:gd name="T64" fmla="*/ 81 w 136"/>
                  <a:gd name="T65" fmla="*/ 134 h 239"/>
                  <a:gd name="T66" fmla="*/ 107 w 136"/>
                  <a:gd name="T67" fmla="*/ 157 h 239"/>
                  <a:gd name="T68" fmla="*/ 94 w 136"/>
                  <a:gd name="T69" fmla="*/ 17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6" h="239">
                    <a:moveTo>
                      <a:pt x="134" y="156"/>
                    </a:moveTo>
                    <a:cubicBezTo>
                      <a:pt x="133" y="120"/>
                      <a:pt x="106" y="110"/>
                      <a:pt x="81" y="105"/>
                    </a:cubicBezTo>
                    <a:cubicBezTo>
                      <a:pt x="81" y="59"/>
                      <a:pt x="81" y="59"/>
                      <a:pt x="81" y="59"/>
                    </a:cubicBezTo>
                    <a:cubicBezTo>
                      <a:pt x="96" y="63"/>
                      <a:pt x="102" y="72"/>
                      <a:pt x="103" y="76"/>
                    </a:cubicBezTo>
                    <a:cubicBezTo>
                      <a:pt x="103" y="83"/>
                      <a:pt x="110" y="89"/>
                      <a:pt x="117" y="89"/>
                    </a:cubicBezTo>
                    <a:cubicBezTo>
                      <a:pt x="125" y="88"/>
                      <a:pt x="131" y="82"/>
                      <a:pt x="130" y="74"/>
                    </a:cubicBezTo>
                    <a:cubicBezTo>
                      <a:pt x="129" y="57"/>
                      <a:pt x="112" y="36"/>
                      <a:pt x="81" y="31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6"/>
                      <a:pt x="75" y="0"/>
                      <a:pt x="68" y="0"/>
                    </a:cubicBezTo>
                    <a:cubicBezTo>
                      <a:pt x="60" y="0"/>
                      <a:pt x="54" y="6"/>
                      <a:pt x="54" y="14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40" y="33"/>
                      <a:pt x="29" y="38"/>
                      <a:pt x="20" y="44"/>
                    </a:cubicBezTo>
                    <a:cubicBezTo>
                      <a:pt x="8" y="53"/>
                      <a:pt x="1" y="66"/>
                      <a:pt x="2" y="81"/>
                    </a:cubicBezTo>
                    <a:cubicBezTo>
                      <a:pt x="4" y="114"/>
                      <a:pt x="30" y="123"/>
                      <a:pt x="54" y="128"/>
                    </a:cubicBezTo>
                    <a:cubicBezTo>
                      <a:pt x="54" y="182"/>
                      <a:pt x="54" y="182"/>
                      <a:pt x="54" y="182"/>
                    </a:cubicBezTo>
                    <a:cubicBezTo>
                      <a:pt x="35" y="178"/>
                      <a:pt x="28" y="166"/>
                      <a:pt x="28" y="162"/>
                    </a:cubicBezTo>
                    <a:cubicBezTo>
                      <a:pt x="27" y="155"/>
                      <a:pt x="21" y="149"/>
                      <a:pt x="13" y="149"/>
                    </a:cubicBezTo>
                    <a:cubicBezTo>
                      <a:pt x="6" y="150"/>
                      <a:pt x="0" y="156"/>
                      <a:pt x="0" y="164"/>
                    </a:cubicBezTo>
                    <a:cubicBezTo>
                      <a:pt x="1" y="181"/>
                      <a:pt x="19" y="205"/>
                      <a:pt x="54" y="210"/>
                    </a:cubicBezTo>
                    <a:cubicBezTo>
                      <a:pt x="54" y="225"/>
                      <a:pt x="54" y="225"/>
                      <a:pt x="54" y="225"/>
                    </a:cubicBezTo>
                    <a:cubicBezTo>
                      <a:pt x="54" y="233"/>
                      <a:pt x="60" y="239"/>
                      <a:pt x="68" y="239"/>
                    </a:cubicBezTo>
                    <a:cubicBezTo>
                      <a:pt x="75" y="239"/>
                      <a:pt x="81" y="233"/>
                      <a:pt x="81" y="225"/>
                    </a:cubicBezTo>
                    <a:cubicBezTo>
                      <a:pt x="81" y="210"/>
                      <a:pt x="81" y="210"/>
                      <a:pt x="81" y="210"/>
                    </a:cubicBezTo>
                    <a:cubicBezTo>
                      <a:pt x="88" y="209"/>
                      <a:pt x="97" y="207"/>
                      <a:pt x="106" y="203"/>
                    </a:cubicBezTo>
                    <a:cubicBezTo>
                      <a:pt x="125" y="193"/>
                      <a:pt x="136" y="177"/>
                      <a:pt x="134" y="156"/>
                    </a:cubicBezTo>
                    <a:close/>
                    <a:moveTo>
                      <a:pt x="30" y="80"/>
                    </a:moveTo>
                    <a:cubicBezTo>
                      <a:pt x="29" y="74"/>
                      <a:pt x="31" y="70"/>
                      <a:pt x="36" y="66"/>
                    </a:cubicBezTo>
                    <a:cubicBezTo>
                      <a:pt x="40" y="63"/>
                      <a:pt x="46" y="61"/>
                      <a:pt x="54" y="60"/>
                    </a:cubicBezTo>
                    <a:cubicBezTo>
                      <a:pt x="54" y="100"/>
                      <a:pt x="54" y="100"/>
                      <a:pt x="54" y="100"/>
                    </a:cubicBezTo>
                    <a:cubicBezTo>
                      <a:pt x="36" y="96"/>
                      <a:pt x="30" y="91"/>
                      <a:pt x="30" y="80"/>
                    </a:cubicBezTo>
                    <a:close/>
                    <a:moveTo>
                      <a:pt x="94" y="178"/>
                    </a:moveTo>
                    <a:cubicBezTo>
                      <a:pt x="90" y="180"/>
                      <a:pt x="85" y="181"/>
                      <a:pt x="81" y="182"/>
                    </a:cubicBezTo>
                    <a:cubicBezTo>
                      <a:pt x="81" y="134"/>
                      <a:pt x="81" y="134"/>
                      <a:pt x="81" y="134"/>
                    </a:cubicBezTo>
                    <a:cubicBezTo>
                      <a:pt x="99" y="138"/>
                      <a:pt x="106" y="143"/>
                      <a:pt x="107" y="157"/>
                    </a:cubicBezTo>
                    <a:cubicBezTo>
                      <a:pt x="107" y="164"/>
                      <a:pt x="106" y="172"/>
                      <a:pt x="94" y="1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</p:grpSp>
      </p:grpSp>
      <p:sp>
        <p:nvSpPr>
          <p:cNvPr id="233" name="Rectangle: Rounded Corners 530">
            <a:extLst>
              <a:ext uri="{FF2B5EF4-FFF2-40B4-BE49-F238E27FC236}">
                <a16:creationId xmlns:a16="http://schemas.microsoft.com/office/drawing/2014/main" id="{87FC3ED7-92FC-854A-AD58-2A097209F914}"/>
              </a:ext>
            </a:extLst>
          </p:cNvPr>
          <p:cNvSpPr/>
          <p:nvPr/>
        </p:nvSpPr>
        <p:spPr>
          <a:xfrm>
            <a:off x="2948786" y="2493150"/>
            <a:ext cx="915298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Complex </a:t>
            </a:r>
            <a:b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</a:b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Networks</a:t>
            </a:r>
          </a:p>
        </p:txBody>
      </p:sp>
      <p:sp>
        <p:nvSpPr>
          <p:cNvPr id="234" name="Rectangle: Rounded Corners 531">
            <a:extLst>
              <a:ext uri="{FF2B5EF4-FFF2-40B4-BE49-F238E27FC236}">
                <a16:creationId xmlns:a16="http://schemas.microsoft.com/office/drawing/2014/main" id="{E445A2FE-0D08-6041-8C5A-671B31FF6765}"/>
              </a:ext>
            </a:extLst>
          </p:cNvPr>
          <p:cNvSpPr/>
          <p:nvPr/>
        </p:nvSpPr>
        <p:spPr>
          <a:xfrm>
            <a:off x="4075631" y="2493150"/>
            <a:ext cx="861518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Limited IT</a:t>
            </a:r>
            <a:b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</a:b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Support</a:t>
            </a:r>
          </a:p>
        </p:txBody>
      </p:sp>
      <p:sp>
        <p:nvSpPr>
          <p:cNvPr id="235" name="Rectangle: Rounded Corners 532">
            <a:extLst>
              <a:ext uri="{FF2B5EF4-FFF2-40B4-BE49-F238E27FC236}">
                <a16:creationId xmlns:a16="http://schemas.microsoft.com/office/drawing/2014/main" id="{42139D07-9947-0248-9D75-56B0EE3AF07F}"/>
              </a:ext>
            </a:extLst>
          </p:cNvPr>
          <p:cNvSpPr/>
          <p:nvPr/>
        </p:nvSpPr>
        <p:spPr>
          <a:xfrm>
            <a:off x="6987341" y="2493150"/>
            <a:ext cx="1624553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Balancing performance and cost</a:t>
            </a:r>
          </a:p>
        </p:txBody>
      </p:sp>
      <p:grpSp>
        <p:nvGrpSpPr>
          <p:cNvPr id="236" name="Group 10">
            <a:extLst>
              <a:ext uri="{FF2B5EF4-FFF2-40B4-BE49-F238E27FC236}">
                <a16:creationId xmlns:a16="http://schemas.microsoft.com/office/drawing/2014/main" id="{C18182AB-487F-2142-8A76-5469D0AE71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48290" y="1611948"/>
            <a:ext cx="724268" cy="724268"/>
            <a:chOff x="2594" y="1936"/>
            <a:chExt cx="628" cy="628"/>
          </a:xfrm>
          <a:solidFill>
            <a:schemeClr val="bg2"/>
          </a:solidFill>
        </p:grpSpPr>
        <p:sp>
          <p:nvSpPr>
            <p:cNvPr id="237" name="Freeform 11">
              <a:extLst>
                <a:ext uri="{FF2B5EF4-FFF2-40B4-BE49-F238E27FC236}">
                  <a16:creationId xmlns:a16="http://schemas.microsoft.com/office/drawing/2014/main" id="{F59947C3-0419-544E-BE72-157F36715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936"/>
              <a:ext cx="628" cy="628"/>
            </a:xfrm>
            <a:custGeom>
              <a:avLst/>
              <a:gdLst>
                <a:gd name="T0" fmla="*/ 1255 w 1256"/>
                <a:gd name="T1" fmla="*/ 660 h 1256"/>
                <a:gd name="T2" fmla="*/ 1243 w 1256"/>
                <a:gd name="T3" fmla="*/ 754 h 1256"/>
                <a:gd name="T4" fmla="*/ 1218 w 1256"/>
                <a:gd name="T5" fmla="*/ 845 h 1256"/>
                <a:gd name="T6" fmla="*/ 1180 w 1256"/>
                <a:gd name="T7" fmla="*/ 928 h 1256"/>
                <a:gd name="T8" fmla="*/ 1132 w 1256"/>
                <a:gd name="T9" fmla="*/ 1004 h 1256"/>
                <a:gd name="T10" fmla="*/ 1071 w 1256"/>
                <a:gd name="T11" fmla="*/ 1073 h 1256"/>
                <a:gd name="T12" fmla="*/ 1004 w 1256"/>
                <a:gd name="T13" fmla="*/ 1132 h 1256"/>
                <a:gd name="T14" fmla="*/ 928 w 1256"/>
                <a:gd name="T15" fmla="*/ 1181 h 1256"/>
                <a:gd name="T16" fmla="*/ 843 w 1256"/>
                <a:gd name="T17" fmla="*/ 1218 h 1256"/>
                <a:gd name="T18" fmla="*/ 754 w 1256"/>
                <a:gd name="T19" fmla="*/ 1243 h 1256"/>
                <a:gd name="T20" fmla="*/ 660 w 1256"/>
                <a:gd name="T21" fmla="*/ 1256 h 1256"/>
                <a:gd name="T22" fmla="*/ 595 w 1256"/>
                <a:gd name="T23" fmla="*/ 1256 h 1256"/>
                <a:gd name="T24" fmla="*/ 500 w 1256"/>
                <a:gd name="T25" fmla="*/ 1243 h 1256"/>
                <a:gd name="T26" fmla="*/ 411 w 1256"/>
                <a:gd name="T27" fmla="*/ 1218 h 1256"/>
                <a:gd name="T28" fmla="*/ 328 w 1256"/>
                <a:gd name="T29" fmla="*/ 1181 h 1256"/>
                <a:gd name="T30" fmla="*/ 252 w 1256"/>
                <a:gd name="T31" fmla="*/ 1132 h 1256"/>
                <a:gd name="T32" fmla="*/ 183 w 1256"/>
                <a:gd name="T33" fmla="*/ 1073 h 1256"/>
                <a:gd name="T34" fmla="*/ 124 w 1256"/>
                <a:gd name="T35" fmla="*/ 1004 h 1256"/>
                <a:gd name="T36" fmla="*/ 75 w 1256"/>
                <a:gd name="T37" fmla="*/ 928 h 1256"/>
                <a:gd name="T38" fmla="*/ 36 w 1256"/>
                <a:gd name="T39" fmla="*/ 845 h 1256"/>
                <a:gd name="T40" fmla="*/ 13 w 1256"/>
                <a:gd name="T41" fmla="*/ 754 h 1256"/>
                <a:gd name="T42" fmla="*/ 0 w 1256"/>
                <a:gd name="T43" fmla="*/ 660 h 1256"/>
                <a:gd name="T44" fmla="*/ 0 w 1256"/>
                <a:gd name="T45" fmla="*/ 596 h 1256"/>
                <a:gd name="T46" fmla="*/ 13 w 1256"/>
                <a:gd name="T47" fmla="*/ 502 h 1256"/>
                <a:gd name="T48" fmla="*/ 36 w 1256"/>
                <a:gd name="T49" fmla="*/ 411 h 1256"/>
                <a:gd name="T50" fmla="*/ 75 w 1256"/>
                <a:gd name="T51" fmla="*/ 328 h 1256"/>
                <a:gd name="T52" fmla="*/ 124 w 1256"/>
                <a:gd name="T53" fmla="*/ 252 h 1256"/>
                <a:gd name="T54" fmla="*/ 183 w 1256"/>
                <a:gd name="T55" fmla="*/ 183 h 1256"/>
                <a:gd name="T56" fmla="*/ 252 w 1256"/>
                <a:gd name="T57" fmla="*/ 124 h 1256"/>
                <a:gd name="T58" fmla="*/ 328 w 1256"/>
                <a:gd name="T59" fmla="*/ 75 h 1256"/>
                <a:gd name="T60" fmla="*/ 411 w 1256"/>
                <a:gd name="T61" fmla="*/ 38 h 1256"/>
                <a:gd name="T62" fmla="*/ 500 w 1256"/>
                <a:gd name="T63" fmla="*/ 13 h 1256"/>
                <a:gd name="T64" fmla="*/ 595 w 1256"/>
                <a:gd name="T65" fmla="*/ 0 h 1256"/>
                <a:gd name="T66" fmla="*/ 660 w 1256"/>
                <a:gd name="T67" fmla="*/ 0 h 1256"/>
                <a:gd name="T68" fmla="*/ 754 w 1256"/>
                <a:gd name="T69" fmla="*/ 13 h 1256"/>
                <a:gd name="T70" fmla="*/ 843 w 1256"/>
                <a:gd name="T71" fmla="*/ 38 h 1256"/>
                <a:gd name="T72" fmla="*/ 928 w 1256"/>
                <a:gd name="T73" fmla="*/ 75 h 1256"/>
                <a:gd name="T74" fmla="*/ 1004 w 1256"/>
                <a:gd name="T75" fmla="*/ 124 h 1256"/>
                <a:gd name="T76" fmla="*/ 1071 w 1256"/>
                <a:gd name="T77" fmla="*/ 183 h 1256"/>
                <a:gd name="T78" fmla="*/ 1132 w 1256"/>
                <a:gd name="T79" fmla="*/ 252 h 1256"/>
                <a:gd name="T80" fmla="*/ 1180 w 1256"/>
                <a:gd name="T81" fmla="*/ 328 h 1256"/>
                <a:gd name="T82" fmla="*/ 1218 w 1256"/>
                <a:gd name="T83" fmla="*/ 411 h 1256"/>
                <a:gd name="T84" fmla="*/ 1243 w 1256"/>
                <a:gd name="T85" fmla="*/ 502 h 1256"/>
                <a:gd name="T86" fmla="*/ 1255 w 1256"/>
                <a:gd name="T87" fmla="*/ 596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6" h="1256">
                  <a:moveTo>
                    <a:pt x="1256" y="628"/>
                  </a:moveTo>
                  <a:lnTo>
                    <a:pt x="1256" y="628"/>
                  </a:lnTo>
                  <a:lnTo>
                    <a:pt x="1255" y="660"/>
                  </a:lnTo>
                  <a:lnTo>
                    <a:pt x="1253" y="692"/>
                  </a:lnTo>
                  <a:lnTo>
                    <a:pt x="1248" y="724"/>
                  </a:lnTo>
                  <a:lnTo>
                    <a:pt x="1243" y="754"/>
                  </a:lnTo>
                  <a:lnTo>
                    <a:pt x="1236" y="786"/>
                  </a:lnTo>
                  <a:lnTo>
                    <a:pt x="1228" y="815"/>
                  </a:lnTo>
                  <a:lnTo>
                    <a:pt x="1218" y="845"/>
                  </a:lnTo>
                  <a:lnTo>
                    <a:pt x="1207" y="872"/>
                  </a:lnTo>
                  <a:lnTo>
                    <a:pt x="1194" y="901"/>
                  </a:lnTo>
                  <a:lnTo>
                    <a:pt x="1180" y="928"/>
                  </a:lnTo>
                  <a:lnTo>
                    <a:pt x="1165" y="953"/>
                  </a:lnTo>
                  <a:lnTo>
                    <a:pt x="1149" y="979"/>
                  </a:lnTo>
                  <a:lnTo>
                    <a:pt x="1132" y="1004"/>
                  </a:lnTo>
                  <a:lnTo>
                    <a:pt x="1113" y="1028"/>
                  </a:lnTo>
                  <a:lnTo>
                    <a:pt x="1094" y="1051"/>
                  </a:lnTo>
                  <a:lnTo>
                    <a:pt x="1071" y="1073"/>
                  </a:lnTo>
                  <a:lnTo>
                    <a:pt x="1051" y="1094"/>
                  </a:lnTo>
                  <a:lnTo>
                    <a:pt x="1027" y="1113"/>
                  </a:lnTo>
                  <a:lnTo>
                    <a:pt x="1004" y="1132"/>
                  </a:lnTo>
                  <a:lnTo>
                    <a:pt x="979" y="1149"/>
                  </a:lnTo>
                  <a:lnTo>
                    <a:pt x="953" y="1165"/>
                  </a:lnTo>
                  <a:lnTo>
                    <a:pt x="928" y="1181"/>
                  </a:lnTo>
                  <a:lnTo>
                    <a:pt x="901" y="1194"/>
                  </a:lnTo>
                  <a:lnTo>
                    <a:pt x="872" y="1207"/>
                  </a:lnTo>
                  <a:lnTo>
                    <a:pt x="843" y="1218"/>
                  </a:lnTo>
                  <a:lnTo>
                    <a:pt x="815" y="1228"/>
                  </a:lnTo>
                  <a:lnTo>
                    <a:pt x="784" y="1237"/>
                  </a:lnTo>
                  <a:lnTo>
                    <a:pt x="754" y="1243"/>
                  </a:lnTo>
                  <a:lnTo>
                    <a:pt x="724" y="1250"/>
                  </a:lnTo>
                  <a:lnTo>
                    <a:pt x="692" y="1253"/>
                  </a:lnTo>
                  <a:lnTo>
                    <a:pt x="660" y="1256"/>
                  </a:lnTo>
                  <a:lnTo>
                    <a:pt x="628" y="1256"/>
                  </a:lnTo>
                  <a:lnTo>
                    <a:pt x="628" y="1256"/>
                  </a:lnTo>
                  <a:lnTo>
                    <a:pt x="595" y="1256"/>
                  </a:lnTo>
                  <a:lnTo>
                    <a:pt x="563" y="1253"/>
                  </a:lnTo>
                  <a:lnTo>
                    <a:pt x="532" y="1250"/>
                  </a:lnTo>
                  <a:lnTo>
                    <a:pt x="500" y="1243"/>
                  </a:lnTo>
                  <a:lnTo>
                    <a:pt x="470" y="1237"/>
                  </a:lnTo>
                  <a:lnTo>
                    <a:pt x="441" y="1228"/>
                  </a:lnTo>
                  <a:lnTo>
                    <a:pt x="411" y="1218"/>
                  </a:lnTo>
                  <a:lnTo>
                    <a:pt x="382" y="1207"/>
                  </a:lnTo>
                  <a:lnTo>
                    <a:pt x="355" y="1194"/>
                  </a:lnTo>
                  <a:lnTo>
                    <a:pt x="328" y="1181"/>
                  </a:lnTo>
                  <a:lnTo>
                    <a:pt x="301" y="1165"/>
                  </a:lnTo>
                  <a:lnTo>
                    <a:pt x="276" y="1149"/>
                  </a:lnTo>
                  <a:lnTo>
                    <a:pt x="252" y="1132"/>
                  </a:lnTo>
                  <a:lnTo>
                    <a:pt x="228" y="1113"/>
                  </a:lnTo>
                  <a:lnTo>
                    <a:pt x="205" y="1094"/>
                  </a:lnTo>
                  <a:lnTo>
                    <a:pt x="183" y="1073"/>
                  </a:lnTo>
                  <a:lnTo>
                    <a:pt x="162" y="1051"/>
                  </a:lnTo>
                  <a:lnTo>
                    <a:pt x="143" y="1028"/>
                  </a:lnTo>
                  <a:lnTo>
                    <a:pt x="124" y="1004"/>
                  </a:lnTo>
                  <a:lnTo>
                    <a:pt x="107" y="979"/>
                  </a:lnTo>
                  <a:lnTo>
                    <a:pt x="91" y="953"/>
                  </a:lnTo>
                  <a:lnTo>
                    <a:pt x="75" y="928"/>
                  </a:lnTo>
                  <a:lnTo>
                    <a:pt x="60" y="901"/>
                  </a:lnTo>
                  <a:lnTo>
                    <a:pt x="49" y="872"/>
                  </a:lnTo>
                  <a:lnTo>
                    <a:pt x="36" y="845"/>
                  </a:lnTo>
                  <a:lnTo>
                    <a:pt x="27" y="815"/>
                  </a:lnTo>
                  <a:lnTo>
                    <a:pt x="19" y="786"/>
                  </a:lnTo>
                  <a:lnTo>
                    <a:pt x="13" y="754"/>
                  </a:lnTo>
                  <a:lnTo>
                    <a:pt x="6" y="724"/>
                  </a:lnTo>
                  <a:lnTo>
                    <a:pt x="3" y="692"/>
                  </a:lnTo>
                  <a:lnTo>
                    <a:pt x="0" y="660"/>
                  </a:lnTo>
                  <a:lnTo>
                    <a:pt x="0" y="628"/>
                  </a:lnTo>
                  <a:lnTo>
                    <a:pt x="0" y="628"/>
                  </a:lnTo>
                  <a:lnTo>
                    <a:pt x="0" y="596"/>
                  </a:lnTo>
                  <a:lnTo>
                    <a:pt x="3" y="564"/>
                  </a:lnTo>
                  <a:lnTo>
                    <a:pt x="6" y="532"/>
                  </a:lnTo>
                  <a:lnTo>
                    <a:pt x="13" y="502"/>
                  </a:lnTo>
                  <a:lnTo>
                    <a:pt x="19" y="470"/>
                  </a:lnTo>
                  <a:lnTo>
                    <a:pt x="27" y="441"/>
                  </a:lnTo>
                  <a:lnTo>
                    <a:pt x="36" y="411"/>
                  </a:lnTo>
                  <a:lnTo>
                    <a:pt x="49" y="384"/>
                  </a:lnTo>
                  <a:lnTo>
                    <a:pt x="60" y="355"/>
                  </a:lnTo>
                  <a:lnTo>
                    <a:pt x="75" y="328"/>
                  </a:lnTo>
                  <a:lnTo>
                    <a:pt x="91" y="303"/>
                  </a:lnTo>
                  <a:lnTo>
                    <a:pt x="107" y="277"/>
                  </a:lnTo>
                  <a:lnTo>
                    <a:pt x="124" y="252"/>
                  </a:lnTo>
                  <a:lnTo>
                    <a:pt x="143" y="228"/>
                  </a:lnTo>
                  <a:lnTo>
                    <a:pt x="162" y="205"/>
                  </a:lnTo>
                  <a:lnTo>
                    <a:pt x="183" y="183"/>
                  </a:lnTo>
                  <a:lnTo>
                    <a:pt x="205" y="162"/>
                  </a:lnTo>
                  <a:lnTo>
                    <a:pt x="228" y="143"/>
                  </a:lnTo>
                  <a:lnTo>
                    <a:pt x="252" y="124"/>
                  </a:lnTo>
                  <a:lnTo>
                    <a:pt x="276" y="107"/>
                  </a:lnTo>
                  <a:lnTo>
                    <a:pt x="301" y="91"/>
                  </a:lnTo>
                  <a:lnTo>
                    <a:pt x="328" y="75"/>
                  </a:lnTo>
                  <a:lnTo>
                    <a:pt x="355" y="62"/>
                  </a:lnTo>
                  <a:lnTo>
                    <a:pt x="382" y="49"/>
                  </a:lnTo>
                  <a:lnTo>
                    <a:pt x="411" y="38"/>
                  </a:lnTo>
                  <a:lnTo>
                    <a:pt x="441" y="28"/>
                  </a:lnTo>
                  <a:lnTo>
                    <a:pt x="470" y="19"/>
                  </a:lnTo>
                  <a:lnTo>
                    <a:pt x="500" y="13"/>
                  </a:lnTo>
                  <a:lnTo>
                    <a:pt x="532" y="6"/>
                  </a:lnTo>
                  <a:lnTo>
                    <a:pt x="563" y="3"/>
                  </a:lnTo>
                  <a:lnTo>
                    <a:pt x="595" y="0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60" y="0"/>
                  </a:lnTo>
                  <a:lnTo>
                    <a:pt x="692" y="3"/>
                  </a:lnTo>
                  <a:lnTo>
                    <a:pt x="724" y="6"/>
                  </a:lnTo>
                  <a:lnTo>
                    <a:pt x="754" y="13"/>
                  </a:lnTo>
                  <a:lnTo>
                    <a:pt x="784" y="19"/>
                  </a:lnTo>
                  <a:lnTo>
                    <a:pt x="815" y="28"/>
                  </a:lnTo>
                  <a:lnTo>
                    <a:pt x="843" y="38"/>
                  </a:lnTo>
                  <a:lnTo>
                    <a:pt x="872" y="49"/>
                  </a:lnTo>
                  <a:lnTo>
                    <a:pt x="901" y="62"/>
                  </a:lnTo>
                  <a:lnTo>
                    <a:pt x="928" y="75"/>
                  </a:lnTo>
                  <a:lnTo>
                    <a:pt x="953" y="91"/>
                  </a:lnTo>
                  <a:lnTo>
                    <a:pt x="979" y="107"/>
                  </a:lnTo>
                  <a:lnTo>
                    <a:pt x="1004" y="124"/>
                  </a:lnTo>
                  <a:lnTo>
                    <a:pt x="1027" y="143"/>
                  </a:lnTo>
                  <a:lnTo>
                    <a:pt x="1051" y="162"/>
                  </a:lnTo>
                  <a:lnTo>
                    <a:pt x="1071" y="183"/>
                  </a:lnTo>
                  <a:lnTo>
                    <a:pt x="1094" y="205"/>
                  </a:lnTo>
                  <a:lnTo>
                    <a:pt x="1113" y="228"/>
                  </a:lnTo>
                  <a:lnTo>
                    <a:pt x="1132" y="252"/>
                  </a:lnTo>
                  <a:lnTo>
                    <a:pt x="1149" y="277"/>
                  </a:lnTo>
                  <a:lnTo>
                    <a:pt x="1165" y="303"/>
                  </a:lnTo>
                  <a:lnTo>
                    <a:pt x="1180" y="328"/>
                  </a:lnTo>
                  <a:lnTo>
                    <a:pt x="1194" y="355"/>
                  </a:lnTo>
                  <a:lnTo>
                    <a:pt x="1207" y="384"/>
                  </a:lnTo>
                  <a:lnTo>
                    <a:pt x="1218" y="411"/>
                  </a:lnTo>
                  <a:lnTo>
                    <a:pt x="1228" y="441"/>
                  </a:lnTo>
                  <a:lnTo>
                    <a:pt x="1236" y="470"/>
                  </a:lnTo>
                  <a:lnTo>
                    <a:pt x="1243" y="502"/>
                  </a:lnTo>
                  <a:lnTo>
                    <a:pt x="1248" y="532"/>
                  </a:lnTo>
                  <a:lnTo>
                    <a:pt x="1253" y="564"/>
                  </a:lnTo>
                  <a:lnTo>
                    <a:pt x="1255" y="596"/>
                  </a:lnTo>
                  <a:lnTo>
                    <a:pt x="1256" y="628"/>
                  </a:lnTo>
                  <a:lnTo>
                    <a:pt x="1256" y="6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3">
              <a:extLst>
                <a:ext uri="{FF2B5EF4-FFF2-40B4-BE49-F238E27FC236}">
                  <a16:creationId xmlns:a16="http://schemas.microsoft.com/office/drawing/2014/main" id="{9FD0C140-04CA-7943-BA0F-865EF22F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936"/>
              <a:ext cx="628" cy="628"/>
            </a:xfrm>
            <a:custGeom>
              <a:avLst/>
              <a:gdLst>
                <a:gd name="T0" fmla="*/ 1255 w 1256"/>
                <a:gd name="T1" fmla="*/ 660 h 1256"/>
                <a:gd name="T2" fmla="*/ 1243 w 1256"/>
                <a:gd name="T3" fmla="*/ 754 h 1256"/>
                <a:gd name="T4" fmla="*/ 1218 w 1256"/>
                <a:gd name="T5" fmla="*/ 845 h 1256"/>
                <a:gd name="T6" fmla="*/ 1180 w 1256"/>
                <a:gd name="T7" fmla="*/ 928 h 1256"/>
                <a:gd name="T8" fmla="*/ 1132 w 1256"/>
                <a:gd name="T9" fmla="*/ 1004 h 1256"/>
                <a:gd name="T10" fmla="*/ 1071 w 1256"/>
                <a:gd name="T11" fmla="*/ 1073 h 1256"/>
                <a:gd name="T12" fmla="*/ 1004 w 1256"/>
                <a:gd name="T13" fmla="*/ 1132 h 1256"/>
                <a:gd name="T14" fmla="*/ 928 w 1256"/>
                <a:gd name="T15" fmla="*/ 1181 h 1256"/>
                <a:gd name="T16" fmla="*/ 843 w 1256"/>
                <a:gd name="T17" fmla="*/ 1218 h 1256"/>
                <a:gd name="T18" fmla="*/ 754 w 1256"/>
                <a:gd name="T19" fmla="*/ 1243 h 1256"/>
                <a:gd name="T20" fmla="*/ 660 w 1256"/>
                <a:gd name="T21" fmla="*/ 1256 h 1256"/>
                <a:gd name="T22" fmla="*/ 595 w 1256"/>
                <a:gd name="T23" fmla="*/ 1256 h 1256"/>
                <a:gd name="T24" fmla="*/ 500 w 1256"/>
                <a:gd name="T25" fmla="*/ 1243 h 1256"/>
                <a:gd name="T26" fmla="*/ 411 w 1256"/>
                <a:gd name="T27" fmla="*/ 1218 h 1256"/>
                <a:gd name="T28" fmla="*/ 328 w 1256"/>
                <a:gd name="T29" fmla="*/ 1181 h 1256"/>
                <a:gd name="T30" fmla="*/ 252 w 1256"/>
                <a:gd name="T31" fmla="*/ 1132 h 1256"/>
                <a:gd name="T32" fmla="*/ 183 w 1256"/>
                <a:gd name="T33" fmla="*/ 1073 h 1256"/>
                <a:gd name="T34" fmla="*/ 124 w 1256"/>
                <a:gd name="T35" fmla="*/ 1004 h 1256"/>
                <a:gd name="T36" fmla="*/ 75 w 1256"/>
                <a:gd name="T37" fmla="*/ 928 h 1256"/>
                <a:gd name="T38" fmla="*/ 36 w 1256"/>
                <a:gd name="T39" fmla="*/ 845 h 1256"/>
                <a:gd name="T40" fmla="*/ 13 w 1256"/>
                <a:gd name="T41" fmla="*/ 754 h 1256"/>
                <a:gd name="T42" fmla="*/ 0 w 1256"/>
                <a:gd name="T43" fmla="*/ 660 h 1256"/>
                <a:gd name="T44" fmla="*/ 0 w 1256"/>
                <a:gd name="T45" fmla="*/ 596 h 1256"/>
                <a:gd name="T46" fmla="*/ 13 w 1256"/>
                <a:gd name="T47" fmla="*/ 502 h 1256"/>
                <a:gd name="T48" fmla="*/ 36 w 1256"/>
                <a:gd name="T49" fmla="*/ 411 h 1256"/>
                <a:gd name="T50" fmla="*/ 75 w 1256"/>
                <a:gd name="T51" fmla="*/ 328 h 1256"/>
                <a:gd name="T52" fmla="*/ 124 w 1256"/>
                <a:gd name="T53" fmla="*/ 252 h 1256"/>
                <a:gd name="T54" fmla="*/ 183 w 1256"/>
                <a:gd name="T55" fmla="*/ 183 h 1256"/>
                <a:gd name="T56" fmla="*/ 252 w 1256"/>
                <a:gd name="T57" fmla="*/ 124 h 1256"/>
                <a:gd name="T58" fmla="*/ 328 w 1256"/>
                <a:gd name="T59" fmla="*/ 75 h 1256"/>
                <a:gd name="T60" fmla="*/ 411 w 1256"/>
                <a:gd name="T61" fmla="*/ 38 h 1256"/>
                <a:gd name="T62" fmla="*/ 500 w 1256"/>
                <a:gd name="T63" fmla="*/ 13 h 1256"/>
                <a:gd name="T64" fmla="*/ 595 w 1256"/>
                <a:gd name="T65" fmla="*/ 0 h 1256"/>
                <a:gd name="T66" fmla="*/ 660 w 1256"/>
                <a:gd name="T67" fmla="*/ 0 h 1256"/>
                <a:gd name="T68" fmla="*/ 754 w 1256"/>
                <a:gd name="T69" fmla="*/ 13 h 1256"/>
                <a:gd name="T70" fmla="*/ 843 w 1256"/>
                <a:gd name="T71" fmla="*/ 38 h 1256"/>
                <a:gd name="T72" fmla="*/ 928 w 1256"/>
                <a:gd name="T73" fmla="*/ 75 h 1256"/>
                <a:gd name="T74" fmla="*/ 1004 w 1256"/>
                <a:gd name="T75" fmla="*/ 124 h 1256"/>
                <a:gd name="T76" fmla="*/ 1071 w 1256"/>
                <a:gd name="T77" fmla="*/ 183 h 1256"/>
                <a:gd name="T78" fmla="*/ 1132 w 1256"/>
                <a:gd name="T79" fmla="*/ 252 h 1256"/>
                <a:gd name="T80" fmla="*/ 1180 w 1256"/>
                <a:gd name="T81" fmla="*/ 328 h 1256"/>
                <a:gd name="T82" fmla="*/ 1218 w 1256"/>
                <a:gd name="T83" fmla="*/ 411 h 1256"/>
                <a:gd name="T84" fmla="*/ 1243 w 1256"/>
                <a:gd name="T85" fmla="*/ 502 h 1256"/>
                <a:gd name="T86" fmla="*/ 1255 w 1256"/>
                <a:gd name="T87" fmla="*/ 596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6" h="1256">
                  <a:moveTo>
                    <a:pt x="1256" y="628"/>
                  </a:moveTo>
                  <a:lnTo>
                    <a:pt x="1256" y="628"/>
                  </a:lnTo>
                  <a:lnTo>
                    <a:pt x="1255" y="660"/>
                  </a:lnTo>
                  <a:lnTo>
                    <a:pt x="1253" y="692"/>
                  </a:lnTo>
                  <a:lnTo>
                    <a:pt x="1248" y="724"/>
                  </a:lnTo>
                  <a:lnTo>
                    <a:pt x="1243" y="754"/>
                  </a:lnTo>
                  <a:lnTo>
                    <a:pt x="1236" y="786"/>
                  </a:lnTo>
                  <a:lnTo>
                    <a:pt x="1228" y="815"/>
                  </a:lnTo>
                  <a:lnTo>
                    <a:pt x="1218" y="845"/>
                  </a:lnTo>
                  <a:lnTo>
                    <a:pt x="1207" y="872"/>
                  </a:lnTo>
                  <a:lnTo>
                    <a:pt x="1194" y="901"/>
                  </a:lnTo>
                  <a:lnTo>
                    <a:pt x="1180" y="928"/>
                  </a:lnTo>
                  <a:lnTo>
                    <a:pt x="1165" y="953"/>
                  </a:lnTo>
                  <a:lnTo>
                    <a:pt x="1149" y="979"/>
                  </a:lnTo>
                  <a:lnTo>
                    <a:pt x="1132" y="1004"/>
                  </a:lnTo>
                  <a:lnTo>
                    <a:pt x="1113" y="1028"/>
                  </a:lnTo>
                  <a:lnTo>
                    <a:pt x="1094" y="1051"/>
                  </a:lnTo>
                  <a:lnTo>
                    <a:pt x="1071" y="1073"/>
                  </a:lnTo>
                  <a:lnTo>
                    <a:pt x="1051" y="1094"/>
                  </a:lnTo>
                  <a:lnTo>
                    <a:pt x="1027" y="1113"/>
                  </a:lnTo>
                  <a:lnTo>
                    <a:pt x="1004" y="1132"/>
                  </a:lnTo>
                  <a:lnTo>
                    <a:pt x="979" y="1149"/>
                  </a:lnTo>
                  <a:lnTo>
                    <a:pt x="953" y="1165"/>
                  </a:lnTo>
                  <a:lnTo>
                    <a:pt x="928" y="1181"/>
                  </a:lnTo>
                  <a:lnTo>
                    <a:pt x="901" y="1194"/>
                  </a:lnTo>
                  <a:lnTo>
                    <a:pt x="872" y="1207"/>
                  </a:lnTo>
                  <a:lnTo>
                    <a:pt x="843" y="1218"/>
                  </a:lnTo>
                  <a:lnTo>
                    <a:pt x="815" y="1228"/>
                  </a:lnTo>
                  <a:lnTo>
                    <a:pt x="784" y="1237"/>
                  </a:lnTo>
                  <a:lnTo>
                    <a:pt x="754" y="1243"/>
                  </a:lnTo>
                  <a:lnTo>
                    <a:pt x="724" y="1250"/>
                  </a:lnTo>
                  <a:lnTo>
                    <a:pt x="692" y="1253"/>
                  </a:lnTo>
                  <a:lnTo>
                    <a:pt x="660" y="1256"/>
                  </a:lnTo>
                  <a:lnTo>
                    <a:pt x="628" y="1256"/>
                  </a:lnTo>
                  <a:lnTo>
                    <a:pt x="628" y="1256"/>
                  </a:lnTo>
                  <a:lnTo>
                    <a:pt x="595" y="1256"/>
                  </a:lnTo>
                  <a:lnTo>
                    <a:pt x="563" y="1253"/>
                  </a:lnTo>
                  <a:lnTo>
                    <a:pt x="532" y="1250"/>
                  </a:lnTo>
                  <a:lnTo>
                    <a:pt x="500" y="1243"/>
                  </a:lnTo>
                  <a:lnTo>
                    <a:pt x="470" y="1237"/>
                  </a:lnTo>
                  <a:lnTo>
                    <a:pt x="441" y="1228"/>
                  </a:lnTo>
                  <a:lnTo>
                    <a:pt x="411" y="1218"/>
                  </a:lnTo>
                  <a:lnTo>
                    <a:pt x="382" y="1207"/>
                  </a:lnTo>
                  <a:lnTo>
                    <a:pt x="355" y="1194"/>
                  </a:lnTo>
                  <a:lnTo>
                    <a:pt x="328" y="1181"/>
                  </a:lnTo>
                  <a:lnTo>
                    <a:pt x="301" y="1165"/>
                  </a:lnTo>
                  <a:lnTo>
                    <a:pt x="276" y="1149"/>
                  </a:lnTo>
                  <a:lnTo>
                    <a:pt x="252" y="1132"/>
                  </a:lnTo>
                  <a:lnTo>
                    <a:pt x="228" y="1113"/>
                  </a:lnTo>
                  <a:lnTo>
                    <a:pt x="205" y="1094"/>
                  </a:lnTo>
                  <a:lnTo>
                    <a:pt x="183" y="1073"/>
                  </a:lnTo>
                  <a:lnTo>
                    <a:pt x="162" y="1051"/>
                  </a:lnTo>
                  <a:lnTo>
                    <a:pt x="143" y="1028"/>
                  </a:lnTo>
                  <a:lnTo>
                    <a:pt x="124" y="1004"/>
                  </a:lnTo>
                  <a:lnTo>
                    <a:pt x="107" y="979"/>
                  </a:lnTo>
                  <a:lnTo>
                    <a:pt x="91" y="953"/>
                  </a:lnTo>
                  <a:lnTo>
                    <a:pt x="75" y="928"/>
                  </a:lnTo>
                  <a:lnTo>
                    <a:pt x="60" y="901"/>
                  </a:lnTo>
                  <a:lnTo>
                    <a:pt x="49" y="872"/>
                  </a:lnTo>
                  <a:lnTo>
                    <a:pt x="36" y="845"/>
                  </a:lnTo>
                  <a:lnTo>
                    <a:pt x="27" y="815"/>
                  </a:lnTo>
                  <a:lnTo>
                    <a:pt x="19" y="786"/>
                  </a:lnTo>
                  <a:lnTo>
                    <a:pt x="13" y="754"/>
                  </a:lnTo>
                  <a:lnTo>
                    <a:pt x="6" y="724"/>
                  </a:lnTo>
                  <a:lnTo>
                    <a:pt x="3" y="692"/>
                  </a:lnTo>
                  <a:lnTo>
                    <a:pt x="0" y="660"/>
                  </a:lnTo>
                  <a:lnTo>
                    <a:pt x="0" y="628"/>
                  </a:lnTo>
                  <a:lnTo>
                    <a:pt x="0" y="628"/>
                  </a:lnTo>
                  <a:lnTo>
                    <a:pt x="0" y="596"/>
                  </a:lnTo>
                  <a:lnTo>
                    <a:pt x="3" y="564"/>
                  </a:lnTo>
                  <a:lnTo>
                    <a:pt x="6" y="532"/>
                  </a:lnTo>
                  <a:lnTo>
                    <a:pt x="13" y="502"/>
                  </a:lnTo>
                  <a:lnTo>
                    <a:pt x="19" y="470"/>
                  </a:lnTo>
                  <a:lnTo>
                    <a:pt x="27" y="441"/>
                  </a:lnTo>
                  <a:lnTo>
                    <a:pt x="36" y="411"/>
                  </a:lnTo>
                  <a:lnTo>
                    <a:pt x="49" y="384"/>
                  </a:lnTo>
                  <a:lnTo>
                    <a:pt x="60" y="355"/>
                  </a:lnTo>
                  <a:lnTo>
                    <a:pt x="75" y="328"/>
                  </a:lnTo>
                  <a:lnTo>
                    <a:pt x="91" y="303"/>
                  </a:lnTo>
                  <a:lnTo>
                    <a:pt x="107" y="277"/>
                  </a:lnTo>
                  <a:lnTo>
                    <a:pt x="124" y="252"/>
                  </a:lnTo>
                  <a:lnTo>
                    <a:pt x="143" y="228"/>
                  </a:lnTo>
                  <a:lnTo>
                    <a:pt x="162" y="205"/>
                  </a:lnTo>
                  <a:lnTo>
                    <a:pt x="183" y="183"/>
                  </a:lnTo>
                  <a:lnTo>
                    <a:pt x="205" y="162"/>
                  </a:lnTo>
                  <a:lnTo>
                    <a:pt x="228" y="143"/>
                  </a:lnTo>
                  <a:lnTo>
                    <a:pt x="252" y="124"/>
                  </a:lnTo>
                  <a:lnTo>
                    <a:pt x="276" y="107"/>
                  </a:lnTo>
                  <a:lnTo>
                    <a:pt x="301" y="91"/>
                  </a:lnTo>
                  <a:lnTo>
                    <a:pt x="328" y="75"/>
                  </a:lnTo>
                  <a:lnTo>
                    <a:pt x="355" y="62"/>
                  </a:lnTo>
                  <a:lnTo>
                    <a:pt x="382" y="49"/>
                  </a:lnTo>
                  <a:lnTo>
                    <a:pt x="411" y="38"/>
                  </a:lnTo>
                  <a:lnTo>
                    <a:pt x="441" y="28"/>
                  </a:lnTo>
                  <a:lnTo>
                    <a:pt x="470" y="19"/>
                  </a:lnTo>
                  <a:lnTo>
                    <a:pt x="500" y="13"/>
                  </a:lnTo>
                  <a:lnTo>
                    <a:pt x="532" y="6"/>
                  </a:lnTo>
                  <a:lnTo>
                    <a:pt x="563" y="3"/>
                  </a:lnTo>
                  <a:lnTo>
                    <a:pt x="595" y="0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60" y="0"/>
                  </a:lnTo>
                  <a:lnTo>
                    <a:pt x="692" y="3"/>
                  </a:lnTo>
                  <a:lnTo>
                    <a:pt x="724" y="6"/>
                  </a:lnTo>
                  <a:lnTo>
                    <a:pt x="754" y="13"/>
                  </a:lnTo>
                  <a:lnTo>
                    <a:pt x="784" y="19"/>
                  </a:lnTo>
                  <a:lnTo>
                    <a:pt x="815" y="28"/>
                  </a:lnTo>
                  <a:lnTo>
                    <a:pt x="843" y="38"/>
                  </a:lnTo>
                  <a:lnTo>
                    <a:pt x="872" y="49"/>
                  </a:lnTo>
                  <a:lnTo>
                    <a:pt x="901" y="62"/>
                  </a:lnTo>
                  <a:lnTo>
                    <a:pt x="928" y="75"/>
                  </a:lnTo>
                  <a:lnTo>
                    <a:pt x="953" y="91"/>
                  </a:lnTo>
                  <a:lnTo>
                    <a:pt x="979" y="107"/>
                  </a:lnTo>
                  <a:lnTo>
                    <a:pt x="1004" y="124"/>
                  </a:lnTo>
                  <a:lnTo>
                    <a:pt x="1027" y="143"/>
                  </a:lnTo>
                  <a:lnTo>
                    <a:pt x="1051" y="162"/>
                  </a:lnTo>
                  <a:lnTo>
                    <a:pt x="1071" y="183"/>
                  </a:lnTo>
                  <a:lnTo>
                    <a:pt x="1094" y="205"/>
                  </a:lnTo>
                  <a:lnTo>
                    <a:pt x="1113" y="228"/>
                  </a:lnTo>
                  <a:lnTo>
                    <a:pt x="1132" y="252"/>
                  </a:lnTo>
                  <a:lnTo>
                    <a:pt x="1149" y="277"/>
                  </a:lnTo>
                  <a:lnTo>
                    <a:pt x="1165" y="303"/>
                  </a:lnTo>
                  <a:lnTo>
                    <a:pt x="1180" y="328"/>
                  </a:lnTo>
                  <a:lnTo>
                    <a:pt x="1194" y="355"/>
                  </a:lnTo>
                  <a:lnTo>
                    <a:pt x="1207" y="384"/>
                  </a:lnTo>
                  <a:lnTo>
                    <a:pt x="1218" y="411"/>
                  </a:lnTo>
                  <a:lnTo>
                    <a:pt x="1228" y="441"/>
                  </a:lnTo>
                  <a:lnTo>
                    <a:pt x="1236" y="470"/>
                  </a:lnTo>
                  <a:lnTo>
                    <a:pt x="1243" y="502"/>
                  </a:lnTo>
                  <a:lnTo>
                    <a:pt x="1248" y="532"/>
                  </a:lnTo>
                  <a:lnTo>
                    <a:pt x="1253" y="564"/>
                  </a:lnTo>
                  <a:lnTo>
                    <a:pt x="1255" y="596"/>
                  </a:lnTo>
                  <a:lnTo>
                    <a:pt x="1256" y="628"/>
                  </a:lnTo>
                  <a:lnTo>
                    <a:pt x="1256" y="6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4">
              <a:extLst>
                <a:ext uri="{FF2B5EF4-FFF2-40B4-BE49-F238E27FC236}">
                  <a16:creationId xmlns:a16="http://schemas.microsoft.com/office/drawing/2014/main" id="{CCBA3EC8-5497-834A-A5E9-DC2F704E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2122"/>
              <a:ext cx="70" cy="71"/>
            </a:xfrm>
            <a:custGeom>
              <a:avLst/>
              <a:gdLst>
                <a:gd name="T0" fmla="*/ 105 w 140"/>
                <a:gd name="T1" fmla="*/ 9 h 140"/>
                <a:gd name="T2" fmla="*/ 105 w 140"/>
                <a:gd name="T3" fmla="*/ 9 h 140"/>
                <a:gd name="T4" fmla="*/ 118 w 140"/>
                <a:gd name="T5" fmla="*/ 17 h 140"/>
                <a:gd name="T6" fmla="*/ 127 w 140"/>
                <a:gd name="T7" fmla="*/ 27 h 140"/>
                <a:gd name="T8" fmla="*/ 134 w 140"/>
                <a:gd name="T9" fmla="*/ 40 h 140"/>
                <a:gd name="T10" fmla="*/ 139 w 140"/>
                <a:gd name="T11" fmla="*/ 53 h 140"/>
                <a:gd name="T12" fmla="*/ 140 w 140"/>
                <a:gd name="T13" fmla="*/ 65 h 140"/>
                <a:gd name="T14" fmla="*/ 140 w 140"/>
                <a:gd name="T15" fmla="*/ 80 h 140"/>
                <a:gd name="T16" fmla="*/ 137 w 140"/>
                <a:gd name="T17" fmla="*/ 92 h 140"/>
                <a:gd name="T18" fmla="*/ 132 w 140"/>
                <a:gd name="T19" fmla="*/ 105 h 140"/>
                <a:gd name="T20" fmla="*/ 132 w 140"/>
                <a:gd name="T21" fmla="*/ 105 h 140"/>
                <a:gd name="T22" fmla="*/ 123 w 140"/>
                <a:gd name="T23" fmla="*/ 116 h 140"/>
                <a:gd name="T24" fmla="*/ 113 w 140"/>
                <a:gd name="T25" fmla="*/ 126 h 140"/>
                <a:gd name="T26" fmla="*/ 102 w 140"/>
                <a:gd name="T27" fmla="*/ 134 h 140"/>
                <a:gd name="T28" fmla="*/ 89 w 140"/>
                <a:gd name="T29" fmla="*/ 139 h 140"/>
                <a:gd name="T30" fmla="*/ 75 w 140"/>
                <a:gd name="T31" fmla="*/ 140 h 140"/>
                <a:gd name="T32" fmla="*/ 62 w 140"/>
                <a:gd name="T33" fmla="*/ 140 h 140"/>
                <a:gd name="T34" fmla="*/ 48 w 140"/>
                <a:gd name="T35" fmla="*/ 137 h 140"/>
                <a:gd name="T36" fmla="*/ 35 w 140"/>
                <a:gd name="T37" fmla="*/ 131 h 140"/>
                <a:gd name="T38" fmla="*/ 35 w 140"/>
                <a:gd name="T39" fmla="*/ 131 h 140"/>
                <a:gd name="T40" fmla="*/ 24 w 140"/>
                <a:gd name="T41" fmla="*/ 123 h 140"/>
                <a:gd name="T42" fmla="*/ 14 w 140"/>
                <a:gd name="T43" fmla="*/ 113 h 140"/>
                <a:gd name="T44" fmla="*/ 8 w 140"/>
                <a:gd name="T45" fmla="*/ 100 h 140"/>
                <a:gd name="T46" fmla="*/ 3 w 140"/>
                <a:gd name="T47" fmla="*/ 88 h 140"/>
                <a:gd name="T48" fmla="*/ 0 w 140"/>
                <a:gd name="T49" fmla="*/ 75 h 140"/>
                <a:gd name="T50" fmla="*/ 0 w 140"/>
                <a:gd name="T51" fmla="*/ 62 h 140"/>
                <a:gd name="T52" fmla="*/ 3 w 140"/>
                <a:gd name="T53" fmla="*/ 48 h 140"/>
                <a:gd name="T54" fmla="*/ 9 w 140"/>
                <a:gd name="T55" fmla="*/ 35 h 140"/>
                <a:gd name="T56" fmla="*/ 9 w 140"/>
                <a:gd name="T57" fmla="*/ 35 h 140"/>
                <a:gd name="T58" fmla="*/ 17 w 140"/>
                <a:gd name="T59" fmla="*/ 24 h 140"/>
                <a:gd name="T60" fmla="*/ 29 w 140"/>
                <a:gd name="T61" fmla="*/ 14 h 140"/>
                <a:gd name="T62" fmla="*/ 40 w 140"/>
                <a:gd name="T63" fmla="*/ 6 h 140"/>
                <a:gd name="T64" fmla="*/ 53 w 140"/>
                <a:gd name="T65" fmla="*/ 1 h 140"/>
                <a:gd name="T66" fmla="*/ 65 w 140"/>
                <a:gd name="T67" fmla="*/ 0 h 140"/>
                <a:gd name="T68" fmla="*/ 80 w 140"/>
                <a:gd name="T69" fmla="*/ 0 h 140"/>
                <a:gd name="T70" fmla="*/ 92 w 140"/>
                <a:gd name="T71" fmla="*/ 3 h 140"/>
                <a:gd name="T72" fmla="*/ 105 w 140"/>
                <a:gd name="T73" fmla="*/ 9 h 140"/>
                <a:gd name="T74" fmla="*/ 105 w 140"/>
                <a:gd name="T75" fmla="*/ 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0">
                  <a:moveTo>
                    <a:pt x="105" y="9"/>
                  </a:moveTo>
                  <a:lnTo>
                    <a:pt x="105" y="9"/>
                  </a:lnTo>
                  <a:lnTo>
                    <a:pt x="118" y="17"/>
                  </a:lnTo>
                  <a:lnTo>
                    <a:pt x="127" y="27"/>
                  </a:lnTo>
                  <a:lnTo>
                    <a:pt x="134" y="40"/>
                  </a:lnTo>
                  <a:lnTo>
                    <a:pt x="139" y="53"/>
                  </a:lnTo>
                  <a:lnTo>
                    <a:pt x="140" y="65"/>
                  </a:lnTo>
                  <a:lnTo>
                    <a:pt x="140" y="80"/>
                  </a:lnTo>
                  <a:lnTo>
                    <a:pt x="137" y="92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23" y="116"/>
                  </a:lnTo>
                  <a:lnTo>
                    <a:pt x="113" y="126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0"/>
                  </a:lnTo>
                  <a:lnTo>
                    <a:pt x="62" y="140"/>
                  </a:lnTo>
                  <a:lnTo>
                    <a:pt x="48" y="137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8" y="100"/>
                  </a:lnTo>
                  <a:lnTo>
                    <a:pt x="3" y="88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3" y="1"/>
                  </a:lnTo>
                  <a:lnTo>
                    <a:pt x="65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5" y="9"/>
                  </a:lnTo>
                  <a:lnTo>
                    <a:pt x="10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5">
              <a:extLst>
                <a:ext uri="{FF2B5EF4-FFF2-40B4-BE49-F238E27FC236}">
                  <a16:creationId xmlns:a16="http://schemas.microsoft.com/office/drawing/2014/main" id="{934743EA-8056-C14F-94E6-269DDFDAD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391"/>
              <a:ext cx="70" cy="70"/>
            </a:xfrm>
            <a:custGeom>
              <a:avLst/>
              <a:gdLst>
                <a:gd name="T0" fmla="*/ 105 w 140"/>
                <a:gd name="T1" fmla="*/ 10 h 141"/>
                <a:gd name="T2" fmla="*/ 105 w 140"/>
                <a:gd name="T3" fmla="*/ 10 h 141"/>
                <a:gd name="T4" fmla="*/ 118 w 140"/>
                <a:gd name="T5" fmla="*/ 18 h 141"/>
                <a:gd name="T6" fmla="*/ 126 w 140"/>
                <a:gd name="T7" fmla="*/ 27 h 141"/>
                <a:gd name="T8" fmla="*/ 134 w 140"/>
                <a:gd name="T9" fmla="*/ 40 h 141"/>
                <a:gd name="T10" fmla="*/ 138 w 140"/>
                <a:gd name="T11" fmla="*/ 51 h 141"/>
                <a:gd name="T12" fmla="*/ 140 w 140"/>
                <a:gd name="T13" fmla="*/ 66 h 141"/>
                <a:gd name="T14" fmla="*/ 140 w 140"/>
                <a:gd name="T15" fmla="*/ 78 h 141"/>
                <a:gd name="T16" fmla="*/ 137 w 140"/>
                <a:gd name="T17" fmla="*/ 93 h 141"/>
                <a:gd name="T18" fmla="*/ 130 w 140"/>
                <a:gd name="T19" fmla="*/ 105 h 141"/>
                <a:gd name="T20" fmla="*/ 130 w 140"/>
                <a:gd name="T21" fmla="*/ 105 h 141"/>
                <a:gd name="T22" fmla="*/ 122 w 140"/>
                <a:gd name="T23" fmla="*/ 117 h 141"/>
                <a:gd name="T24" fmla="*/ 113 w 140"/>
                <a:gd name="T25" fmla="*/ 126 h 141"/>
                <a:gd name="T26" fmla="*/ 102 w 140"/>
                <a:gd name="T27" fmla="*/ 134 h 141"/>
                <a:gd name="T28" fmla="*/ 89 w 140"/>
                <a:gd name="T29" fmla="*/ 139 h 141"/>
                <a:gd name="T30" fmla="*/ 75 w 140"/>
                <a:gd name="T31" fmla="*/ 141 h 141"/>
                <a:gd name="T32" fmla="*/ 62 w 140"/>
                <a:gd name="T33" fmla="*/ 141 h 141"/>
                <a:gd name="T34" fmla="*/ 48 w 140"/>
                <a:gd name="T35" fmla="*/ 137 h 141"/>
                <a:gd name="T36" fmla="*/ 35 w 140"/>
                <a:gd name="T37" fmla="*/ 131 h 141"/>
                <a:gd name="T38" fmla="*/ 35 w 140"/>
                <a:gd name="T39" fmla="*/ 131 h 141"/>
                <a:gd name="T40" fmla="*/ 24 w 140"/>
                <a:gd name="T41" fmla="*/ 123 h 141"/>
                <a:gd name="T42" fmla="*/ 14 w 140"/>
                <a:gd name="T43" fmla="*/ 113 h 141"/>
                <a:gd name="T44" fmla="*/ 6 w 140"/>
                <a:gd name="T45" fmla="*/ 101 h 141"/>
                <a:gd name="T46" fmla="*/ 1 w 140"/>
                <a:gd name="T47" fmla="*/ 88 h 141"/>
                <a:gd name="T48" fmla="*/ 0 w 140"/>
                <a:gd name="T49" fmla="*/ 75 h 141"/>
                <a:gd name="T50" fmla="*/ 0 w 140"/>
                <a:gd name="T51" fmla="*/ 61 h 141"/>
                <a:gd name="T52" fmla="*/ 3 w 140"/>
                <a:gd name="T53" fmla="*/ 48 h 141"/>
                <a:gd name="T54" fmla="*/ 9 w 140"/>
                <a:gd name="T55" fmla="*/ 35 h 141"/>
                <a:gd name="T56" fmla="*/ 9 w 140"/>
                <a:gd name="T57" fmla="*/ 35 h 141"/>
                <a:gd name="T58" fmla="*/ 17 w 140"/>
                <a:gd name="T59" fmla="*/ 24 h 141"/>
                <a:gd name="T60" fmla="*/ 27 w 140"/>
                <a:gd name="T61" fmla="*/ 15 h 141"/>
                <a:gd name="T62" fmla="*/ 40 w 140"/>
                <a:gd name="T63" fmla="*/ 7 h 141"/>
                <a:gd name="T64" fmla="*/ 52 w 140"/>
                <a:gd name="T65" fmla="*/ 2 h 141"/>
                <a:gd name="T66" fmla="*/ 65 w 140"/>
                <a:gd name="T67" fmla="*/ 0 h 141"/>
                <a:gd name="T68" fmla="*/ 79 w 140"/>
                <a:gd name="T69" fmla="*/ 0 h 141"/>
                <a:gd name="T70" fmla="*/ 92 w 140"/>
                <a:gd name="T71" fmla="*/ 3 h 141"/>
                <a:gd name="T72" fmla="*/ 105 w 140"/>
                <a:gd name="T73" fmla="*/ 10 h 141"/>
                <a:gd name="T74" fmla="*/ 105 w 140"/>
                <a:gd name="T75" fmla="*/ 1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1">
                  <a:moveTo>
                    <a:pt x="105" y="10"/>
                  </a:moveTo>
                  <a:lnTo>
                    <a:pt x="105" y="10"/>
                  </a:lnTo>
                  <a:lnTo>
                    <a:pt x="118" y="18"/>
                  </a:lnTo>
                  <a:lnTo>
                    <a:pt x="126" y="27"/>
                  </a:lnTo>
                  <a:lnTo>
                    <a:pt x="134" y="40"/>
                  </a:lnTo>
                  <a:lnTo>
                    <a:pt x="138" y="51"/>
                  </a:lnTo>
                  <a:lnTo>
                    <a:pt x="140" y="66"/>
                  </a:lnTo>
                  <a:lnTo>
                    <a:pt x="140" y="78"/>
                  </a:lnTo>
                  <a:lnTo>
                    <a:pt x="137" y="93"/>
                  </a:lnTo>
                  <a:lnTo>
                    <a:pt x="130" y="105"/>
                  </a:lnTo>
                  <a:lnTo>
                    <a:pt x="130" y="105"/>
                  </a:lnTo>
                  <a:lnTo>
                    <a:pt x="122" y="117"/>
                  </a:lnTo>
                  <a:lnTo>
                    <a:pt x="113" y="126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1"/>
                  </a:lnTo>
                  <a:lnTo>
                    <a:pt x="62" y="141"/>
                  </a:lnTo>
                  <a:lnTo>
                    <a:pt x="48" y="137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6" y="101"/>
                  </a:lnTo>
                  <a:lnTo>
                    <a:pt x="1" y="88"/>
                  </a:lnTo>
                  <a:lnTo>
                    <a:pt x="0" y="75"/>
                  </a:lnTo>
                  <a:lnTo>
                    <a:pt x="0" y="61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7" y="15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5" y="10"/>
                  </a:lnTo>
                  <a:lnTo>
                    <a:pt x="10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6">
              <a:extLst>
                <a:ext uri="{FF2B5EF4-FFF2-40B4-BE49-F238E27FC236}">
                  <a16:creationId xmlns:a16="http://schemas.microsoft.com/office/drawing/2014/main" id="{F87F4DAE-4441-BA44-891D-8608F0B15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282"/>
              <a:ext cx="70" cy="71"/>
            </a:xfrm>
            <a:custGeom>
              <a:avLst/>
              <a:gdLst>
                <a:gd name="T0" fmla="*/ 105 w 141"/>
                <a:gd name="T1" fmla="*/ 9 h 142"/>
                <a:gd name="T2" fmla="*/ 105 w 141"/>
                <a:gd name="T3" fmla="*/ 9 h 142"/>
                <a:gd name="T4" fmla="*/ 117 w 141"/>
                <a:gd name="T5" fmla="*/ 17 h 142"/>
                <a:gd name="T6" fmla="*/ 126 w 141"/>
                <a:gd name="T7" fmla="*/ 28 h 142"/>
                <a:gd name="T8" fmla="*/ 134 w 141"/>
                <a:gd name="T9" fmla="*/ 40 h 142"/>
                <a:gd name="T10" fmla="*/ 139 w 141"/>
                <a:gd name="T11" fmla="*/ 52 h 142"/>
                <a:gd name="T12" fmla="*/ 141 w 141"/>
                <a:gd name="T13" fmla="*/ 65 h 142"/>
                <a:gd name="T14" fmla="*/ 141 w 141"/>
                <a:gd name="T15" fmla="*/ 80 h 142"/>
                <a:gd name="T16" fmla="*/ 137 w 141"/>
                <a:gd name="T17" fmla="*/ 92 h 142"/>
                <a:gd name="T18" fmla="*/ 131 w 141"/>
                <a:gd name="T19" fmla="*/ 107 h 142"/>
                <a:gd name="T20" fmla="*/ 131 w 141"/>
                <a:gd name="T21" fmla="*/ 107 h 142"/>
                <a:gd name="T22" fmla="*/ 123 w 141"/>
                <a:gd name="T23" fmla="*/ 118 h 142"/>
                <a:gd name="T24" fmla="*/ 113 w 141"/>
                <a:gd name="T25" fmla="*/ 127 h 142"/>
                <a:gd name="T26" fmla="*/ 101 w 141"/>
                <a:gd name="T27" fmla="*/ 134 h 142"/>
                <a:gd name="T28" fmla="*/ 88 w 141"/>
                <a:gd name="T29" fmla="*/ 139 h 142"/>
                <a:gd name="T30" fmla="*/ 75 w 141"/>
                <a:gd name="T31" fmla="*/ 142 h 142"/>
                <a:gd name="T32" fmla="*/ 62 w 141"/>
                <a:gd name="T33" fmla="*/ 140 h 142"/>
                <a:gd name="T34" fmla="*/ 48 w 141"/>
                <a:gd name="T35" fmla="*/ 139 h 142"/>
                <a:gd name="T36" fmla="*/ 35 w 141"/>
                <a:gd name="T37" fmla="*/ 132 h 142"/>
                <a:gd name="T38" fmla="*/ 35 w 141"/>
                <a:gd name="T39" fmla="*/ 132 h 142"/>
                <a:gd name="T40" fmla="*/ 24 w 141"/>
                <a:gd name="T41" fmla="*/ 124 h 142"/>
                <a:gd name="T42" fmla="*/ 15 w 141"/>
                <a:gd name="T43" fmla="*/ 113 h 142"/>
                <a:gd name="T44" fmla="*/ 7 w 141"/>
                <a:gd name="T45" fmla="*/ 102 h 142"/>
                <a:gd name="T46" fmla="*/ 2 w 141"/>
                <a:gd name="T47" fmla="*/ 89 h 142"/>
                <a:gd name="T48" fmla="*/ 0 w 141"/>
                <a:gd name="T49" fmla="*/ 76 h 142"/>
                <a:gd name="T50" fmla="*/ 0 w 141"/>
                <a:gd name="T51" fmla="*/ 62 h 142"/>
                <a:gd name="T52" fmla="*/ 3 w 141"/>
                <a:gd name="T53" fmla="*/ 49 h 142"/>
                <a:gd name="T54" fmla="*/ 10 w 141"/>
                <a:gd name="T55" fmla="*/ 35 h 142"/>
                <a:gd name="T56" fmla="*/ 10 w 141"/>
                <a:gd name="T57" fmla="*/ 35 h 142"/>
                <a:gd name="T58" fmla="*/ 18 w 141"/>
                <a:gd name="T59" fmla="*/ 24 h 142"/>
                <a:gd name="T60" fmla="*/ 27 w 141"/>
                <a:gd name="T61" fmla="*/ 14 h 142"/>
                <a:gd name="T62" fmla="*/ 40 w 141"/>
                <a:gd name="T63" fmla="*/ 8 h 142"/>
                <a:gd name="T64" fmla="*/ 53 w 141"/>
                <a:gd name="T65" fmla="*/ 3 h 142"/>
                <a:gd name="T66" fmla="*/ 66 w 141"/>
                <a:gd name="T67" fmla="*/ 0 h 142"/>
                <a:gd name="T68" fmla="*/ 78 w 141"/>
                <a:gd name="T69" fmla="*/ 1 h 142"/>
                <a:gd name="T70" fmla="*/ 93 w 141"/>
                <a:gd name="T71" fmla="*/ 5 h 142"/>
                <a:gd name="T72" fmla="*/ 105 w 141"/>
                <a:gd name="T73" fmla="*/ 9 h 142"/>
                <a:gd name="T74" fmla="*/ 105 w 141"/>
                <a:gd name="T75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" h="142">
                  <a:moveTo>
                    <a:pt x="105" y="9"/>
                  </a:moveTo>
                  <a:lnTo>
                    <a:pt x="105" y="9"/>
                  </a:lnTo>
                  <a:lnTo>
                    <a:pt x="117" y="17"/>
                  </a:lnTo>
                  <a:lnTo>
                    <a:pt x="126" y="28"/>
                  </a:lnTo>
                  <a:lnTo>
                    <a:pt x="134" y="40"/>
                  </a:lnTo>
                  <a:lnTo>
                    <a:pt x="139" y="52"/>
                  </a:lnTo>
                  <a:lnTo>
                    <a:pt x="141" y="65"/>
                  </a:lnTo>
                  <a:lnTo>
                    <a:pt x="141" y="80"/>
                  </a:lnTo>
                  <a:lnTo>
                    <a:pt x="137" y="92"/>
                  </a:lnTo>
                  <a:lnTo>
                    <a:pt x="131" y="107"/>
                  </a:lnTo>
                  <a:lnTo>
                    <a:pt x="131" y="107"/>
                  </a:lnTo>
                  <a:lnTo>
                    <a:pt x="123" y="118"/>
                  </a:lnTo>
                  <a:lnTo>
                    <a:pt x="113" y="127"/>
                  </a:lnTo>
                  <a:lnTo>
                    <a:pt x="101" y="134"/>
                  </a:lnTo>
                  <a:lnTo>
                    <a:pt x="88" y="139"/>
                  </a:lnTo>
                  <a:lnTo>
                    <a:pt x="75" y="142"/>
                  </a:lnTo>
                  <a:lnTo>
                    <a:pt x="62" y="140"/>
                  </a:lnTo>
                  <a:lnTo>
                    <a:pt x="48" y="139"/>
                  </a:lnTo>
                  <a:lnTo>
                    <a:pt x="35" y="132"/>
                  </a:lnTo>
                  <a:lnTo>
                    <a:pt x="35" y="132"/>
                  </a:lnTo>
                  <a:lnTo>
                    <a:pt x="24" y="124"/>
                  </a:lnTo>
                  <a:lnTo>
                    <a:pt x="15" y="113"/>
                  </a:lnTo>
                  <a:lnTo>
                    <a:pt x="7" y="102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3" y="49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8" y="24"/>
                  </a:lnTo>
                  <a:lnTo>
                    <a:pt x="27" y="14"/>
                  </a:lnTo>
                  <a:lnTo>
                    <a:pt x="40" y="8"/>
                  </a:lnTo>
                  <a:lnTo>
                    <a:pt x="53" y="3"/>
                  </a:lnTo>
                  <a:lnTo>
                    <a:pt x="66" y="0"/>
                  </a:lnTo>
                  <a:lnTo>
                    <a:pt x="78" y="1"/>
                  </a:lnTo>
                  <a:lnTo>
                    <a:pt x="93" y="5"/>
                  </a:lnTo>
                  <a:lnTo>
                    <a:pt x="105" y="9"/>
                  </a:lnTo>
                  <a:lnTo>
                    <a:pt x="10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7">
              <a:extLst>
                <a:ext uri="{FF2B5EF4-FFF2-40B4-BE49-F238E27FC236}">
                  <a16:creationId xmlns:a16="http://schemas.microsoft.com/office/drawing/2014/main" id="{29B521E4-2DF7-0449-B097-0715BC658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9" y="1968"/>
              <a:ext cx="71" cy="70"/>
            </a:xfrm>
            <a:custGeom>
              <a:avLst/>
              <a:gdLst>
                <a:gd name="T0" fmla="*/ 107 w 142"/>
                <a:gd name="T1" fmla="*/ 9 h 140"/>
                <a:gd name="T2" fmla="*/ 107 w 142"/>
                <a:gd name="T3" fmla="*/ 9 h 140"/>
                <a:gd name="T4" fmla="*/ 118 w 142"/>
                <a:gd name="T5" fmla="*/ 17 h 140"/>
                <a:gd name="T6" fmla="*/ 127 w 142"/>
                <a:gd name="T7" fmla="*/ 27 h 140"/>
                <a:gd name="T8" fmla="*/ 134 w 142"/>
                <a:gd name="T9" fmla="*/ 38 h 140"/>
                <a:gd name="T10" fmla="*/ 139 w 142"/>
                <a:gd name="T11" fmla="*/ 51 h 140"/>
                <a:gd name="T12" fmla="*/ 142 w 142"/>
                <a:gd name="T13" fmla="*/ 65 h 140"/>
                <a:gd name="T14" fmla="*/ 140 w 142"/>
                <a:gd name="T15" fmla="*/ 78 h 140"/>
                <a:gd name="T16" fmla="*/ 137 w 142"/>
                <a:gd name="T17" fmla="*/ 92 h 140"/>
                <a:gd name="T18" fmla="*/ 132 w 142"/>
                <a:gd name="T19" fmla="*/ 105 h 140"/>
                <a:gd name="T20" fmla="*/ 132 w 142"/>
                <a:gd name="T21" fmla="*/ 105 h 140"/>
                <a:gd name="T22" fmla="*/ 124 w 142"/>
                <a:gd name="T23" fmla="*/ 116 h 140"/>
                <a:gd name="T24" fmla="*/ 113 w 142"/>
                <a:gd name="T25" fmla="*/ 126 h 140"/>
                <a:gd name="T26" fmla="*/ 102 w 142"/>
                <a:gd name="T27" fmla="*/ 133 h 140"/>
                <a:gd name="T28" fmla="*/ 89 w 142"/>
                <a:gd name="T29" fmla="*/ 138 h 140"/>
                <a:gd name="T30" fmla="*/ 76 w 142"/>
                <a:gd name="T31" fmla="*/ 140 h 140"/>
                <a:gd name="T32" fmla="*/ 62 w 142"/>
                <a:gd name="T33" fmla="*/ 140 h 140"/>
                <a:gd name="T34" fmla="*/ 48 w 142"/>
                <a:gd name="T35" fmla="*/ 137 h 140"/>
                <a:gd name="T36" fmla="*/ 35 w 142"/>
                <a:gd name="T37" fmla="*/ 130 h 140"/>
                <a:gd name="T38" fmla="*/ 35 w 142"/>
                <a:gd name="T39" fmla="*/ 130 h 140"/>
                <a:gd name="T40" fmla="*/ 24 w 142"/>
                <a:gd name="T41" fmla="*/ 122 h 140"/>
                <a:gd name="T42" fmla="*/ 14 w 142"/>
                <a:gd name="T43" fmla="*/ 113 h 140"/>
                <a:gd name="T44" fmla="*/ 8 w 142"/>
                <a:gd name="T45" fmla="*/ 100 h 140"/>
                <a:gd name="T46" fmla="*/ 3 w 142"/>
                <a:gd name="T47" fmla="*/ 87 h 140"/>
                <a:gd name="T48" fmla="*/ 0 w 142"/>
                <a:gd name="T49" fmla="*/ 74 h 140"/>
                <a:gd name="T50" fmla="*/ 0 w 142"/>
                <a:gd name="T51" fmla="*/ 60 h 140"/>
                <a:gd name="T52" fmla="*/ 3 w 142"/>
                <a:gd name="T53" fmla="*/ 47 h 140"/>
                <a:gd name="T54" fmla="*/ 9 w 142"/>
                <a:gd name="T55" fmla="*/ 35 h 140"/>
                <a:gd name="T56" fmla="*/ 9 w 142"/>
                <a:gd name="T57" fmla="*/ 35 h 140"/>
                <a:gd name="T58" fmla="*/ 17 w 142"/>
                <a:gd name="T59" fmla="*/ 22 h 140"/>
                <a:gd name="T60" fmla="*/ 29 w 142"/>
                <a:gd name="T61" fmla="*/ 14 h 140"/>
                <a:gd name="T62" fmla="*/ 40 w 142"/>
                <a:gd name="T63" fmla="*/ 6 h 140"/>
                <a:gd name="T64" fmla="*/ 52 w 142"/>
                <a:gd name="T65" fmla="*/ 1 h 140"/>
                <a:gd name="T66" fmla="*/ 65 w 142"/>
                <a:gd name="T67" fmla="*/ 0 h 140"/>
                <a:gd name="T68" fmla="*/ 80 w 142"/>
                <a:gd name="T69" fmla="*/ 0 h 140"/>
                <a:gd name="T70" fmla="*/ 92 w 142"/>
                <a:gd name="T71" fmla="*/ 3 h 140"/>
                <a:gd name="T72" fmla="*/ 107 w 142"/>
                <a:gd name="T73" fmla="*/ 9 h 140"/>
                <a:gd name="T74" fmla="*/ 107 w 142"/>
                <a:gd name="T75" fmla="*/ 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2" h="140">
                  <a:moveTo>
                    <a:pt x="107" y="9"/>
                  </a:moveTo>
                  <a:lnTo>
                    <a:pt x="107" y="9"/>
                  </a:lnTo>
                  <a:lnTo>
                    <a:pt x="118" y="17"/>
                  </a:lnTo>
                  <a:lnTo>
                    <a:pt x="127" y="27"/>
                  </a:lnTo>
                  <a:lnTo>
                    <a:pt x="134" y="38"/>
                  </a:lnTo>
                  <a:lnTo>
                    <a:pt x="139" y="51"/>
                  </a:lnTo>
                  <a:lnTo>
                    <a:pt x="142" y="65"/>
                  </a:lnTo>
                  <a:lnTo>
                    <a:pt x="140" y="78"/>
                  </a:lnTo>
                  <a:lnTo>
                    <a:pt x="137" y="92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24" y="116"/>
                  </a:lnTo>
                  <a:lnTo>
                    <a:pt x="113" y="126"/>
                  </a:lnTo>
                  <a:lnTo>
                    <a:pt x="102" y="133"/>
                  </a:lnTo>
                  <a:lnTo>
                    <a:pt x="89" y="138"/>
                  </a:lnTo>
                  <a:lnTo>
                    <a:pt x="76" y="140"/>
                  </a:lnTo>
                  <a:lnTo>
                    <a:pt x="62" y="140"/>
                  </a:lnTo>
                  <a:lnTo>
                    <a:pt x="48" y="137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4" y="113"/>
                  </a:lnTo>
                  <a:lnTo>
                    <a:pt x="8" y="100"/>
                  </a:lnTo>
                  <a:lnTo>
                    <a:pt x="3" y="87"/>
                  </a:lnTo>
                  <a:lnTo>
                    <a:pt x="0" y="74"/>
                  </a:lnTo>
                  <a:lnTo>
                    <a:pt x="0" y="60"/>
                  </a:lnTo>
                  <a:lnTo>
                    <a:pt x="3" y="47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2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7" y="9"/>
                  </a:lnTo>
                  <a:lnTo>
                    <a:pt x="10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8">
              <a:extLst>
                <a:ext uri="{FF2B5EF4-FFF2-40B4-BE49-F238E27FC236}">
                  <a16:creationId xmlns:a16="http://schemas.microsoft.com/office/drawing/2014/main" id="{FA8E32E4-907F-D442-A5B3-AA481C87B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2045"/>
              <a:ext cx="70" cy="71"/>
            </a:xfrm>
            <a:custGeom>
              <a:avLst/>
              <a:gdLst>
                <a:gd name="T0" fmla="*/ 105 w 140"/>
                <a:gd name="T1" fmla="*/ 10 h 142"/>
                <a:gd name="T2" fmla="*/ 105 w 140"/>
                <a:gd name="T3" fmla="*/ 10 h 142"/>
                <a:gd name="T4" fmla="*/ 118 w 140"/>
                <a:gd name="T5" fmla="*/ 18 h 142"/>
                <a:gd name="T6" fmla="*/ 127 w 140"/>
                <a:gd name="T7" fmla="*/ 29 h 142"/>
                <a:gd name="T8" fmla="*/ 134 w 140"/>
                <a:gd name="T9" fmla="*/ 40 h 142"/>
                <a:gd name="T10" fmla="*/ 138 w 140"/>
                <a:gd name="T11" fmla="*/ 53 h 142"/>
                <a:gd name="T12" fmla="*/ 140 w 140"/>
                <a:gd name="T13" fmla="*/ 66 h 142"/>
                <a:gd name="T14" fmla="*/ 140 w 140"/>
                <a:gd name="T15" fmla="*/ 80 h 142"/>
                <a:gd name="T16" fmla="*/ 137 w 140"/>
                <a:gd name="T17" fmla="*/ 93 h 142"/>
                <a:gd name="T18" fmla="*/ 132 w 140"/>
                <a:gd name="T19" fmla="*/ 107 h 142"/>
                <a:gd name="T20" fmla="*/ 132 w 140"/>
                <a:gd name="T21" fmla="*/ 107 h 142"/>
                <a:gd name="T22" fmla="*/ 122 w 140"/>
                <a:gd name="T23" fmla="*/ 118 h 142"/>
                <a:gd name="T24" fmla="*/ 113 w 140"/>
                <a:gd name="T25" fmla="*/ 128 h 142"/>
                <a:gd name="T26" fmla="*/ 102 w 140"/>
                <a:gd name="T27" fmla="*/ 134 h 142"/>
                <a:gd name="T28" fmla="*/ 89 w 140"/>
                <a:gd name="T29" fmla="*/ 139 h 142"/>
                <a:gd name="T30" fmla="*/ 75 w 140"/>
                <a:gd name="T31" fmla="*/ 142 h 142"/>
                <a:gd name="T32" fmla="*/ 62 w 140"/>
                <a:gd name="T33" fmla="*/ 141 h 142"/>
                <a:gd name="T34" fmla="*/ 47 w 140"/>
                <a:gd name="T35" fmla="*/ 137 h 142"/>
                <a:gd name="T36" fmla="*/ 35 w 140"/>
                <a:gd name="T37" fmla="*/ 133 h 142"/>
                <a:gd name="T38" fmla="*/ 35 w 140"/>
                <a:gd name="T39" fmla="*/ 133 h 142"/>
                <a:gd name="T40" fmla="*/ 24 w 140"/>
                <a:gd name="T41" fmla="*/ 123 h 142"/>
                <a:gd name="T42" fmla="*/ 14 w 140"/>
                <a:gd name="T43" fmla="*/ 113 h 142"/>
                <a:gd name="T44" fmla="*/ 6 w 140"/>
                <a:gd name="T45" fmla="*/ 102 h 142"/>
                <a:gd name="T46" fmla="*/ 1 w 140"/>
                <a:gd name="T47" fmla="*/ 90 h 142"/>
                <a:gd name="T48" fmla="*/ 0 w 140"/>
                <a:gd name="T49" fmla="*/ 75 h 142"/>
                <a:gd name="T50" fmla="*/ 0 w 140"/>
                <a:gd name="T51" fmla="*/ 62 h 142"/>
                <a:gd name="T52" fmla="*/ 3 w 140"/>
                <a:gd name="T53" fmla="*/ 48 h 142"/>
                <a:gd name="T54" fmla="*/ 9 w 140"/>
                <a:gd name="T55" fmla="*/ 35 h 142"/>
                <a:gd name="T56" fmla="*/ 9 w 140"/>
                <a:gd name="T57" fmla="*/ 35 h 142"/>
                <a:gd name="T58" fmla="*/ 17 w 140"/>
                <a:gd name="T59" fmla="*/ 24 h 142"/>
                <a:gd name="T60" fmla="*/ 28 w 140"/>
                <a:gd name="T61" fmla="*/ 15 h 142"/>
                <a:gd name="T62" fmla="*/ 40 w 140"/>
                <a:gd name="T63" fmla="*/ 8 h 142"/>
                <a:gd name="T64" fmla="*/ 52 w 140"/>
                <a:gd name="T65" fmla="*/ 3 h 142"/>
                <a:gd name="T66" fmla="*/ 65 w 140"/>
                <a:gd name="T67" fmla="*/ 0 h 142"/>
                <a:gd name="T68" fmla="*/ 79 w 140"/>
                <a:gd name="T69" fmla="*/ 0 h 142"/>
                <a:gd name="T70" fmla="*/ 92 w 140"/>
                <a:gd name="T71" fmla="*/ 3 h 142"/>
                <a:gd name="T72" fmla="*/ 105 w 140"/>
                <a:gd name="T73" fmla="*/ 10 h 142"/>
                <a:gd name="T74" fmla="*/ 105 w 140"/>
                <a:gd name="T7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2">
                  <a:moveTo>
                    <a:pt x="105" y="10"/>
                  </a:moveTo>
                  <a:lnTo>
                    <a:pt x="105" y="10"/>
                  </a:lnTo>
                  <a:lnTo>
                    <a:pt x="118" y="18"/>
                  </a:lnTo>
                  <a:lnTo>
                    <a:pt x="127" y="29"/>
                  </a:lnTo>
                  <a:lnTo>
                    <a:pt x="134" y="40"/>
                  </a:lnTo>
                  <a:lnTo>
                    <a:pt x="138" y="53"/>
                  </a:lnTo>
                  <a:lnTo>
                    <a:pt x="140" y="66"/>
                  </a:lnTo>
                  <a:lnTo>
                    <a:pt x="140" y="80"/>
                  </a:lnTo>
                  <a:lnTo>
                    <a:pt x="137" y="93"/>
                  </a:lnTo>
                  <a:lnTo>
                    <a:pt x="132" y="107"/>
                  </a:lnTo>
                  <a:lnTo>
                    <a:pt x="132" y="107"/>
                  </a:lnTo>
                  <a:lnTo>
                    <a:pt x="122" y="118"/>
                  </a:lnTo>
                  <a:lnTo>
                    <a:pt x="113" y="128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2"/>
                  </a:lnTo>
                  <a:lnTo>
                    <a:pt x="62" y="141"/>
                  </a:lnTo>
                  <a:lnTo>
                    <a:pt x="47" y="137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6" y="102"/>
                  </a:lnTo>
                  <a:lnTo>
                    <a:pt x="1" y="90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8" y="15"/>
                  </a:lnTo>
                  <a:lnTo>
                    <a:pt x="40" y="8"/>
                  </a:lnTo>
                  <a:lnTo>
                    <a:pt x="52" y="3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5" y="10"/>
                  </a:lnTo>
                  <a:lnTo>
                    <a:pt x="10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9">
              <a:extLst>
                <a:ext uri="{FF2B5EF4-FFF2-40B4-BE49-F238E27FC236}">
                  <a16:creationId xmlns:a16="http://schemas.microsoft.com/office/drawing/2014/main" id="{E31C983B-93CC-474E-A619-68137557B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2153"/>
              <a:ext cx="120" cy="162"/>
            </a:xfrm>
            <a:custGeom>
              <a:avLst/>
              <a:gdLst>
                <a:gd name="T0" fmla="*/ 225 w 241"/>
                <a:gd name="T1" fmla="*/ 74 h 326"/>
                <a:gd name="T2" fmla="*/ 225 w 241"/>
                <a:gd name="T3" fmla="*/ 74 h 326"/>
                <a:gd name="T4" fmla="*/ 233 w 241"/>
                <a:gd name="T5" fmla="*/ 37 h 326"/>
                <a:gd name="T6" fmla="*/ 241 w 241"/>
                <a:gd name="T7" fmla="*/ 0 h 326"/>
                <a:gd name="T8" fmla="*/ 241 w 241"/>
                <a:gd name="T9" fmla="*/ 0 h 326"/>
                <a:gd name="T10" fmla="*/ 201 w 241"/>
                <a:gd name="T11" fmla="*/ 32 h 326"/>
                <a:gd name="T12" fmla="*/ 164 w 241"/>
                <a:gd name="T13" fmla="*/ 66 h 326"/>
                <a:gd name="T14" fmla="*/ 131 w 241"/>
                <a:gd name="T15" fmla="*/ 101 h 326"/>
                <a:gd name="T16" fmla="*/ 100 w 241"/>
                <a:gd name="T17" fmla="*/ 138 h 326"/>
                <a:gd name="T18" fmla="*/ 72 w 241"/>
                <a:gd name="T19" fmla="*/ 174 h 326"/>
                <a:gd name="T20" fmla="*/ 44 w 241"/>
                <a:gd name="T21" fmla="*/ 213 h 326"/>
                <a:gd name="T22" fmla="*/ 21 w 241"/>
                <a:gd name="T23" fmla="*/ 251 h 326"/>
                <a:gd name="T24" fmla="*/ 0 w 241"/>
                <a:gd name="T25" fmla="*/ 287 h 326"/>
                <a:gd name="T26" fmla="*/ 0 w 241"/>
                <a:gd name="T27" fmla="*/ 287 h 326"/>
                <a:gd name="T28" fmla="*/ 33 w 241"/>
                <a:gd name="T29" fmla="*/ 326 h 326"/>
                <a:gd name="T30" fmla="*/ 33 w 241"/>
                <a:gd name="T31" fmla="*/ 326 h 326"/>
                <a:gd name="T32" fmla="*/ 51 w 241"/>
                <a:gd name="T33" fmla="*/ 294 h 326"/>
                <a:gd name="T34" fmla="*/ 70 w 241"/>
                <a:gd name="T35" fmla="*/ 260 h 326"/>
                <a:gd name="T36" fmla="*/ 92 w 241"/>
                <a:gd name="T37" fmla="*/ 228 h 326"/>
                <a:gd name="T38" fmla="*/ 115 w 241"/>
                <a:gd name="T39" fmla="*/ 197 h 326"/>
                <a:gd name="T40" fmla="*/ 140 w 241"/>
                <a:gd name="T41" fmla="*/ 165 h 326"/>
                <a:gd name="T42" fmla="*/ 166 w 241"/>
                <a:gd name="T43" fmla="*/ 133 h 326"/>
                <a:gd name="T44" fmla="*/ 194 w 241"/>
                <a:gd name="T45" fmla="*/ 103 h 326"/>
                <a:gd name="T46" fmla="*/ 225 w 241"/>
                <a:gd name="T47" fmla="*/ 74 h 326"/>
                <a:gd name="T48" fmla="*/ 225 w 241"/>
                <a:gd name="T49" fmla="*/ 7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1" h="326">
                  <a:moveTo>
                    <a:pt x="225" y="74"/>
                  </a:moveTo>
                  <a:lnTo>
                    <a:pt x="225" y="74"/>
                  </a:lnTo>
                  <a:lnTo>
                    <a:pt x="233" y="37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01" y="32"/>
                  </a:lnTo>
                  <a:lnTo>
                    <a:pt x="164" y="66"/>
                  </a:lnTo>
                  <a:lnTo>
                    <a:pt x="131" y="101"/>
                  </a:lnTo>
                  <a:lnTo>
                    <a:pt x="100" y="138"/>
                  </a:lnTo>
                  <a:lnTo>
                    <a:pt x="72" y="174"/>
                  </a:lnTo>
                  <a:lnTo>
                    <a:pt x="44" y="213"/>
                  </a:lnTo>
                  <a:lnTo>
                    <a:pt x="21" y="251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33" y="326"/>
                  </a:lnTo>
                  <a:lnTo>
                    <a:pt x="33" y="326"/>
                  </a:lnTo>
                  <a:lnTo>
                    <a:pt x="51" y="294"/>
                  </a:lnTo>
                  <a:lnTo>
                    <a:pt x="70" y="260"/>
                  </a:lnTo>
                  <a:lnTo>
                    <a:pt x="92" y="228"/>
                  </a:lnTo>
                  <a:lnTo>
                    <a:pt x="115" y="197"/>
                  </a:lnTo>
                  <a:lnTo>
                    <a:pt x="140" y="165"/>
                  </a:lnTo>
                  <a:lnTo>
                    <a:pt x="166" y="133"/>
                  </a:lnTo>
                  <a:lnTo>
                    <a:pt x="194" y="103"/>
                  </a:lnTo>
                  <a:lnTo>
                    <a:pt x="225" y="74"/>
                  </a:lnTo>
                  <a:lnTo>
                    <a:pt x="22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0">
              <a:extLst>
                <a:ext uri="{FF2B5EF4-FFF2-40B4-BE49-F238E27FC236}">
                  <a16:creationId xmlns:a16="http://schemas.microsoft.com/office/drawing/2014/main" id="{4FA9F79B-B2F7-5B4C-BEE8-4E8FB1A7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" y="2072"/>
              <a:ext cx="195" cy="94"/>
            </a:xfrm>
            <a:custGeom>
              <a:avLst/>
              <a:gdLst>
                <a:gd name="T0" fmla="*/ 19 w 391"/>
                <a:gd name="T1" fmla="*/ 120 h 189"/>
                <a:gd name="T2" fmla="*/ 19 w 391"/>
                <a:gd name="T3" fmla="*/ 120 h 189"/>
                <a:gd name="T4" fmla="*/ 10 w 391"/>
                <a:gd name="T5" fmla="*/ 154 h 189"/>
                <a:gd name="T6" fmla="*/ 0 w 391"/>
                <a:gd name="T7" fmla="*/ 189 h 189"/>
                <a:gd name="T8" fmla="*/ 0 w 391"/>
                <a:gd name="T9" fmla="*/ 189 h 189"/>
                <a:gd name="T10" fmla="*/ 24 w 391"/>
                <a:gd name="T11" fmla="*/ 173 h 189"/>
                <a:gd name="T12" fmla="*/ 48 w 391"/>
                <a:gd name="T13" fmla="*/ 158 h 189"/>
                <a:gd name="T14" fmla="*/ 72 w 391"/>
                <a:gd name="T15" fmla="*/ 144 h 189"/>
                <a:gd name="T16" fmla="*/ 96 w 391"/>
                <a:gd name="T17" fmla="*/ 131 h 189"/>
                <a:gd name="T18" fmla="*/ 145 w 391"/>
                <a:gd name="T19" fmla="*/ 107 h 189"/>
                <a:gd name="T20" fmla="*/ 196 w 391"/>
                <a:gd name="T21" fmla="*/ 88 h 189"/>
                <a:gd name="T22" fmla="*/ 246 w 391"/>
                <a:gd name="T23" fmla="*/ 72 h 189"/>
                <a:gd name="T24" fmla="*/ 295 w 391"/>
                <a:gd name="T25" fmla="*/ 58 h 189"/>
                <a:gd name="T26" fmla="*/ 344 w 391"/>
                <a:gd name="T27" fmla="*/ 48 h 189"/>
                <a:gd name="T28" fmla="*/ 391 w 391"/>
                <a:gd name="T29" fmla="*/ 40 h 189"/>
                <a:gd name="T30" fmla="*/ 391 w 391"/>
                <a:gd name="T31" fmla="*/ 40 h 189"/>
                <a:gd name="T32" fmla="*/ 365 w 391"/>
                <a:gd name="T33" fmla="*/ 20 h 189"/>
                <a:gd name="T34" fmla="*/ 340 w 391"/>
                <a:gd name="T35" fmla="*/ 0 h 189"/>
                <a:gd name="T36" fmla="*/ 340 w 391"/>
                <a:gd name="T37" fmla="*/ 0 h 189"/>
                <a:gd name="T38" fmla="*/ 301 w 391"/>
                <a:gd name="T39" fmla="*/ 8 h 189"/>
                <a:gd name="T40" fmla="*/ 262 w 391"/>
                <a:gd name="T41" fmla="*/ 18 h 189"/>
                <a:gd name="T42" fmla="*/ 220 w 391"/>
                <a:gd name="T43" fmla="*/ 29 h 189"/>
                <a:gd name="T44" fmla="*/ 180 w 391"/>
                <a:gd name="T45" fmla="*/ 43 h 189"/>
                <a:gd name="T46" fmla="*/ 139 w 391"/>
                <a:gd name="T47" fmla="*/ 59 h 189"/>
                <a:gd name="T48" fmla="*/ 99 w 391"/>
                <a:gd name="T49" fmla="*/ 77 h 189"/>
                <a:gd name="T50" fmla="*/ 59 w 391"/>
                <a:gd name="T51" fmla="*/ 98 h 189"/>
                <a:gd name="T52" fmla="*/ 19 w 391"/>
                <a:gd name="T53" fmla="*/ 120 h 189"/>
                <a:gd name="T54" fmla="*/ 19 w 391"/>
                <a:gd name="T55" fmla="*/ 12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1" h="189">
                  <a:moveTo>
                    <a:pt x="19" y="120"/>
                  </a:moveTo>
                  <a:lnTo>
                    <a:pt x="19" y="120"/>
                  </a:lnTo>
                  <a:lnTo>
                    <a:pt x="10" y="154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24" y="173"/>
                  </a:lnTo>
                  <a:lnTo>
                    <a:pt x="48" y="158"/>
                  </a:lnTo>
                  <a:lnTo>
                    <a:pt x="72" y="144"/>
                  </a:lnTo>
                  <a:lnTo>
                    <a:pt x="96" y="131"/>
                  </a:lnTo>
                  <a:lnTo>
                    <a:pt x="145" y="107"/>
                  </a:lnTo>
                  <a:lnTo>
                    <a:pt x="196" y="88"/>
                  </a:lnTo>
                  <a:lnTo>
                    <a:pt x="246" y="72"/>
                  </a:lnTo>
                  <a:lnTo>
                    <a:pt x="295" y="58"/>
                  </a:lnTo>
                  <a:lnTo>
                    <a:pt x="344" y="48"/>
                  </a:lnTo>
                  <a:lnTo>
                    <a:pt x="391" y="40"/>
                  </a:lnTo>
                  <a:lnTo>
                    <a:pt x="391" y="40"/>
                  </a:lnTo>
                  <a:lnTo>
                    <a:pt x="365" y="2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01" y="8"/>
                  </a:lnTo>
                  <a:lnTo>
                    <a:pt x="262" y="18"/>
                  </a:lnTo>
                  <a:lnTo>
                    <a:pt x="220" y="29"/>
                  </a:lnTo>
                  <a:lnTo>
                    <a:pt x="180" y="43"/>
                  </a:lnTo>
                  <a:lnTo>
                    <a:pt x="139" y="59"/>
                  </a:lnTo>
                  <a:lnTo>
                    <a:pt x="99" y="77"/>
                  </a:lnTo>
                  <a:lnTo>
                    <a:pt x="59" y="98"/>
                  </a:lnTo>
                  <a:lnTo>
                    <a:pt x="19" y="120"/>
                  </a:lnTo>
                  <a:lnTo>
                    <a:pt x="19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1">
              <a:extLst>
                <a:ext uri="{FF2B5EF4-FFF2-40B4-BE49-F238E27FC236}">
                  <a16:creationId xmlns:a16="http://schemas.microsoft.com/office/drawing/2014/main" id="{722DD855-4496-584C-AD01-C8510DC7A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61"/>
              <a:ext cx="125" cy="27"/>
            </a:xfrm>
            <a:custGeom>
              <a:avLst/>
              <a:gdLst>
                <a:gd name="T0" fmla="*/ 0 w 251"/>
                <a:gd name="T1" fmla="*/ 11 h 54"/>
                <a:gd name="T2" fmla="*/ 0 w 251"/>
                <a:gd name="T3" fmla="*/ 11 h 54"/>
                <a:gd name="T4" fmla="*/ 34 w 251"/>
                <a:gd name="T5" fmla="*/ 40 h 54"/>
                <a:gd name="T6" fmla="*/ 34 w 251"/>
                <a:gd name="T7" fmla="*/ 40 h 54"/>
                <a:gd name="T8" fmla="*/ 48 w 251"/>
                <a:gd name="T9" fmla="*/ 54 h 54"/>
                <a:gd name="T10" fmla="*/ 48 w 251"/>
                <a:gd name="T11" fmla="*/ 54 h 54"/>
                <a:gd name="T12" fmla="*/ 83 w 251"/>
                <a:gd name="T13" fmla="*/ 51 h 54"/>
                <a:gd name="T14" fmla="*/ 117 w 251"/>
                <a:gd name="T15" fmla="*/ 50 h 54"/>
                <a:gd name="T16" fmla="*/ 174 w 251"/>
                <a:gd name="T17" fmla="*/ 48 h 54"/>
                <a:gd name="T18" fmla="*/ 220 w 251"/>
                <a:gd name="T19" fmla="*/ 48 h 54"/>
                <a:gd name="T20" fmla="*/ 251 w 251"/>
                <a:gd name="T21" fmla="*/ 51 h 54"/>
                <a:gd name="T22" fmla="*/ 251 w 251"/>
                <a:gd name="T23" fmla="*/ 51 h 54"/>
                <a:gd name="T24" fmla="*/ 235 w 251"/>
                <a:gd name="T25" fmla="*/ 26 h 54"/>
                <a:gd name="T26" fmla="*/ 217 w 251"/>
                <a:gd name="T27" fmla="*/ 2 h 54"/>
                <a:gd name="T28" fmla="*/ 217 w 251"/>
                <a:gd name="T29" fmla="*/ 2 h 54"/>
                <a:gd name="T30" fmla="*/ 176 w 251"/>
                <a:gd name="T31" fmla="*/ 0 h 54"/>
                <a:gd name="T32" fmla="*/ 125 w 251"/>
                <a:gd name="T33" fmla="*/ 2 h 54"/>
                <a:gd name="T34" fmla="*/ 66 w 251"/>
                <a:gd name="T35" fmla="*/ 5 h 54"/>
                <a:gd name="T36" fmla="*/ 0 w 251"/>
                <a:gd name="T37" fmla="*/ 11 h 54"/>
                <a:gd name="T38" fmla="*/ 0 w 251"/>
                <a:gd name="T39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1" h="54">
                  <a:moveTo>
                    <a:pt x="0" y="11"/>
                  </a:moveTo>
                  <a:lnTo>
                    <a:pt x="0" y="11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83" y="51"/>
                  </a:lnTo>
                  <a:lnTo>
                    <a:pt x="117" y="50"/>
                  </a:lnTo>
                  <a:lnTo>
                    <a:pt x="174" y="48"/>
                  </a:lnTo>
                  <a:lnTo>
                    <a:pt x="220" y="48"/>
                  </a:lnTo>
                  <a:lnTo>
                    <a:pt x="251" y="51"/>
                  </a:lnTo>
                  <a:lnTo>
                    <a:pt x="251" y="51"/>
                  </a:lnTo>
                  <a:lnTo>
                    <a:pt x="235" y="26"/>
                  </a:lnTo>
                  <a:lnTo>
                    <a:pt x="217" y="2"/>
                  </a:lnTo>
                  <a:lnTo>
                    <a:pt x="217" y="2"/>
                  </a:lnTo>
                  <a:lnTo>
                    <a:pt x="176" y="0"/>
                  </a:lnTo>
                  <a:lnTo>
                    <a:pt x="125" y="2"/>
                  </a:lnTo>
                  <a:lnTo>
                    <a:pt x="66" y="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2">
              <a:extLst>
                <a:ext uri="{FF2B5EF4-FFF2-40B4-BE49-F238E27FC236}">
                  <a16:creationId xmlns:a16="http://schemas.microsoft.com/office/drawing/2014/main" id="{412D183E-5328-774A-B9E8-8C41C347E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" y="2319"/>
              <a:ext cx="60" cy="138"/>
            </a:xfrm>
            <a:custGeom>
              <a:avLst/>
              <a:gdLst>
                <a:gd name="T0" fmla="*/ 86 w 121"/>
                <a:gd name="T1" fmla="*/ 0 h 276"/>
                <a:gd name="T2" fmla="*/ 86 w 121"/>
                <a:gd name="T3" fmla="*/ 0 h 276"/>
                <a:gd name="T4" fmla="*/ 70 w 121"/>
                <a:gd name="T5" fmla="*/ 33 h 276"/>
                <a:gd name="T6" fmla="*/ 56 w 121"/>
                <a:gd name="T7" fmla="*/ 67 h 276"/>
                <a:gd name="T8" fmla="*/ 32 w 121"/>
                <a:gd name="T9" fmla="*/ 127 h 276"/>
                <a:gd name="T10" fmla="*/ 13 w 121"/>
                <a:gd name="T11" fmla="*/ 183 h 276"/>
                <a:gd name="T12" fmla="*/ 0 w 121"/>
                <a:gd name="T13" fmla="*/ 228 h 276"/>
                <a:gd name="T14" fmla="*/ 0 w 121"/>
                <a:gd name="T15" fmla="*/ 228 h 276"/>
                <a:gd name="T16" fmla="*/ 17 w 121"/>
                <a:gd name="T17" fmla="*/ 252 h 276"/>
                <a:gd name="T18" fmla="*/ 36 w 121"/>
                <a:gd name="T19" fmla="*/ 276 h 276"/>
                <a:gd name="T20" fmla="*/ 36 w 121"/>
                <a:gd name="T21" fmla="*/ 276 h 276"/>
                <a:gd name="T22" fmla="*/ 48 w 121"/>
                <a:gd name="T23" fmla="*/ 234 h 276"/>
                <a:gd name="T24" fmla="*/ 64 w 121"/>
                <a:gd name="T25" fmla="*/ 180 h 276"/>
                <a:gd name="T26" fmla="*/ 75 w 121"/>
                <a:gd name="T27" fmla="*/ 146 h 276"/>
                <a:gd name="T28" fmla="*/ 87 w 121"/>
                <a:gd name="T29" fmla="*/ 113 h 276"/>
                <a:gd name="T30" fmla="*/ 103 w 121"/>
                <a:gd name="T31" fmla="*/ 76 h 276"/>
                <a:gd name="T32" fmla="*/ 121 w 121"/>
                <a:gd name="T33" fmla="*/ 38 h 276"/>
                <a:gd name="T34" fmla="*/ 121 w 121"/>
                <a:gd name="T35" fmla="*/ 38 h 276"/>
                <a:gd name="T36" fmla="*/ 86 w 121"/>
                <a:gd name="T37" fmla="*/ 0 h 276"/>
                <a:gd name="T38" fmla="*/ 86 w 121"/>
                <a:gd name="T3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1" h="276">
                  <a:moveTo>
                    <a:pt x="86" y="0"/>
                  </a:moveTo>
                  <a:lnTo>
                    <a:pt x="86" y="0"/>
                  </a:lnTo>
                  <a:lnTo>
                    <a:pt x="70" y="33"/>
                  </a:lnTo>
                  <a:lnTo>
                    <a:pt x="56" y="67"/>
                  </a:lnTo>
                  <a:lnTo>
                    <a:pt x="32" y="127"/>
                  </a:lnTo>
                  <a:lnTo>
                    <a:pt x="13" y="183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17" y="252"/>
                  </a:lnTo>
                  <a:lnTo>
                    <a:pt x="36" y="276"/>
                  </a:lnTo>
                  <a:lnTo>
                    <a:pt x="36" y="276"/>
                  </a:lnTo>
                  <a:lnTo>
                    <a:pt x="48" y="234"/>
                  </a:lnTo>
                  <a:lnTo>
                    <a:pt x="64" y="180"/>
                  </a:lnTo>
                  <a:lnTo>
                    <a:pt x="75" y="146"/>
                  </a:lnTo>
                  <a:lnTo>
                    <a:pt x="87" y="113"/>
                  </a:lnTo>
                  <a:lnTo>
                    <a:pt x="103" y="76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3">
              <a:extLst>
                <a:ext uri="{FF2B5EF4-FFF2-40B4-BE49-F238E27FC236}">
                  <a16:creationId xmlns:a16="http://schemas.microsoft.com/office/drawing/2014/main" id="{2CEB4D0B-72B7-A94F-9324-1063D49B0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009"/>
              <a:ext cx="83" cy="144"/>
            </a:xfrm>
            <a:custGeom>
              <a:avLst/>
              <a:gdLst>
                <a:gd name="T0" fmla="*/ 60 w 165"/>
                <a:gd name="T1" fmla="*/ 246 h 287"/>
                <a:gd name="T2" fmla="*/ 60 w 165"/>
                <a:gd name="T3" fmla="*/ 246 h 287"/>
                <a:gd name="T4" fmla="*/ 71 w 165"/>
                <a:gd name="T5" fmla="*/ 214 h 287"/>
                <a:gd name="T6" fmla="*/ 82 w 165"/>
                <a:gd name="T7" fmla="*/ 182 h 287"/>
                <a:gd name="T8" fmla="*/ 95 w 165"/>
                <a:gd name="T9" fmla="*/ 152 h 287"/>
                <a:gd name="T10" fmla="*/ 108 w 165"/>
                <a:gd name="T11" fmla="*/ 122 h 287"/>
                <a:gd name="T12" fmla="*/ 137 w 165"/>
                <a:gd name="T13" fmla="*/ 66 h 287"/>
                <a:gd name="T14" fmla="*/ 165 w 165"/>
                <a:gd name="T15" fmla="*/ 16 h 287"/>
                <a:gd name="T16" fmla="*/ 165 w 165"/>
                <a:gd name="T17" fmla="*/ 16 h 287"/>
                <a:gd name="T18" fmla="*/ 118 w 165"/>
                <a:gd name="T19" fmla="*/ 0 h 287"/>
                <a:gd name="T20" fmla="*/ 118 w 165"/>
                <a:gd name="T21" fmla="*/ 0 h 287"/>
                <a:gd name="T22" fmla="*/ 102 w 165"/>
                <a:gd name="T23" fmla="*/ 31 h 287"/>
                <a:gd name="T24" fmla="*/ 84 w 165"/>
                <a:gd name="T25" fmla="*/ 63 h 287"/>
                <a:gd name="T26" fmla="*/ 67 w 165"/>
                <a:gd name="T27" fmla="*/ 96 h 287"/>
                <a:gd name="T28" fmla="*/ 51 w 165"/>
                <a:gd name="T29" fmla="*/ 133 h 287"/>
                <a:gd name="T30" fmla="*/ 36 w 165"/>
                <a:gd name="T31" fmla="*/ 169 h 287"/>
                <a:gd name="T32" fmla="*/ 22 w 165"/>
                <a:gd name="T33" fmla="*/ 208 h 287"/>
                <a:gd name="T34" fmla="*/ 9 w 165"/>
                <a:gd name="T35" fmla="*/ 248 h 287"/>
                <a:gd name="T36" fmla="*/ 0 w 165"/>
                <a:gd name="T37" fmla="*/ 287 h 287"/>
                <a:gd name="T38" fmla="*/ 0 w 165"/>
                <a:gd name="T39" fmla="*/ 287 h 287"/>
                <a:gd name="T40" fmla="*/ 4 w 165"/>
                <a:gd name="T41" fmla="*/ 283 h 287"/>
                <a:gd name="T42" fmla="*/ 4 w 165"/>
                <a:gd name="T43" fmla="*/ 283 h 287"/>
                <a:gd name="T44" fmla="*/ 31 w 165"/>
                <a:gd name="T45" fmla="*/ 264 h 287"/>
                <a:gd name="T46" fmla="*/ 60 w 165"/>
                <a:gd name="T47" fmla="*/ 246 h 287"/>
                <a:gd name="T48" fmla="*/ 60 w 165"/>
                <a:gd name="T49" fmla="*/ 24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5" h="287">
                  <a:moveTo>
                    <a:pt x="60" y="246"/>
                  </a:moveTo>
                  <a:lnTo>
                    <a:pt x="60" y="246"/>
                  </a:lnTo>
                  <a:lnTo>
                    <a:pt x="71" y="214"/>
                  </a:lnTo>
                  <a:lnTo>
                    <a:pt x="82" y="182"/>
                  </a:lnTo>
                  <a:lnTo>
                    <a:pt x="95" y="152"/>
                  </a:lnTo>
                  <a:lnTo>
                    <a:pt x="108" y="122"/>
                  </a:lnTo>
                  <a:lnTo>
                    <a:pt x="137" y="66"/>
                  </a:lnTo>
                  <a:lnTo>
                    <a:pt x="165" y="16"/>
                  </a:lnTo>
                  <a:lnTo>
                    <a:pt x="165" y="16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02" y="31"/>
                  </a:lnTo>
                  <a:lnTo>
                    <a:pt x="84" y="63"/>
                  </a:lnTo>
                  <a:lnTo>
                    <a:pt x="67" y="96"/>
                  </a:lnTo>
                  <a:lnTo>
                    <a:pt x="51" y="133"/>
                  </a:lnTo>
                  <a:lnTo>
                    <a:pt x="36" y="169"/>
                  </a:lnTo>
                  <a:lnTo>
                    <a:pt x="22" y="208"/>
                  </a:lnTo>
                  <a:lnTo>
                    <a:pt x="9" y="248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4" y="283"/>
                  </a:lnTo>
                  <a:lnTo>
                    <a:pt x="4" y="283"/>
                  </a:lnTo>
                  <a:lnTo>
                    <a:pt x="31" y="264"/>
                  </a:lnTo>
                  <a:lnTo>
                    <a:pt x="60" y="246"/>
                  </a:lnTo>
                  <a:lnTo>
                    <a:pt x="60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4">
              <a:extLst>
                <a:ext uri="{FF2B5EF4-FFF2-40B4-BE49-F238E27FC236}">
                  <a16:creationId xmlns:a16="http://schemas.microsoft.com/office/drawing/2014/main" id="{38A012A1-168A-134B-B79B-B743A98ED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" y="1937"/>
              <a:ext cx="64" cy="59"/>
            </a:xfrm>
            <a:custGeom>
              <a:avLst/>
              <a:gdLst>
                <a:gd name="T0" fmla="*/ 46 w 127"/>
                <a:gd name="T1" fmla="*/ 118 h 118"/>
                <a:gd name="T2" fmla="*/ 46 w 127"/>
                <a:gd name="T3" fmla="*/ 118 h 118"/>
                <a:gd name="T4" fmla="*/ 70 w 127"/>
                <a:gd name="T5" fmla="*/ 83 h 118"/>
                <a:gd name="T6" fmla="*/ 92 w 127"/>
                <a:gd name="T7" fmla="*/ 53 h 118"/>
                <a:gd name="T8" fmla="*/ 127 w 127"/>
                <a:gd name="T9" fmla="*/ 6 h 118"/>
                <a:gd name="T10" fmla="*/ 127 w 127"/>
                <a:gd name="T11" fmla="*/ 6 h 118"/>
                <a:gd name="T12" fmla="*/ 100 w 127"/>
                <a:gd name="T13" fmla="*/ 3 h 118"/>
                <a:gd name="T14" fmla="*/ 73 w 127"/>
                <a:gd name="T15" fmla="*/ 0 h 118"/>
                <a:gd name="T16" fmla="*/ 73 w 127"/>
                <a:gd name="T17" fmla="*/ 0 h 118"/>
                <a:gd name="T18" fmla="*/ 38 w 127"/>
                <a:gd name="T19" fmla="*/ 45 h 118"/>
                <a:gd name="T20" fmla="*/ 19 w 127"/>
                <a:gd name="T21" fmla="*/ 72 h 118"/>
                <a:gd name="T22" fmla="*/ 0 w 127"/>
                <a:gd name="T23" fmla="*/ 102 h 118"/>
                <a:gd name="T24" fmla="*/ 0 w 127"/>
                <a:gd name="T25" fmla="*/ 102 h 118"/>
                <a:gd name="T26" fmla="*/ 46 w 127"/>
                <a:gd name="T27" fmla="*/ 118 h 118"/>
                <a:gd name="T28" fmla="*/ 46 w 127"/>
                <a:gd name="T2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118">
                  <a:moveTo>
                    <a:pt x="46" y="118"/>
                  </a:moveTo>
                  <a:lnTo>
                    <a:pt x="46" y="118"/>
                  </a:lnTo>
                  <a:lnTo>
                    <a:pt x="70" y="83"/>
                  </a:lnTo>
                  <a:lnTo>
                    <a:pt x="92" y="53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00" y="3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38" y="45"/>
                  </a:lnTo>
                  <a:lnTo>
                    <a:pt x="19" y="7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46" y="118"/>
                  </a:lnTo>
                  <a:lnTo>
                    <a:pt x="4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5">
              <a:extLst>
                <a:ext uri="{FF2B5EF4-FFF2-40B4-BE49-F238E27FC236}">
                  <a16:creationId xmlns:a16="http://schemas.microsoft.com/office/drawing/2014/main" id="{9F853DE8-A059-F640-929C-C81523028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2166"/>
              <a:ext cx="63" cy="253"/>
            </a:xfrm>
            <a:custGeom>
              <a:avLst/>
              <a:gdLst>
                <a:gd name="T0" fmla="*/ 8 w 126"/>
                <a:gd name="T1" fmla="*/ 46 h 505"/>
                <a:gd name="T2" fmla="*/ 8 w 126"/>
                <a:gd name="T3" fmla="*/ 46 h 505"/>
                <a:gd name="T4" fmla="*/ 4 w 126"/>
                <a:gd name="T5" fmla="*/ 75 h 505"/>
                <a:gd name="T6" fmla="*/ 1 w 126"/>
                <a:gd name="T7" fmla="*/ 103 h 505"/>
                <a:gd name="T8" fmla="*/ 0 w 126"/>
                <a:gd name="T9" fmla="*/ 134 h 505"/>
                <a:gd name="T10" fmla="*/ 0 w 126"/>
                <a:gd name="T11" fmla="*/ 164 h 505"/>
                <a:gd name="T12" fmla="*/ 0 w 126"/>
                <a:gd name="T13" fmla="*/ 164 h 505"/>
                <a:gd name="T14" fmla="*/ 1 w 126"/>
                <a:gd name="T15" fmla="*/ 207 h 505"/>
                <a:gd name="T16" fmla="*/ 4 w 126"/>
                <a:gd name="T17" fmla="*/ 248 h 505"/>
                <a:gd name="T18" fmla="*/ 9 w 126"/>
                <a:gd name="T19" fmla="*/ 290 h 505"/>
                <a:gd name="T20" fmla="*/ 17 w 126"/>
                <a:gd name="T21" fmla="*/ 330 h 505"/>
                <a:gd name="T22" fmla="*/ 27 w 126"/>
                <a:gd name="T23" fmla="*/ 368 h 505"/>
                <a:gd name="T24" fmla="*/ 38 w 126"/>
                <a:gd name="T25" fmla="*/ 406 h 505"/>
                <a:gd name="T26" fmla="*/ 49 w 126"/>
                <a:gd name="T27" fmla="*/ 444 h 505"/>
                <a:gd name="T28" fmla="*/ 63 w 126"/>
                <a:gd name="T29" fmla="*/ 480 h 505"/>
                <a:gd name="T30" fmla="*/ 63 w 126"/>
                <a:gd name="T31" fmla="*/ 480 h 505"/>
                <a:gd name="T32" fmla="*/ 94 w 126"/>
                <a:gd name="T33" fmla="*/ 492 h 505"/>
                <a:gd name="T34" fmla="*/ 126 w 126"/>
                <a:gd name="T35" fmla="*/ 505 h 505"/>
                <a:gd name="T36" fmla="*/ 126 w 126"/>
                <a:gd name="T37" fmla="*/ 505 h 505"/>
                <a:gd name="T38" fmla="*/ 110 w 126"/>
                <a:gd name="T39" fmla="*/ 467 h 505"/>
                <a:gd name="T40" fmla="*/ 94 w 126"/>
                <a:gd name="T41" fmla="*/ 427 h 505"/>
                <a:gd name="T42" fmla="*/ 81 w 126"/>
                <a:gd name="T43" fmla="*/ 385 h 505"/>
                <a:gd name="T44" fmla="*/ 70 w 126"/>
                <a:gd name="T45" fmla="*/ 344 h 505"/>
                <a:gd name="T46" fmla="*/ 60 w 126"/>
                <a:gd name="T47" fmla="*/ 299 h 505"/>
                <a:gd name="T48" fmla="*/ 52 w 126"/>
                <a:gd name="T49" fmla="*/ 255 h 505"/>
                <a:gd name="T50" fmla="*/ 47 w 126"/>
                <a:gd name="T51" fmla="*/ 210 h 505"/>
                <a:gd name="T52" fmla="*/ 46 w 126"/>
                <a:gd name="T53" fmla="*/ 164 h 505"/>
                <a:gd name="T54" fmla="*/ 46 w 126"/>
                <a:gd name="T55" fmla="*/ 164 h 505"/>
                <a:gd name="T56" fmla="*/ 47 w 126"/>
                <a:gd name="T57" fmla="*/ 121 h 505"/>
                <a:gd name="T58" fmla="*/ 51 w 126"/>
                <a:gd name="T59" fmla="*/ 81 h 505"/>
                <a:gd name="T60" fmla="*/ 57 w 126"/>
                <a:gd name="T61" fmla="*/ 39 h 505"/>
                <a:gd name="T62" fmla="*/ 65 w 126"/>
                <a:gd name="T63" fmla="*/ 0 h 505"/>
                <a:gd name="T64" fmla="*/ 65 w 126"/>
                <a:gd name="T65" fmla="*/ 0 h 505"/>
                <a:gd name="T66" fmla="*/ 57 w 126"/>
                <a:gd name="T67" fmla="*/ 6 h 505"/>
                <a:gd name="T68" fmla="*/ 57 w 126"/>
                <a:gd name="T69" fmla="*/ 6 h 505"/>
                <a:gd name="T70" fmla="*/ 32 w 126"/>
                <a:gd name="T71" fmla="*/ 25 h 505"/>
                <a:gd name="T72" fmla="*/ 8 w 126"/>
                <a:gd name="T73" fmla="*/ 46 h 505"/>
                <a:gd name="T74" fmla="*/ 8 w 126"/>
                <a:gd name="T75" fmla="*/ 4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505">
                  <a:moveTo>
                    <a:pt x="8" y="46"/>
                  </a:moveTo>
                  <a:lnTo>
                    <a:pt x="8" y="46"/>
                  </a:lnTo>
                  <a:lnTo>
                    <a:pt x="4" y="75"/>
                  </a:lnTo>
                  <a:lnTo>
                    <a:pt x="1" y="103"/>
                  </a:lnTo>
                  <a:lnTo>
                    <a:pt x="0" y="13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1" y="207"/>
                  </a:lnTo>
                  <a:lnTo>
                    <a:pt x="4" y="248"/>
                  </a:lnTo>
                  <a:lnTo>
                    <a:pt x="9" y="290"/>
                  </a:lnTo>
                  <a:lnTo>
                    <a:pt x="17" y="330"/>
                  </a:lnTo>
                  <a:lnTo>
                    <a:pt x="27" y="368"/>
                  </a:lnTo>
                  <a:lnTo>
                    <a:pt x="38" y="406"/>
                  </a:lnTo>
                  <a:lnTo>
                    <a:pt x="49" y="444"/>
                  </a:lnTo>
                  <a:lnTo>
                    <a:pt x="63" y="480"/>
                  </a:lnTo>
                  <a:lnTo>
                    <a:pt x="63" y="480"/>
                  </a:lnTo>
                  <a:lnTo>
                    <a:pt x="94" y="492"/>
                  </a:lnTo>
                  <a:lnTo>
                    <a:pt x="126" y="505"/>
                  </a:lnTo>
                  <a:lnTo>
                    <a:pt x="126" y="505"/>
                  </a:lnTo>
                  <a:lnTo>
                    <a:pt x="110" y="467"/>
                  </a:lnTo>
                  <a:lnTo>
                    <a:pt x="94" y="427"/>
                  </a:lnTo>
                  <a:lnTo>
                    <a:pt x="81" y="385"/>
                  </a:lnTo>
                  <a:lnTo>
                    <a:pt x="70" y="344"/>
                  </a:lnTo>
                  <a:lnTo>
                    <a:pt x="60" y="299"/>
                  </a:lnTo>
                  <a:lnTo>
                    <a:pt x="52" y="255"/>
                  </a:lnTo>
                  <a:lnTo>
                    <a:pt x="47" y="210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47" y="121"/>
                  </a:lnTo>
                  <a:lnTo>
                    <a:pt x="51" y="81"/>
                  </a:lnTo>
                  <a:lnTo>
                    <a:pt x="57" y="39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32" y="25"/>
                  </a:lnTo>
                  <a:lnTo>
                    <a:pt x="8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6">
              <a:extLst>
                <a:ext uri="{FF2B5EF4-FFF2-40B4-BE49-F238E27FC236}">
                  <a16:creationId xmlns:a16="http://schemas.microsoft.com/office/drawing/2014/main" id="{28613FC4-C220-4647-9599-CFDCB263E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2437"/>
              <a:ext cx="105" cy="126"/>
            </a:xfrm>
            <a:custGeom>
              <a:avLst/>
              <a:gdLst>
                <a:gd name="T0" fmla="*/ 0 w 210"/>
                <a:gd name="T1" fmla="*/ 0 h 250"/>
                <a:gd name="T2" fmla="*/ 0 w 210"/>
                <a:gd name="T3" fmla="*/ 0 h 250"/>
                <a:gd name="T4" fmla="*/ 19 w 210"/>
                <a:gd name="T5" fmla="*/ 41 h 250"/>
                <a:gd name="T6" fmla="*/ 41 w 210"/>
                <a:gd name="T7" fmla="*/ 79 h 250"/>
                <a:gd name="T8" fmla="*/ 62 w 210"/>
                <a:gd name="T9" fmla="*/ 116 h 250"/>
                <a:gd name="T10" fmla="*/ 82 w 210"/>
                <a:gd name="T11" fmla="*/ 150 h 250"/>
                <a:gd name="T12" fmla="*/ 103 w 210"/>
                <a:gd name="T13" fmla="*/ 180 h 250"/>
                <a:gd name="T14" fmla="*/ 122 w 210"/>
                <a:gd name="T15" fmla="*/ 207 h 250"/>
                <a:gd name="T16" fmla="*/ 156 w 210"/>
                <a:gd name="T17" fmla="*/ 250 h 250"/>
                <a:gd name="T18" fmla="*/ 156 w 210"/>
                <a:gd name="T19" fmla="*/ 250 h 250"/>
                <a:gd name="T20" fmla="*/ 183 w 210"/>
                <a:gd name="T21" fmla="*/ 247 h 250"/>
                <a:gd name="T22" fmla="*/ 210 w 210"/>
                <a:gd name="T23" fmla="*/ 242 h 250"/>
                <a:gd name="T24" fmla="*/ 210 w 210"/>
                <a:gd name="T25" fmla="*/ 242 h 250"/>
                <a:gd name="T26" fmla="*/ 183 w 210"/>
                <a:gd name="T27" fmla="*/ 209 h 250"/>
                <a:gd name="T28" fmla="*/ 148 w 210"/>
                <a:gd name="T29" fmla="*/ 159 h 250"/>
                <a:gd name="T30" fmla="*/ 127 w 210"/>
                <a:gd name="T31" fmla="*/ 130 h 250"/>
                <a:gd name="T32" fmla="*/ 106 w 210"/>
                <a:gd name="T33" fmla="*/ 97 h 250"/>
                <a:gd name="T34" fmla="*/ 84 w 210"/>
                <a:gd name="T35" fmla="*/ 60 h 250"/>
                <a:gd name="T36" fmla="*/ 63 w 210"/>
                <a:gd name="T37" fmla="*/ 20 h 250"/>
                <a:gd name="T38" fmla="*/ 63 w 210"/>
                <a:gd name="T39" fmla="*/ 20 h 250"/>
                <a:gd name="T40" fmla="*/ 31 w 210"/>
                <a:gd name="T41" fmla="*/ 11 h 250"/>
                <a:gd name="T42" fmla="*/ 0 w 210"/>
                <a:gd name="T43" fmla="*/ 0 h 250"/>
                <a:gd name="T44" fmla="*/ 0 w 210"/>
                <a:gd name="T4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0" h="250">
                  <a:moveTo>
                    <a:pt x="0" y="0"/>
                  </a:moveTo>
                  <a:lnTo>
                    <a:pt x="0" y="0"/>
                  </a:lnTo>
                  <a:lnTo>
                    <a:pt x="19" y="41"/>
                  </a:lnTo>
                  <a:lnTo>
                    <a:pt x="41" y="79"/>
                  </a:lnTo>
                  <a:lnTo>
                    <a:pt x="62" y="116"/>
                  </a:lnTo>
                  <a:lnTo>
                    <a:pt x="82" y="150"/>
                  </a:lnTo>
                  <a:lnTo>
                    <a:pt x="103" y="180"/>
                  </a:lnTo>
                  <a:lnTo>
                    <a:pt x="122" y="207"/>
                  </a:lnTo>
                  <a:lnTo>
                    <a:pt x="156" y="250"/>
                  </a:lnTo>
                  <a:lnTo>
                    <a:pt x="156" y="250"/>
                  </a:lnTo>
                  <a:lnTo>
                    <a:pt x="183" y="247"/>
                  </a:lnTo>
                  <a:lnTo>
                    <a:pt x="210" y="242"/>
                  </a:lnTo>
                  <a:lnTo>
                    <a:pt x="210" y="242"/>
                  </a:lnTo>
                  <a:lnTo>
                    <a:pt x="183" y="209"/>
                  </a:lnTo>
                  <a:lnTo>
                    <a:pt x="148" y="159"/>
                  </a:lnTo>
                  <a:lnTo>
                    <a:pt x="127" y="130"/>
                  </a:lnTo>
                  <a:lnTo>
                    <a:pt x="106" y="97"/>
                  </a:lnTo>
                  <a:lnTo>
                    <a:pt x="84" y="6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31" y="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27">
              <a:extLst>
                <a:ext uri="{FF2B5EF4-FFF2-40B4-BE49-F238E27FC236}">
                  <a16:creationId xmlns:a16="http://schemas.microsoft.com/office/drawing/2014/main" id="{2300F0B8-FD6B-CC4F-BC2D-6109F18F6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2132"/>
              <a:ext cx="39" cy="57"/>
            </a:xfrm>
            <a:custGeom>
              <a:avLst/>
              <a:gdLst>
                <a:gd name="T0" fmla="*/ 20 w 76"/>
                <a:gd name="T1" fmla="*/ 37 h 115"/>
                <a:gd name="T2" fmla="*/ 20 w 76"/>
                <a:gd name="T3" fmla="*/ 37 h 115"/>
                <a:gd name="T4" fmla="*/ 16 w 76"/>
                <a:gd name="T5" fmla="*/ 41 h 115"/>
                <a:gd name="T6" fmla="*/ 16 w 76"/>
                <a:gd name="T7" fmla="*/ 41 h 115"/>
                <a:gd name="T8" fmla="*/ 8 w 76"/>
                <a:gd name="T9" fmla="*/ 78 h 115"/>
                <a:gd name="T10" fmla="*/ 0 w 76"/>
                <a:gd name="T11" fmla="*/ 115 h 115"/>
                <a:gd name="T12" fmla="*/ 0 w 76"/>
                <a:gd name="T13" fmla="*/ 115 h 115"/>
                <a:gd name="T14" fmla="*/ 24 w 76"/>
                <a:gd name="T15" fmla="*/ 94 h 115"/>
                <a:gd name="T16" fmla="*/ 49 w 76"/>
                <a:gd name="T17" fmla="*/ 75 h 115"/>
                <a:gd name="T18" fmla="*/ 49 w 76"/>
                <a:gd name="T19" fmla="*/ 75 h 115"/>
                <a:gd name="T20" fmla="*/ 57 w 76"/>
                <a:gd name="T21" fmla="*/ 69 h 115"/>
                <a:gd name="T22" fmla="*/ 57 w 76"/>
                <a:gd name="T23" fmla="*/ 69 h 115"/>
                <a:gd name="T24" fmla="*/ 67 w 76"/>
                <a:gd name="T25" fmla="*/ 34 h 115"/>
                <a:gd name="T26" fmla="*/ 76 w 76"/>
                <a:gd name="T27" fmla="*/ 0 h 115"/>
                <a:gd name="T28" fmla="*/ 76 w 76"/>
                <a:gd name="T29" fmla="*/ 0 h 115"/>
                <a:gd name="T30" fmla="*/ 47 w 76"/>
                <a:gd name="T31" fmla="*/ 18 h 115"/>
                <a:gd name="T32" fmla="*/ 20 w 76"/>
                <a:gd name="T33" fmla="*/ 37 h 115"/>
                <a:gd name="T34" fmla="*/ 20 w 76"/>
                <a:gd name="T35" fmla="*/ 3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115">
                  <a:moveTo>
                    <a:pt x="20" y="37"/>
                  </a:moveTo>
                  <a:lnTo>
                    <a:pt x="20" y="37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8" y="78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24" y="94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67" y="34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47" y="18"/>
                  </a:lnTo>
                  <a:lnTo>
                    <a:pt x="20" y="37"/>
                  </a:ln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28">
              <a:extLst>
                <a:ext uri="{FF2B5EF4-FFF2-40B4-BE49-F238E27FC236}">
                  <a16:creationId xmlns:a16="http://schemas.microsoft.com/office/drawing/2014/main" id="{41A73E9A-A84A-E645-84A6-68B754711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2419"/>
              <a:ext cx="286" cy="49"/>
            </a:xfrm>
            <a:custGeom>
              <a:avLst/>
              <a:gdLst>
                <a:gd name="T0" fmla="*/ 0 w 570"/>
                <a:gd name="T1" fmla="*/ 0 h 97"/>
                <a:gd name="T2" fmla="*/ 0 w 570"/>
                <a:gd name="T3" fmla="*/ 0 h 97"/>
                <a:gd name="T4" fmla="*/ 14 w 570"/>
                <a:gd name="T5" fmla="*/ 29 h 97"/>
                <a:gd name="T6" fmla="*/ 28 w 570"/>
                <a:gd name="T7" fmla="*/ 57 h 97"/>
                <a:gd name="T8" fmla="*/ 28 w 570"/>
                <a:gd name="T9" fmla="*/ 57 h 97"/>
                <a:gd name="T10" fmla="*/ 67 w 570"/>
                <a:gd name="T11" fmla="*/ 69 h 97"/>
                <a:gd name="T12" fmla="*/ 103 w 570"/>
                <a:gd name="T13" fmla="*/ 77 h 97"/>
                <a:gd name="T14" fmla="*/ 142 w 570"/>
                <a:gd name="T15" fmla="*/ 83 h 97"/>
                <a:gd name="T16" fmla="*/ 178 w 570"/>
                <a:gd name="T17" fmla="*/ 88 h 97"/>
                <a:gd name="T18" fmla="*/ 215 w 570"/>
                <a:gd name="T19" fmla="*/ 93 h 97"/>
                <a:gd name="T20" fmla="*/ 250 w 570"/>
                <a:gd name="T21" fmla="*/ 94 h 97"/>
                <a:gd name="T22" fmla="*/ 285 w 570"/>
                <a:gd name="T23" fmla="*/ 96 h 97"/>
                <a:gd name="T24" fmla="*/ 318 w 570"/>
                <a:gd name="T25" fmla="*/ 97 h 97"/>
                <a:gd name="T26" fmla="*/ 318 w 570"/>
                <a:gd name="T27" fmla="*/ 97 h 97"/>
                <a:gd name="T28" fmla="*/ 381 w 570"/>
                <a:gd name="T29" fmla="*/ 96 h 97"/>
                <a:gd name="T30" fmla="*/ 438 w 570"/>
                <a:gd name="T31" fmla="*/ 91 h 97"/>
                <a:gd name="T32" fmla="*/ 486 w 570"/>
                <a:gd name="T33" fmla="*/ 85 h 97"/>
                <a:gd name="T34" fmla="*/ 527 w 570"/>
                <a:gd name="T35" fmla="*/ 80 h 97"/>
                <a:gd name="T36" fmla="*/ 527 w 570"/>
                <a:gd name="T37" fmla="*/ 80 h 97"/>
                <a:gd name="T38" fmla="*/ 550 w 570"/>
                <a:gd name="T39" fmla="*/ 53 h 97"/>
                <a:gd name="T40" fmla="*/ 570 w 570"/>
                <a:gd name="T41" fmla="*/ 24 h 97"/>
                <a:gd name="T42" fmla="*/ 570 w 570"/>
                <a:gd name="T43" fmla="*/ 22 h 97"/>
                <a:gd name="T44" fmla="*/ 570 w 570"/>
                <a:gd name="T45" fmla="*/ 22 h 97"/>
                <a:gd name="T46" fmla="*/ 556 w 570"/>
                <a:gd name="T47" fmla="*/ 26 h 97"/>
                <a:gd name="T48" fmla="*/ 518 w 570"/>
                <a:gd name="T49" fmla="*/ 32 h 97"/>
                <a:gd name="T50" fmla="*/ 460 w 570"/>
                <a:gd name="T51" fmla="*/ 40 h 97"/>
                <a:gd name="T52" fmla="*/ 425 w 570"/>
                <a:gd name="T53" fmla="*/ 45 h 97"/>
                <a:gd name="T54" fmla="*/ 387 w 570"/>
                <a:gd name="T55" fmla="*/ 46 h 97"/>
                <a:gd name="T56" fmla="*/ 344 w 570"/>
                <a:gd name="T57" fmla="*/ 48 h 97"/>
                <a:gd name="T58" fmla="*/ 299 w 570"/>
                <a:gd name="T59" fmla="*/ 48 h 97"/>
                <a:gd name="T60" fmla="*/ 253 w 570"/>
                <a:gd name="T61" fmla="*/ 46 h 97"/>
                <a:gd name="T62" fmla="*/ 204 w 570"/>
                <a:gd name="T63" fmla="*/ 43 h 97"/>
                <a:gd name="T64" fmla="*/ 154 w 570"/>
                <a:gd name="T65" fmla="*/ 37 h 97"/>
                <a:gd name="T66" fmla="*/ 103 w 570"/>
                <a:gd name="T67" fmla="*/ 27 h 97"/>
                <a:gd name="T68" fmla="*/ 51 w 570"/>
                <a:gd name="T69" fmla="*/ 16 h 97"/>
                <a:gd name="T70" fmla="*/ 0 w 570"/>
                <a:gd name="T71" fmla="*/ 0 h 97"/>
                <a:gd name="T72" fmla="*/ 0 w 570"/>
                <a:gd name="T7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0" h="97">
                  <a:moveTo>
                    <a:pt x="0" y="0"/>
                  </a:moveTo>
                  <a:lnTo>
                    <a:pt x="0" y="0"/>
                  </a:lnTo>
                  <a:lnTo>
                    <a:pt x="14" y="2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67" y="69"/>
                  </a:lnTo>
                  <a:lnTo>
                    <a:pt x="103" y="77"/>
                  </a:lnTo>
                  <a:lnTo>
                    <a:pt x="142" y="83"/>
                  </a:lnTo>
                  <a:lnTo>
                    <a:pt x="178" y="88"/>
                  </a:lnTo>
                  <a:lnTo>
                    <a:pt x="215" y="93"/>
                  </a:lnTo>
                  <a:lnTo>
                    <a:pt x="250" y="94"/>
                  </a:lnTo>
                  <a:lnTo>
                    <a:pt x="285" y="96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81" y="96"/>
                  </a:lnTo>
                  <a:lnTo>
                    <a:pt x="438" y="91"/>
                  </a:lnTo>
                  <a:lnTo>
                    <a:pt x="486" y="85"/>
                  </a:lnTo>
                  <a:lnTo>
                    <a:pt x="527" y="80"/>
                  </a:lnTo>
                  <a:lnTo>
                    <a:pt x="527" y="80"/>
                  </a:lnTo>
                  <a:lnTo>
                    <a:pt x="550" y="53"/>
                  </a:lnTo>
                  <a:lnTo>
                    <a:pt x="570" y="24"/>
                  </a:lnTo>
                  <a:lnTo>
                    <a:pt x="570" y="22"/>
                  </a:lnTo>
                  <a:lnTo>
                    <a:pt x="570" y="22"/>
                  </a:lnTo>
                  <a:lnTo>
                    <a:pt x="556" y="26"/>
                  </a:lnTo>
                  <a:lnTo>
                    <a:pt x="518" y="32"/>
                  </a:lnTo>
                  <a:lnTo>
                    <a:pt x="460" y="40"/>
                  </a:lnTo>
                  <a:lnTo>
                    <a:pt x="425" y="45"/>
                  </a:lnTo>
                  <a:lnTo>
                    <a:pt x="387" y="46"/>
                  </a:lnTo>
                  <a:lnTo>
                    <a:pt x="344" y="48"/>
                  </a:lnTo>
                  <a:lnTo>
                    <a:pt x="299" y="48"/>
                  </a:lnTo>
                  <a:lnTo>
                    <a:pt x="253" y="46"/>
                  </a:lnTo>
                  <a:lnTo>
                    <a:pt x="204" y="43"/>
                  </a:lnTo>
                  <a:lnTo>
                    <a:pt x="154" y="37"/>
                  </a:lnTo>
                  <a:lnTo>
                    <a:pt x="103" y="27"/>
                  </a:lnTo>
                  <a:lnTo>
                    <a:pt x="51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29">
              <a:extLst>
                <a:ext uri="{FF2B5EF4-FFF2-40B4-BE49-F238E27FC236}">
                  <a16:creationId xmlns:a16="http://schemas.microsoft.com/office/drawing/2014/main" id="{3981E9E4-EA45-7E4C-857C-1CEEA5EA7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" y="2137"/>
              <a:ext cx="105" cy="182"/>
            </a:xfrm>
            <a:custGeom>
              <a:avLst/>
              <a:gdLst>
                <a:gd name="T0" fmla="*/ 209 w 209"/>
                <a:gd name="T1" fmla="*/ 318 h 365"/>
                <a:gd name="T2" fmla="*/ 209 w 209"/>
                <a:gd name="T3" fmla="*/ 318 h 365"/>
                <a:gd name="T4" fmla="*/ 172 w 209"/>
                <a:gd name="T5" fmla="*/ 272 h 365"/>
                <a:gd name="T6" fmla="*/ 140 w 209"/>
                <a:gd name="T7" fmla="*/ 226 h 365"/>
                <a:gd name="T8" fmla="*/ 112 w 209"/>
                <a:gd name="T9" fmla="*/ 180 h 365"/>
                <a:gd name="T10" fmla="*/ 86 w 209"/>
                <a:gd name="T11" fmla="*/ 137 h 365"/>
                <a:gd name="T12" fmla="*/ 65 w 209"/>
                <a:gd name="T13" fmla="*/ 95 h 365"/>
                <a:gd name="T14" fmla="*/ 48 w 209"/>
                <a:gd name="T15" fmla="*/ 59 h 365"/>
                <a:gd name="T16" fmla="*/ 33 w 209"/>
                <a:gd name="T17" fmla="*/ 27 h 365"/>
                <a:gd name="T18" fmla="*/ 22 w 209"/>
                <a:gd name="T19" fmla="*/ 0 h 365"/>
                <a:gd name="T20" fmla="*/ 22 w 209"/>
                <a:gd name="T21" fmla="*/ 0 h 365"/>
                <a:gd name="T22" fmla="*/ 9 w 209"/>
                <a:gd name="T23" fmla="*/ 35 h 365"/>
                <a:gd name="T24" fmla="*/ 0 w 209"/>
                <a:gd name="T25" fmla="*/ 70 h 365"/>
                <a:gd name="T26" fmla="*/ 0 w 209"/>
                <a:gd name="T27" fmla="*/ 70 h 365"/>
                <a:gd name="T28" fmla="*/ 14 w 209"/>
                <a:gd name="T29" fmla="*/ 100 h 365"/>
                <a:gd name="T30" fmla="*/ 30 w 209"/>
                <a:gd name="T31" fmla="*/ 134 h 365"/>
                <a:gd name="T32" fmla="*/ 49 w 209"/>
                <a:gd name="T33" fmla="*/ 169 h 365"/>
                <a:gd name="T34" fmla="*/ 70 w 209"/>
                <a:gd name="T35" fmla="*/ 207 h 365"/>
                <a:gd name="T36" fmla="*/ 96 w 209"/>
                <a:gd name="T37" fmla="*/ 245 h 365"/>
                <a:gd name="T38" fmla="*/ 123 w 209"/>
                <a:gd name="T39" fmla="*/ 285 h 365"/>
                <a:gd name="T40" fmla="*/ 151 w 209"/>
                <a:gd name="T41" fmla="*/ 325 h 365"/>
                <a:gd name="T42" fmla="*/ 185 w 209"/>
                <a:gd name="T43" fmla="*/ 365 h 365"/>
                <a:gd name="T44" fmla="*/ 185 w 209"/>
                <a:gd name="T45" fmla="*/ 365 h 365"/>
                <a:gd name="T46" fmla="*/ 209 w 209"/>
                <a:gd name="T47" fmla="*/ 318 h 365"/>
                <a:gd name="T48" fmla="*/ 209 w 209"/>
                <a:gd name="T49" fmla="*/ 3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365">
                  <a:moveTo>
                    <a:pt x="209" y="318"/>
                  </a:moveTo>
                  <a:lnTo>
                    <a:pt x="209" y="318"/>
                  </a:lnTo>
                  <a:lnTo>
                    <a:pt x="172" y="272"/>
                  </a:lnTo>
                  <a:lnTo>
                    <a:pt x="140" y="226"/>
                  </a:lnTo>
                  <a:lnTo>
                    <a:pt x="112" y="180"/>
                  </a:lnTo>
                  <a:lnTo>
                    <a:pt x="86" y="137"/>
                  </a:lnTo>
                  <a:lnTo>
                    <a:pt x="65" y="95"/>
                  </a:lnTo>
                  <a:lnTo>
                    <a:pt x="48" y="59"/>
                  </a:lnTo>
                  <a:lnTo>
                    <a:pt x="33" y="27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9" y="35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4" y="100"/>
                  </a:lnTo>
                  <a:lnTo>
                    <a:pt x="30" y="134"/>
                  </a:lnTo>
                  <a:lnTo>
                    <a:pt x="49" y="169"/>
                  </a:lnTo>
                  <a:lnTo>
                    <a:pt x="70" y="207"/>
                  </a:lnTo>
                  <a:lnTo>
                    <a:pt x="96" y="245"/>
                  </a:lnTo>
                  <a:lnTo>
                    <a:pt x="123" y="285"/>
                  </a:lnTo>
                  <a:lnTo>
                    <a:pt x="151" y="325"/>
                  </a:lnTo>
                  <a:lnTo>
                    <a:pt x="185" y="365"/>
                  </a:lnTo>
                  <a:lnTo>
                    <a:pt x="185" y="365"/>
                  </a:lnTo>
                  <a:lnTo>
                    <a:pt x="209" y="318"/>
                  </a:lnTo>
                  <a:lnTo>
                    <a:pt x="209" y="3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30">
              <a:extLst>
                <a:ext uri="{FF2B5EF4-FFF2-40B4-BE49-F238E27FC236}">
                  <a16:creationId xmlns:a16="http://schemas.microsoft.com/office/drawing/2014/main" id="{54D63BB5-CEEC-4346-BE05-8782B2C3B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315"/>
              <a:ext cx="149" cy="122"/>
            </a:xfrm>
            <a:custGeom>
              <a:avLst/>
              <a:gdLst>
                <a:gd name="T0" fmla="*/ 212 w 297"/>
                <a:gd name="T1" fmla="*/ 153 h 244"/>
                <a:gd name="T2" fmla="*/ 212 w 297"/>
                <a:gd name="T3" fmla="*/ 153 h 244"/>
                <a:gd name="T4" fmla="*/ 185 w 297"/>
                <a:gd name="T5" fmla="*/ 137 h 244"/>
                <a:gd name="T6" fmla="*/ 159 w 297"/>
                <a:gd name="T7" fmla="*/ 119 h 244"/>
                <a:gd name="T8" fmla="*/ 134 w 297"/>
                <a:gd name="T9" fmla="*/ 102 h 244"/>
                <a:gd name="T10" fmla="*/ 110 w 297"/>
                <a:gd name="T11" fmla="*/ 83 h 244"/>
                <a:gd name="T12" fmla="*/ 86 w 297"/>
                <a:gd name="T13" fmla="*/ 64 h 244"/>
                <a:gd name="T14" fmla="*/ 64 w 297"/>
                <a:gd name="T15" fmla="*/ 43 h 244"/>
                <a:gd name="T16" fmla="*/ 43 w 297"/>
                <a:gd name="T17" fmla="*/ 22 h 244"/>
                <a:gd name="T18" fmla="*/ 22 w 297"/>
                <a:gd name="T19" fmla="*/ 0 h 244"/>
                <a:gd name="T20" fmla="*/ 22 w 297"/>
                <a:gd name="T21" fmla="*/ 0 h 244"/>
                <a:gd name="T22" fmla="*/ 0 w 297"/>
                <a:gd name="T23" fmla="*/ 46 h 244"/>
                <a:gd name="T24" fmla="*/ 0 w 297"/>
                <a:gd name="T25" fmla="*/ 46 h 244"/>
                <a:gd name="T26" fmla="*/ 21 w 297"/>
                <a:gd name="T27" fmla="*/ 67 h 244"/>
                <a:gd name="T28" fmla="*/ 41 w 297"/>
                <a:gd name="T29" fmla="*/ 86 h 244"/>
                <a:gd name="T30" fmla="*/ 64 w 297"/>
                <a:gd name="T31" fmla="*/ 107 h 244"/>
                <a:gd name="T32" fmla="*/ 88 w 297"/>
                <a:gd name="T33" fmla="*/ 126 h 244"/>
                <a:gd name="T34" fmla="*/ 112 w 297"/>
                <a:gd name="T35" fmla="*/ 143 h 244"/>
                <a:gd name="T36" fmla="*/ 137 w 297"/>
                <a:gd name="T37" fmla="*/ 162 h 244"/>
                <a:gd name="T38" fmla="*/ 163 w 297"/>
                <a:gd name="T39" fmla="*/ 178 h 244"/>
                <a:gd name="T40" fmla="*/ 190 w 297"/>
                <a:gd name="T41" fmla="*/ 194 h 244"/>
                <a:gd name="T42" fmla="*/ 190 w 297"/>
                <a:gd name="T43" fmla="*/ 194 h 244"/>
                <a:gd name="T44" fmla="*/ 215 w 297"/>
                <a:gd name="T45" fmla="*/ 209 h 244"/>
                <a:gd name="T46" fmla="*/ 242 w 297"/>
                <a:gd name="T47" fmla="*/ 221 h 244"/>
                <a:gd name="T48" fmla="*/ 269 w 297"/>
                <a:gd name="T49" fmla="*/ 233 h 244"/>
                <a:gd name="T50" fmla="*/ 297 w 297"/>
                <a:gd name="T51" fmla="*/ 244 h 244"/>
                <a:gd name="T52" fmla="*/ 297 w 297"/>
                <a:gd name="T53" fmla="*/ 244 h 244"/>
                <a:gd name="T54" fmla="*/ 282 w 297"/>
                <a:gd name="T55" fmla="*/ 213 h 244"/>
                <a:gd name="T56" fmla="*/ 269 w 297"/>
                <a:gd name="T57" fmla="*/ 182 h 244"/>
                <a:gd name="T58" fmla="*/ 269 w 297"/>
                <a:gd name="T59" fmla="*/ 182 h 244"/>
                <a:gd name="T60" fmla="*/ 241 w 297"/>
                <a:gd name="T61" fmla="*/ 169 h 244"/>
                <a:gd name="T62" fmla="*/ 212 w 297"/>
                <a:gd name="T63" fmla="*/ 153 h 244"/>
                <a:gd name="T64" fmla="*/ 212 w 297"/>
                <a:gd name="T65" fmla="*/ 15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7" h="244">
                  <a:moveTo>
                    <a:pt x="212" y="153"/>
                  </a:moveTo>
                  <a:lnTo>
                    <a:pt x="212" y="153"/>
                  </a:lnTo>
                  <a:lnTo>
                    <a:pt x="185" y="137"/>
                  </a:lnTo>
                  <a:lnTo>
                    <a:pt x="159" y="119"/>
                  </a:lnTo>
                  <a:lnTo>
                    <a:pt x="134" y="102"/>
                  </a:lnTo>
                  <a:lnTo>
                    <a:pt x="110" y="83"/>
                  </a:lnTo>
                  <a:lnTo>
                    <a:pt x="86" y="64"/>
                  </a:lnTo>
                  <a:lnTo>
                    <a:pt x="64" y="43"/>
                  </a:lnTo>
                  <a:lnTo>
                    <a:pt x="43" y="2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1" y="67"/>
                  </a:lnTo>
                  <a:lnTo>
                    <a:pt x="41" y="86"/>
                  </a:lnTo>
                  <a:lnTo>
                    <a:pt x="64" y="107"/>
                  </a:lnTo>
                  <a:lnTo>
                    <a:pt x="88" y="126"/>
                  </a:lnTo>
                  <a:lnTo>
                    <a:pt x="112" y="143"/>
                  </a:lnTo>
                  <a:lnTo>
                    <a:pt x="137" y="162"/>
                  </a:lnTo>
                  <a:lnTo>
                    <a:pt x="163" y="178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215" y="209"/>
                  </a:lnTo>
                  <a:lnTo>
                    <a:pt x="242" y="221"/>
                  </a:lnTo>
                  <a:lnTo>
                    <a:pt x="269" y="233"/>
                  </a:lnTo>
                  <a:lnTo>
                    <a:pt x="297" y="244"/>
                  </a:lnTo>
                  <a:lnTo>
                    <a:pt x="297" y="244"/>
                  </a:lnTo>
                  <a:lnTo>
                    <a:pt x="282" y="213"/>
                  </a:lnTo>
                  <a:lnTo>
                    <a:pt x="269" y="182"/>
                  </a:lnTo>
                  <a:lnTo>
                    <a:pt x="269" y="182"/>
                  </a:lnTo>
                  <a:lnTo>
                    <a:pt x="241" y="169"/>
                  </a:lnTo>
                  <a:lnTo>
                    <a:pt x="212" y="153"/>
                  </a:lnTo>
                  <a:lnTo>
                    <a:pt x="212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31">
              <a:extLst>
                <a:ext uri="{FF2B5EF4-FFF2-40B4-BE49-F238E27FC236}">
                  <a16:creationId xmlns:a16="http://schemas.microsoft.com/office/drawing/2014/main" id="{2DE12F4D-C1E4-DB49-AC22-1FB6777B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296"/>
              <a:ext cx="29" cy="42"/>
            </a:xfrm>
            <a:custGeom>
              <a:avLst/>
              <a:gdLst>
                <a:gd name="T0" fmla="*/ 24 w 57"/>
                <a:gd name="T1" fmla="*/ 0 h 85"/>
                <a:gd name="T2" fmla="*/ 24 w 57"/>
                <a:gd name="T3" fmla="*/ 0 h 85"/>
                <a:gd name="T4" fmla="*/ 0 w 57"/>
                <a:gd name="T5" fmla="*/ 47 h 85"/>
                <a:gd name="T6" fmla="*/ 0 w 57"/>
                <a:gd name="T7" fmla="*/ 47 h 85"/>
                <a:gd name="T8" fmla="*/ 35 w 57"/>
                <a:gd name="T9" fmla="*/ 85 h 85"/>
                <a:gd name="T10" fmla="*/ 35 w 57"/>
                <a:gd name="T11" fmla="*/ 85 h 85"/>
                <a:gd name="T12" fmla="*/ 57 w 57"/>
                <a:gd name="T13" fmla="*/ 39 h 85"/>
                <a:gd name="T14" fmla="*/ 57 w 57"/>
                <a:gd name="T15" fmla="*/ 39 h 85"/>
                <a:gd name="T16" fmla="*/ 24 w 57"/>
                <a:gd name="T17" fmla="*/ 0 h 85"/>
                <a:gd name="T18" fmla="*/ 24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24" y="0"/>
                  </a:moveTo>
                  <a:lnTo>
                    <a:pt x="24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32">
              <a:extLst>
                <a:ext uri="{FF2B5EF4-FFF2-40B4-BE49-F238E27FC236}">
                  <a16:creationId xmlns:a16="http://schemas.microsoft.com/office/drawing/2014/main" id="{02809D8F-201D-EE42-A5F5-7E3001519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406"/>
              <a:ext cx="46" cy="42"/>
            </a:xfrm>
            <a:custGeom>
              <a:avLst/>
              <a:gdLst>
                <a:gd name="T0" fmla="*/ 28 w 91"/>
                <a:gd name="T1" fmla="*/ 62 h 82"/>
                <a:gd name="T2" fmla="*/ 28 w 91"/>
                <a:gd name="T3" fmla="*/ 62 h 82"/>
                <a:gd name="T4" fmla="*/ 59 w 91"/>
                <a:gd name="T5" fmla="*/ 73 h 82"/>
                <a:gd name="T6" fmla="*/ 91 w 91"/>
                <a:gd name="T7" fmla="*/ 82 h 82"/>
                <a:gd name="T8" fmla="*/ 91 w 91"/>
                <a:gd name="T9" fmla="*/ 82 h 82"/>
                <a:gd name="T10" fmla="*/ 77 w 91"/>
                <a:gd name="T11" fmla="*/ 54 h 82"/>
                <a:gd name="T12" fmla="*/ 63 w 91"/>
                <a:gd name="T13" fmla="*/ 25 h 82"/>
                <a:gd name="T14" fmla="*/ 63 w 91"/>
                <a:gd name="T15" fmla="*/ 25 h 82"/>
                <a:gd name="T16" fmla="*/ 31 w 91"/>
                <a:gd name="T17" fmla="*/ 12 h 82"/>
                <a:gd name="T18" fmla="*/ 0 w 91"/>
                <a:gd name="T19" fmla="*/ 0 h 82"/>
                <a:gd name="T20" fmla="*/ 0 w 91"/>
                <a:gd name="T21" fmla="*/ 0 h 82"/>
                <a:gd name="T22" fmla="*/ 13 w 91"/>
                <a:gd name="T23" fmla="*/ 31 h 82"/>
                <a:gd name="T24" fmla="*/ 28 w 91"/>
                <a:gd name="T25" fmla="*/ 62 h 82"/>
                <a:gd name="T26" fmla="*/ 28 w 91"/>
                <a:gd name="T2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82">
                  <a:moveTo>
                    <a:pt x="28" y="62"/>
                  </a:moveTo>
                  <a:lnTo>
                    <a:pt x="28" y="62"/>
                  </a:lnTo>
                  <a:lnTo>
                    <a:pt x="59" y="73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77" y="54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31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31"/>
                  </a:lnTo>
                  <a:lnTo>
                    <a:pt x="28" y="62"/>
                  </a:lnTo>
                  <a:lnTo>
                    <a:pt x="28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33">
              <a:extLst>
                <a:ext uri="{FF2B5EF4-FFF2-40B4-BE49-F238E27FC236}">
                  <a16:creationId xmlns:a16="http://schemas.microsoft.com/office/drawing/2014/main" id="{AFF36E51-6222-DC46-8908-DCEB216CC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2088"/>
              <a:ext cx="165" cy="294"/>
            </a:xfrm>
            <a:custGeom>
              <a:avLst/>
              <a:gdLst>
                <a:gd name="T0" fmla="*/ 60 w 328"/>
                <a:gd name="T1" fmla="*/ 0 h 589"/>
                <a:gd name="T2" fmla="*/ 60 w 328"/>
                <a:gd name="T3" fmla="*/ 0 h 589"/>
                <a:gd name="T4" fmla="*/ 0 w 328"/>
                <a:gd name="T5" fmla="*/ 8 h 589"/>
                <a:gd name="T6" fmla="*/ 0 w 328"/>
                <a:gd name="T7" fmla="*/ 8 h 589"/>
                <a:gd name="T8" fmla="*/ 14 w 328"/>
                <a:gd name="T9" fmla="*/ 21 h 589"/>
                <a:gd name="T10" fmla="*/ 14 w 328"/>
                <a:gd name="T11" fmla="*/ 21 h 589"/>
                <a:gd name="T12" fmla="*/ 49 w 328"/>
                <a:gd name="T13" fmla="*/ 55 h 589"/>
                <a:gd name="T14" fmla="*/ 81 w 328"/>
                <a:gd name="T15" fmla="*/ 91 h 589"/>
                <a:gd name="T16" fmla="*/ 111 w 328"/>
                <a:gd name="T17" fmla="*/ 128 h 589"/>
                <a:gd name="T18" fmla="*/ 137 w 328"/>
                <a:gd name="T19" fmla="*/ 168 h 589"/>
                <a:gd name="T20" fmla="*/ 162 w 328"/>
                <a:gd name="T21" fmla="*/ 206 h 589"/>
                <a:gd name="T22" fmla="*/ 183 w 328"/>
                <a:gd name="T23" fmla="*/ 246 h 589"/>
                <a:gd name="T24" fmla="*/ 204 w 328"/>
                <a:gd name="T25" fmla="*/ 286 h 589"/>
                <a:gd name="T26" fmla="*/ 221 w 328"/>
                <a:gd name="T27" fmla="*/ 326 h 589"/>
                <a:gd name="T28" fmla="*/ 236 w 328"/>
                <a:gd name="T29" fmla="*/ 365 h 589"/>
                <a:gd name="T30" fmla="*/ 250 w 328"/>
                <a:gd name="T31" fmla="*/ 402 h 589"/>
                <a:gd name="T32" fmla="*/ 261 w 328"/>
                <a:gd name="T33" fmla="*/ 439 h 589"/>
                <a:gd name="T34" fmla="*/ 271 w 328"/>
                <a:gd name="T35" fmla="*/ 474 h 589"/>
                <a:gd name="T36" fmla="*/ 287 w 328"/>
                <a:gd name="T37" fmla="*/ 538 h 589"/>
                <a:gd name="T38" fmla="*/ 296 w 328"/>
                <a:gd name="T39" fmla="*/ 589 h 589"/>
                <a:gd name="T40" fmla="*/ 296 w 328"/>
                <a:gd name="T41" fmla="*/ 589 h 589"/>
                <a:gd name="T42" fmla="*/ 314 w 328"/>
                <a:gd name="T43" fmla="*/ 549 h 589"/>
                <a:gd name="T44" fmla="*/ 328 w 328"/>
                <a:gd name="T45" fmla="*/ 506 h 589"/>
                <a:gd name="T46" fmla="*/ 328 w 328"/>
                <a:gd name="T47" fmla="*/ 506 h 589"/>
                <a:gd name="T48" fmla="*/ 314 w 328"/>
                <a:gd name="T49" fmla="*/ 452 h 589"/>
                <a:gd name="T50" fmla="*/ 296 w 328"/>
                <a:gd name="T51" fmla="*/ 391 h 589"/>
                <a:gd name="T52" fmla="*/ 285 w 328"/>
                <a:gd name="T53" fmla="*/ 359 h 589"/>
                <a:gd name="T54" fmla="*/ 272 w 328"/>
                <a:gd name="T55" fmla="*/ 327 h 589"/>
                <a:gd name="T56" fmla="*/ 260 w 328"/>
                <a:gd name="T57" fmla="*/ 294 h 589"/>
                <a:gd name="T58" fmla="*/ 244 w 328"/>
                <a:gd name="T59" fmla="*/ 260 h 589"/>
                <a:gd name="T60" fmla="*/ 226 w 328"/>
                <a:gd name="T61" fmla="*/ 227 h 589"/>
                <a:gd name="T62" fmla="*/ 209 w 328"/>
                <a:gd name="T63" fmla="*/ 193 h 589"/>
                <a:gd name="T64" fmla="*/ 188 w 328"/>
                <a:gd name="T65" fmla="*/ 158 h 589"/>
                <a:gd name="T66" fmla="*/ 167 w 328"/>
                <a:gd name="T67" fmla="*/ 126 h 589"/>
                <a:gd name="T68" fmla="*/ 143 w 328"/>
                <a:gd name="T69" fmla="*/ 93 h 589"/>
                <a:gd name="T70" fmla="*/ 118 w 328"/>
                <a:gd name="T71" fmla="*/ 61 h 589"/>
                <a:gd name="T72" fmla="*/ 91 w 328"/>
                <a:gd name="T73" fmla="*/ 31 h 589"/>
                <a:gd name="T74" fmla="*/ 60 w 328"/>
                <a:gd name="T75" fmla="*/ 0 h 589"/>
                <a:gd name="T76" fmla="*/ 60 w 328"/>
                <a:gd name="T7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8" h="589">
                  <a:moveTo>
                    <a:pt x="60" y="0"/>
                  </a:moveTo>
                  <a:lnTo>
                    <a:pt x="6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49" y="55"/>
                  </a:lnTo>
                  <a:lnTo>
                    <a:pt x="81" y="91"/>
                  </a:lnTo>
                  <a:lnTo>
                    <a:pt x="111" y="128"/>
                  </a:lnTo>
                  <a:lnTo>
                    <a:pt x="137" y="168"/>
                  </a:lnTo>
                  <a:lnTo>
                    <a:pt x="162" y="206"/>
                  </a:lnTo>
                  <a:lnTo>
                    <a:pt x="183" y="246"/>
                  </a:lnTo>
                  <a:lnTo>
                    <a:pt x="204" y="286"/>
                  </a:lnTo>
                  <a:lnTo>
                    <a:pt x="221" y="326"/>
                  </a:lnTo>
                  <a:lnTo>
                    <a:pt x="236" y="365"/>
                  </a:lnTo>
                  <a:lnTo>
                    <a:pt x="250" y="402"/>
                  </a:lnTo>
                  <a:lnTo>
                    <a:pt x="261" y="439"/>
                  </a:lnTo>
                  <a:lnTo>
                    <a:pt x="271" y="474"/>
                  </a:lnTo>
                  <a:lnTo>
                    <a:pt x="287" y="538"/>
                  </a:lnTo>
                  <a:lnTo>
                    <a:pt x="296" y="589"/>
                  </a:lnTo>
                  <a:lnTo>
                    <a:pt x="296" y="589"/>
                  </a:lnTo>
                  <a:lnTo>
                    <a:pt x="314" y="549"/>
                  </a:lnTo>
                  <a:lnTo>
                    <a:pt x="328" y="506"/>
                  </a:lnTo>
                  <a:lnTo>
                    <a:pt x="328" y="506"/>
                  </a:lnTo>
                  <a:lnTo>
                    <a:pt x="314" y="452"/>
                  </a:lnTo>
                  <a:lnTo>
                    <a:pt x="296" y="391"/>
                  </a:lnTo>
                  <a:lnTo>
                    <a:pt x="285" y="359"/>
                  </a:lnTo>
                  <a:lnTo>
                    <a:pt x="272" y="327"/>
                  </a:lnTo>
                  <a:lnTo>
                    <a:pt x="260" y="294"/>
                  </a:lnTo>
                  <a:lnTo>
                    <a:pt x="244" y="260"/>
                  </a:lnTo>
                  <a:lnTo>
                    <a:pt x="226" y="227"/>
                  </a:lnTo>
                  <a:lnTo>
                    <a:pt x="209" y="193"/>
                  </a:lnTo>
                  <a:lnTo>
                    <a:pt x="188" y="158"/>
                  </a:lnTo>
                  <a:lnTo>
                    <a:pt x="167" y="126"/>
                  </a:lnTo>
                  <a:lnTo>
                    <a:pt x="143" y="93"/>
                  </a:lnTo>
                  <a:lnTo>
                    <a:pt x="118" y="61"/>
                  </a:lnTo>
                  <a:lnTo>
                    <a:pt x="91" y="31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34">
              <a:extLst>
                <a:ext uri="{FF2B5EF4-FFF2-40B4-BE49-F238E27FC236}">
                  <a16:creationId xmlns:a16="http://schemas.microsoft.com/office/drawing/2014/main" id="{31A84C0A-76A4-AB47-A944-20574E055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" y="1964"/>
              <a:ext cx="161" cy="45"/>
            </a:xfrm>
            <a:custGeom>
              <a:avLst/>
              <a:gdLst>
                <a:gd name="T0" fmla="*/ 322 w 322"/>
                <a:gd name="T1" fmla="*/ 49 h 90"/>
                <a:gd name="T2" fmla="*/ 322 w 322"/>
                <a:gd name="T3" fmla="*/ 49 h 90"/>
                <a:gd name="T4" fmla="*/ 287 w 322"/>
                <a:gd name="T5" fmla="*/ 38 h 90"/>
                <a:gd name="T6" fmla="*/ 253 w 322"/>
                <a:gd name="T7" fmla="*/ 30 h 90"/>
                <a:gd name="T8" fmla="*/ 188 w 322"/>
                <a:gd name="T9" fmla="*/ 16 h 90"/>
                <a:gd name="T10" fmla="*/ 129 w 322"/>
                <a:gd name="T11" fmla="*/ 6 h 90"/>
                <a:gd name="T12" fmla="*/ 78 w 322"/>
                <a:gd name="T13" fmla="*/ 0 h 90"/>
                <a:gd name="T14" fmla="*/ 78 w 322"/>
                <a:gd name="T15" fmla="*/ 0 h 90"/>
                <a:gd name="T16" fmla="*/ 38 w 322"/>
                <a:gd name="T17" fmla="*/ 19 h 90"/>
                <a:gd name="T18" fmla="*/ 0 w 322"/>
                <a:gd name="T19" fmla="*/ 41 h 90"/>
                <a:gd name="T20" fmla="*/ 0 w 322"/>
                <a:gd name="T21" fmla="*/ 41 h 90"/>
                <a:gd name="T22" fmla="*/ 51 w 322"/>
                <a:gd name="T23" fmla="*/ 44 h 90"/>
                <a:gd name="T24" fmla="*/ 82 w 322"/>
                <a:gd name="T25" fmla="*/ 47 h 90"/>
                <a:gd name="T26" fmla="*/ 119 w 322"/>
                <a:gd name="T27" fmla="*/ 52 h 90"/>
                <a:gd name="T28" fmla="*/ 159 w 322"/>
                <a:gd name="T29" fmla="*/ 59 h 90"/>
                <a:gd name="T30" fmla="*/ 202 w 322"/>
                <a:gd name="T31" fmla="*/ 67 h 90"/>
                <a:gd name="T32" fmla="*/ 248 w 322"/>
                <a:gd name="T33" fmla="*/ 78 h 90"/>
                <a:gd name="T34" fmla="*/ 295 w 322"/>
                <a:gd name="T35" fmla="*/ 90 h 90"/>
                <a:gd name="T36" fmla="*/ 295 w 322"/>
                <a:gd name="T37" fmla="*/ 90 h 90"/>
                <a:gd name="T38" fmla="*/ 322 w 322"/>
                <a:gd name="T39" fmla="*/ 49 h 90"/>
                <a:gd name="T40" fmla="*/ 322 w 322"/>
                <a:gd name="T41" fmla="*/ 4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2" h="90">
                  <a:moveTo>
                    <a:pt x="322" y="49"/>
                  </a:moveTo>
                  <a:lnTo>
                    <a:pt x="322" y="49"/>
                  </a:lnTo>
                  <a:lnTo>
                    <a:pt x="287" y="38"/>
                  </a:lnTo>
                  <a:lnTo>
                    <a:pt x="253" y="30"/>
                  </a:lnTo>
                  <a:lnTo>
                    <a:pt x="188" y="16"/>
                  </a:lnTo>
                  <a:lnTo>
                    <a:pt x="129" y="6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38" y="1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51" y="44"/>
                  </a:lnTo>
                  <a:lnTo>
                    <a:pt x="82" y="47"/>
                  </a:lnTo>
                  <a:lnTo>
                    <a:pt x="119" y="52"/>
                  </a:lnTo>
                  <a:lnTo>
                    <a:pt x="159" y="59"/>
                  </a:lnTo>
                  <a:lnTo>
                    <a:pt x="202" y="67"/>
                  </a:lnTo>
                  <a:lnTo>
                    <a:pt x="248" y="78"/>
                  </a:lnTo>
                  <a:lnTo>
                    <a:pt x="295" y="90"/>
                  </a:lnTo>
                  <a:lnTo>
                    <a:pt x="295" y="90"/>
                  </a:lnTo>
                  <a:lnTo>
                    <a:pt x="322" y="49"/>
                  </a:lnTo>
                  <a:lnTo>
                    <a:pt x="322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35">
              <a:extLst>
                <a:ext uri="{FF2B5EF4-FFF2-40B4-BE49-F238E27FC236}">
                  <a16:creationId xmlns:a16="http://schemas.microsoft.com/office/drawing/2014/main" id="{ED27350E-4A3C-9047-804F-50ACDC654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1996"/>
              <a:ext cx="140" cy="76"/>
            </a:xfrm>
            <a:custGeom>
              <a:avLst/>
              <a:gdLst>
                <a:gd name="T0" fmla="*/ 216 w 279"/>
                <a:gd name="T1" fmla="*/ 151 h 151"/>
                <a:gd name="T2" fmla="*/ 216 w 279"/>
                <a:gd name="T3" fmla="*/ 151 h 151"/>
                <a:gd name="T4" fmla="*/ 279 w 279"/>
                <a:gd name="T5" fmla="*/ 140 h 151"/>
                <a:gd name="T6" fmla="*/ 279 w 279"/>
                <a:gd name="T7" fmla="*/ 140 h 151"/>
                <a:gd name="T8" fmla="*/ 249 w 279"/>
                <a:gd name="T9" fmla="*/ 116 h 151"/>
                <a:gd name="T10" fmla="*/ 219 w 279"/>
                <a:gd name="T11" fmla="*/ 96 h 151"/>
                <a:gd name="T12" fmla="*/ 187 w 279"/>
                <a:gd name="T13" fmla="*/ 75 h 151"/>
                <a:gd name="T14" fmla="*/ 155 w 279"/>
                <a:gd name="T15" fmla="*/ 57 h 151"/>
                <a:gd name="T16" fmla="*/ 123 w 279"/>
                <a:gd name="T17" fmla="*/ 41 h 151"/>
                <a:gd name="T18" fmla="*/ 90 w 279"/>
                <a:gd name="T19" fmla="*/ 25 h 151"/>
                <a:gd name="T20" fmla="*/ 58 w 279"/>
                <a:gd name="T21" fmla="*/ 11 h 151"/>
                <a:gd name="T22" fmla="*/ 26 w 279"/>
                <a:gd name="T23" fmla="*/ 0 h 151"/>
                <a:gd name="T24" fmla="*/ 26 w 279"/>
                <a:gd name="T25" fmla="*/ 0 h 151"/>
                <a:gd name="T26" fmla="*/ 0 w 279"/>
                <a:gd name="T27" fmla="*/ 41 h 151"/>
                <a:gd name="T28" fmla="*/ 0 w 279"/>
                <a:gd name="T29" fmla="*/ 41 h 151"/>
                <a:gd name="T30" fmla="*/ 55 w 279"/>
                <a:gd name="T31" fmla="*/ 62 h 151"/>
                <a:gd name="T32" fmla="*/ 82 w 279"/>
                <a:gd name="T33" fmla="*/ 73 h 151"/>
                <a:gd name="T34" fmla="*/ 109 w 279"/>
                <a:gd name="T35" fmla="*/ 88 h 151"/>
                <a:gd name="T36" fmla="*/ 136 w 279"/>
                <a:gd name="T37" fmla="*/ 102 h 151"/>
                <a:gd name="T38" fmla="*/ 163 w 279"/>
                <a:gd name="T39" fmla="*/ 116 h 151"/>
                <a:gd name="T40" fmla="*/ 190 w 279"/>
                <a:gd name="T41" fmla="*/ 132 h 151"/>
                <a:gd name="T42" fmla="*/ 216 w 279"/>
                <a:gd name="T43" fmla="*/ 151 h 151"/>
                <a:gd name="T44" fmla="*/ 216 w 279"/>
                <a:gd name="T4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9" h="151">
                  <a:moveTo>
                    <a:pt x="216" y="151"/>
                  </a:moveTo>
                  <a:lnTo>
                    <a:pt x="216" y="151"/>
                  </a:lnTo>
                  <a:lnTo>
                    <a:pt x="279" y="140"/>
                  </a:lnTo>
                  <a:lnTo>
                    <a:pt x="279" y="140"/>
                  </a:lnTo>
                  <a:lnTo>
                    <a:pt x="249" y="116"/>
                  </a:lnTo>
                  <a:lnTo>
                    <a:pt x="219" y="96"/>
                  </a:lnTo>
                  <a:lnTo>
                    <a:pt x="187" y="75"/>
                  </a:lnTo>
                  <a:lnTo>
                    <a:pt x="155" y="57"/>
                  </a:lnTo>
                  <a:lnTo>
                    <a:pt x="123" y="41"/>
                  </a:lnTo>
                  <a:lnTo>
                    <a:pt x="90" y="25"/>
                  </a:lnTo>
                  <a:lnTo>
                    <a:pt x="58" y="1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55" y="62"/>
                  </a:lnTo>
                  <a:lnTo>
                    <a:pt x="82" y="73"/>
                  </a:lnTo>
                  <a:lnTo>
                    <a:pt x="109" y="88"/>
                  </a:lnTo>
                  <a:lnTo>
                    <a:pt x="136" y="102"/>
                  </a:lnTo>
                  <a:lnTo>
                    <a:pt x="163" y="116"/>
                  </a:lnTo>
                  <a:lnTo>
                    <a:pt x="190" y="132"/>
                  </a:lnTo>
                  <a:lnTo>
                    <a:pt x="216" y="151"/>
                  </a:lnTo>
                  <a:lnTo>
                    <a:pt x="21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36">
              <a:extLst>
                <a:ext uri="{FF2B5EF4-FFF2-40B4-BE49-F238E27FC236}">
                  <a16:creationId xmlns:a16="http://schemas.microsoft.com/office/drawing/2014/main" id="{D6C8EE4D-F039-6542-AA9F-4313EFF6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" y="2067"/>
              <a:ext cx="56" cy="25"/>
            </a:xfrm>
            <a:custGeom>
              <a:avLst/>
              <a:gdLst>
                <a:gd name="T0" fmla="*/ 63 w 111"/>
                <a:gd name="T1" fmla="*/ 0 h 51"/>
                <a:gd name="T2" fmla="*/ 63 w 111"/>
                <a:gd name="T3" fmla="*/ 0 h 51"/>
                <a:gd name="T4" fmla="*/ 0 w 111"/>
                <a:gd name="T5" fmla="*/ 11 h 51"/>
                <a:gd name="T6" fmla="*/ 0 w 111"/>
                <a:gd name="T7" fmla="*/ 11 h 51"/>
                <a:gd name="T8" fmla="*/ 25 w 111"/>
                <a:gd name="T9" fmla="*/ 31 h 51"/>
                <a:gd name="T10" fmla="*/ 51 w 111"/>
                <a:gd name="T11" fmla="*/ 51 h 51"/>
                <a:gd name="T12" fmla="*/ 51 w 111"/>
                <a:gd name="T13" fmla="*/ 51 h 51"/>
                <a:gd name="T14" fmla="*/ 111 w 111"/>
                <a:gd name="T15" fmla="*/ 43 h 51"/>
                <a:gd name="T16" fmla="*/ 111 w 111"/>
                <a:gd name="T17" fmla="*/ 43 h 51"/>
                <a:gd name="T18" fmla="*/ 97 w 111"/>
                <a:gd name="T19" fmla="*/ 29 h 51"/>
                <a:gd name="T20" fmla="*/ 97 w 111"/>
                <a:gd name="T21" fmla="*/ 29 h 51"/>
                <a:gd name="T22" fmla="*/ 63 w 111"/>
                <a:gd name="T23" fmla="*/ 0 h 51"/>
                <a:gd name="T24" fmla="*/ 63 w 11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51">
                  <a:moveTo>
                    <a:pt x="63" y="0"/>
                  </a:moveTo>
                  <a:lnTo>
                    <a:pt x="63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5" y="3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111" y="43"/>
                  </a:lnTo>
                  <a:lnTo>
                    <a:pt x="111" y="43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37">
              <a:extLst>
                <a:ext uri="{FF2B5EF4-FFF2-40B4-BE49-F238E27FC236}">
                  <a16:creationId xmlns:a16="http://schemas.microsoft.com/office/drawing/2014/main" id="{4E2E8CF3-918B-9040-A211-44EB5EE6A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989"/>
              <a:ext cx="37" cy="28"/>
            </a:xfrm>
            <a:custGeom>
              <a:avLst/>
              <a:gdLst>
                <a:gd name="T0" fmla="*/ 73 w 73"/>
                <a:gd name="T1" fmla="*/ 16 h 57"/>
                <a:gd name="T2" fmla="*/ 73 w 73"/>
                <a:gd name="T3" fmla="*/ 16 h 57"/>
                <a:gd name="T4" fmla="*/ 27 w 73"/>
                <a:gd name="T5" fmla="*/ 0 h 57"/>
                <a:gd name="T6" fmla="*/ 27 w 73"/>
                <a:gd name="T7" fmla="*/ 0 h 57"/>
                <a:gd name="T8" fmla="*/ 0 w 73"/>
                <a:gd name="T9" fmla="*/ 41 h 57"/>
                <a:gd name="T10" fmla="*/ 0 w 73"/>
                <a:gd name="T11" fmla="*/ 41 h 57"/>
                <a:gd name="T12" fmla="*/ 47 w 73"/>
                <a:gd name="T13" fmla="*/ 57 h 57"/>
                <a:gd name="T14" fmla="*/ 47 w 73"/>
                <a:gd name="T15" fmla="*/ 57 h 57"/>
                <a:gd name="T16" fmla="*/ 73 w 73"/>
                <a:gd name="T17" fmla="*/ 16 h 57"/>
                <a:gd name="T18" fmla="*/ 73 w 73"/>
                <a:gd name="T19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57">
                  <a:moveTo>
                    <a:pt x="73" y="16"/>
                  </a:moveTo>
                  <a:lnTo>
                    <a:pt x="73" y="16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73" y="16"/>
                  </a:lnTo>
                  <a:lnTo>
                    <a:pt x="7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3" name="Group 4">
            <a:extLst>
              <a:ext uri="{FF2B5EF4-FFF2-40B4-BE49-F238E27FC236}">
                <a16:creationId xmlns:a16="http://schemas.microsoft.com/office/drawing/2014/main" id="{FA1473B3-9B11-594E-ACED-FAAD11D274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66318" y="1737542"/>
            <a:ext cx="485640" cy="473081"/>
            <a:chOff x="1247" y="2010"/>
            <a:chExt cx="812" cy="791"/>
          </a:xfrm>
          <a:solidFill>
            <a:schemeClr val="accent6"/>
          </a:solidFill>
        </p:grpSpPr>
        <p:sp>
          <p:nvSpPr>
            <p:cNvPr id="264" name="Line 5">
              <a:extLst>
                <a:ext uri="{FF2B5EF4-FFF2-40B4-BE49-F238E27FC236}">
                  <a16:creationId xmlns:a16="http://schemas.microsoft.com/office/drawing/2014/main" id="{6A489C06-C205-C243-A3E2-5F53D7132B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54" y="2010"/>
              <a:ext cx="199" cy="791"/>
            </a:xfrm>
            <a:prstGeom prst="line">
              <a:avLst/>
            </a:prstGeom>
            <a:grpFill/>
            <a:ln w="57150" cap="rnd">
              <a:solidFill>
                <a:schemeClr val="accent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Line 6">
              <a:extLst>
                <a:ext uri="{FF2B5EF4-FFF2-40B4-BE49-F238E27FC236}">
                  <a16:creationId xmlns:a16="http://schemas.microsoft.com/office/drawing/2014/main" id="{6063A30C-8B8D-5246-A838-5BB783308F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8" y="2192"/>
              <a:ext cx="710" cy="427"/>
            </a:xfrm>
            <a:prstGeom prst="line">
              <a:avLst/>
            </a:prstGeom>
            <a:grpFill/>
            <a:ln w="57150" cap="rnd">
              <a:solidFill>
                <a:schemeClr val="accent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Line 7">
              <a:extLst>
                <a:ext uri="{FF2B5EF4-FFF2-40B4-BE49-F238E27FC236}">
                  <a16:creationId xmlns:a16="http://schemas.microsoft.com/office/drawing/2014/main" id="{EF737596-14D5-2342-9217-02810FEB7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47" y="2310"/>
              <a:ext cx="812" cy="190"/>
            </a:xfrm>
            <a:prstGeom prst="line">
              <a:avLst/>
            </a:prstGeom>
            <a:grpFill/>
            <a:ln w="57150" cap="rnd">
              <a:solidFill>
                <a:schemeClr val="accent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43D3C597-EDC0-7F45-BC8E-7D664AA4E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2049"/>
              <a:ext cx="675" cy="712"/>
            </a:xfrm>
            <a:custGeom>
              <a:avLst/>
              <a:gdLst>
                <a:gd name="T0" fmla="*/ 470 w 550"/>
                <a:gd name="T1" fmla="*/ 175 h 595"/>
                <a:gd name="T2" fmla="*/ 419 w 550"/>
                <a:gd name="T3" fmla="*/ 527 h 595"/>
                <a:gd name="T4" fmla="*/ 79 w 550"/>
                <a:gd name="T5" fmla="*/ 421 h 595"/>
                <a:gd name="T6" fmla="*/ 130 w 550"/>
                <a:gd name="T7" fmla="*/ 68 h 595"/>
                <a:gd name="T8" fmla="*/ 470 w 550"/>
                <a:gd name="T9" fmla="*/ 17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595">
                  <a:moveTo>
                    <a:pt x="470" y="175"/>
                  </a:moveTo>
                  <a:cubicBezTo>
                    <a:pt x="550" y="302"/>
                    <a:pt x="527" y="459"/>
                    <a:pt x="419" y="527"/>
                  </a:cubicBezTo>
                  <a:cubicBezTo>
                    <a:pt x="311" y="595"/>
                    <a:pt x="159" y="547"/>
                    <a:pt x="79" y="421"/>
                  </a:cubicBezTo>
                  <a:cubicBezTo>
                    <a:pt x="0" y="294"/>
                    <a:pt x="22" y="136"/>
                    <a:pt x="130" y="68"/>
                  </a:cubicBezTo>
                  <a:cubicBezTo>
                    <a:pt x="238" y="0"/>
                    <a:pt x="390" y="48"/>
                    <a:pt x="470" y="175"/>
                  </a:cubicBezTo>
                  <a:close/>
                </a:path>
              </a:pathLst>
            </a:custGeom>
            <a:grpFill/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92C65156-1333-634E-B9E8-3EB4FA19F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" y="2015"/>
              <a:ext cx="241" cy="234"/>
            </a:xfrm>
            <a:prstGeom prst="ellipse">
              <a:avLst/>
            </a:prstGeom>
            <a:grpFill/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9" name="Rectangle: Rounded Corners 531">
            <a:extLst>
              <a:ext uri="{FF2B5EF4-FFF2-40B4-BE49-F238E27FC236}">
                <a16:creationId xmlns:a16="http://schemas.microsoft.com/office/drawing/2014/main" id="{8958F901-0399-AA40-B543-7A07820192C7}"/>
              </a:ext>
            </a:extLst>
          </p:cNvPr>
          <p:cNvSpPr/>
          <p:nvPr/>
        </p:nvSpPr>
        <p:spPr>
          <a:xfrm>
            <a:off x="5029460" y="2493150"/>
            <a:ext cx="985417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Security &amp; privacy</a:t>
            </a:r>
          </a:p>
        </p:txBody>
      </p:sp>
      <p:grpSp>
        <p:nvGrpSpPr>
          <p:cNvPr id="270" name="Group 144">
            <a:extLst>
              <a:ext uri="{FF2B5EF4-FFF2-40B4-BE49-F238E27FC236}">
                <a16:creationId xmlns:a16="http://schemas.microsoft.com/office/drawing/2014/main" id="{21322801-130F-3E41-9DF9-638D59A4EF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27181" y="1750603"/>
            <a:ext cx="528639" cy="446958"/>
            <a:chOff x="1261" y="240"/>
            <a:chExt cx="3236" cy="2736"/>
          </a:xfrm>
        </p:grpSpPr>
        <p:sp>
          <p:nvSpPr>
            <p:cNvPr id="271" name="Freeform 145">
              <a:extLst>
                <a:ext uri="{FF2B5EF4-FFF2-40B4-BE49-F238E27FC236}">
                  <a16:creationId xmlns:a16="http://schemas.microsoft.com/office/drawing/2014/main" id="{455B2856-93A5-EE44-AE85-2B036B3C1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40"/>
              <a:ext cx="3236" cy="2736"/>
            </a:xfrm>
            <a:custGeom>
              <a:avLst/>
              <a:gdLst>
                <a:gd name="T0" fmla="*/ 1205 w 2644"/>
                <a:gd name="T1" fmla="*/ 90 h 2290"/>
                <a:gd name="T2" fmla="*/ 52 w 2644"/>
                <a:gd name="T3" fmla="*/ 2087 h 2290"/>
                <a:gd name="T4" fmla="*/ 169 w 2644"/>
                <a:gd name="T5" fmla="*/ 2290 h 2290"/>
                <a:gd name="T6" fmla="*/ 2475 w 2644"/>
                <a:gd name="T7" fmla="*/ 2290 h 2290"/>
                <a:gd name="T8" fmla="*/ 2592 w 2644"/>
                <a:gd name="T9" fmla="*/ 2087 h 2290"/>
                <a:gd name="T10" fmla="*/ 1439 w 2644"/>
                <a:gd name="T11" fmla="*/ 90 h 2290"/>
                <a:gd name="T12" fmla="*/ 1205 w 2644"/>
                <a:gd name="T13" fmla="*/ 9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4" h="2290">
                  <a:moveTo>
                    <a:pt x="1205" y="90"/>
                  </a:moveTo>
                  <a:cubicBezTo>
                    <a:pt x="52" y="2087"/>
                    <a:pt x="52" y="2087"/>
                    <a:pt x="52" y="2087"/>
                  </a:cubicBezTo>
                  <a:cubicBezTo>
                    <a:pt x="0" y="2177"/>
                    <a:pt x="65" y="2290"/>
                    <a:pt x="169" y="2290"/>
                  </a:cubicBezTo>
                  <a:cubicBezTo>
                    <a:pt x="2475" y="2290"/>
                    <a:pt x="2475" y="2290"/>
                    <a:pt x="2475" y="2290"/>
                  </a:cubicBezTo>
                  <a:cubicBezTo>
                    <a:pt x="2579" y="2290"/>
                    <a:pt x="2644" y="2177"/>
                    <a:pt x="2592" y="2087"/>
                  </a:cubicBezTo>
                  <a:cubicBezTo>
                    <a:pt x="1439" y="90"/>
                    <a:pt x="1439" y="90"/>
                    <a:pt x="1439" y="90"/>
                  </a:cubicBezTo>
                  <a:cubicBezTo>
                    <a:pt x="1387" y="0"/>
                    <a:pt x="1257" y="0"/>
                    <a:pt x="1205" y="9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Oval 146">
              <a:extLst>
                <a:ext uri="{FF2B5EF4-FFF2-40B4-BE49-F238E27FC236}">
                  <a16:creationId xmlns:a16="http://schemas.microsoft.com/office/drawing/2014/main" id="{410358C5-8C48-844B-9785-2D0EB3A1B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2323"/>
              <a:ext cx="367" cy="3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47">
              <a:extLst>
                <a:ext uri="{FF2B5EF4-FFF2-40B4-BE49-F238E27FC236}">
                  <a16:creationId xmlns:a16="http://schemas.microsoft.com/office/drawing/2014/main" id="{7CEBC376-66AC-BF4E-AC0A-AA8B52C54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" y="904"/>
              <a:ext cx="325" cy="1177"/>
            </a:xfrm>
            <a:custGeom>
              <a:avLst/>
              <a:gdLst>
                <a:gd name="T0" fmla="*/ 133 w 266"/>
                <a:gd name="T1" fmla="*/ 0 h 985"/>
                <a:gd name="T2" fmla="*/ 133 w 266"/>
                <a:gd name="T3" fmla="*/ 0 h 985"/>
                <a:gd name="T4" fmla="*/ 0 w 266"/>
                <a:gd name="T5" fmla="*/ 133 h 985"/>
                <a:gd name="T6" fmla="*/ 0 w 266"/>
                <a:gd name="T7" fmla="*/ 853 h 985"/>
                <a:gd name="T8" fmla="*/ 133 w 266"/>
                <a:gd name="T9" fmla="*/ 985 h 985"/>
                <a:gd name="T10" fmla="*/ 133 w 266"/>
                <a:gd name="T11" fmla="*/ 985 h 985"/>
                <a:gd name="T12" fmla="*/ 266 w 266"/>
                <a:gd name="T13" fmla="*/ 853 h 985"/>
                <a:gd name="T14" fmla="*/ 266 w 266"/>
                <a:gd name="T15" fmla="*/ 133 h 985"/>
                <a:gd name="T16" fmla="*/ 133 w 266"/>
                <a:gd name="T17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985"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926"/>
                    <a:pt x="60" y="985"/>
                    <a:pt x="133" y="985"/>
                  </a:cubicBezTo>
                  <a:cubicBezTo>
                    <a:pt x="133" y="985"/>
                    <a:pt x="133" y="985"/>
                    <a:pt x="133" y="985"/>
                  </a:cubicBezTo>
                  <a:cubicBezTo>
                    <a:pt x="206" y="985"/>
                    <a:pt x="266" y="926"/>
                    <a:pt x="266" y="853"/>
                  </a:cubicBezTo>
                  <a:cubicBezTo>
                    <a:pt x="266" y="133"/>
                    <a:pt x="266" y="133"/>
                    <a:pt x="266" y="133"/>
                  </a:cubicBezTo>
                  <a:cubicBezTo>
                    <a:pt x="266" y="59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4" name="Rectangle: Rounded Corners 531">
            <a:extLst>
              <a:ext uri="{FF2B5EF4-FFF2-40B4-BE49-F238E27FC236}">
                <a16:creationId xmlns:a16="http://schemas.microsoft.com/office/drawing/2014/main" id="{A37F7151-4119-EB44-8798-2B882D3F6806}"/>
              </a:ext>
            </a:extLst>
          </p:cNvPr>
          <p:cNvSpPr/>
          <p:nvPr/>
        </p:nvSpPr>
        <p:spPr>
          <a:xfrm>
            <a:off x="5991582" y="2493150"/>
            <a:ext cx="985417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Reliability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9D8E6D30-339D-0842-8E51-1D76B4EAA646}"/>
              </a:ext>
            </a:extLst>
          </p:cNvPr>
          <p:cNvSpPr txBox="1"/>
          <p:nvPr/>
        </p:nvSpPr>
        <p:spPr>
          <a:xfrm>
            <a:off x="2873135" y="4113971"/>
            <a:ext cx="1077804" cy="5576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Set up in minutes. Simplified management and operations</a:t>
            </a:r>
          </a:p>
        </p:txBody>
      </p: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45EC7F7F-AE17-C148-A16F-62B39F97B23B}"/>
              </a:ext>
            </a:extLst>
          </p:cNvPr>
          <p:cNvGrpSpPr/>
          <p:nvPr/>
        </p:nvGrpSpPr>
        <p:grpSpPr>
          <a:xfrm>
            <a:off x="5127055" y="3201300"/>
            <a:ext cx="864000" cy="874158"/>
            <a:chOff x="5127055" y="3296938"/>
            <a:chExt cx="864000" cy="874158"/>
          </a:xfrm>
        </p:grpSpPr>
        <p:grpSp>
          <p:nvGrpSpPr>
            <p:cNvPr id="277" name="Group 4">
              <a:extLst>
                <a:ext uri="{FF2B5EF4-FFF2-40B4-BE49-F238E27FC236}">
                  <a16:creationId xmlns:a16="http://schemas.microsoft.com/office/drawing/2014/main" id="{F1DCCC11-6241-EC44-A4D2-2671D480645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23470" y="3497477"/>
              <a:ext cx="485640" cy="473081"/>
              <a:chOff x="1247" y="2010"/>
              <a:chExt cx="812" cy="791"/>
            </a:xfrm>
            <a:solidFill>
              <a:schemeClr val="accent6"/>
            </a:solidFill>
          </p:grpSpPr>
          <p:sp>
            <p:nvSpPr>
              <p:cNvPr id="279" name="Line 5">
                <a:extLst>
                  <a:ext uri="{FF2B5EF4-FFF2-40B4-BE49-F238E27FC236}">
                    <a16:creationId xmlns:a16="http://schemas.microsoft.com/office/drawing/2014/main" id="{778F9D06-FC00-7043-A832-A206493A8D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4" y="2010"/>
                <a:ext cx="199" cy="791"/>
              </a:xfrm>
              <a:prstGeom prst="line">
                <a:avLst/>
              </a:prstGeom>
              <a:grpFill/>
              <a:ln w="57150" cap="rnd">
                <a:solidFill>
                  <a:schemeClr val="accent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6">
                <a:extLst>
                  <a:ext uri="{FF2B5EF4-FFF2-40B4-BE49-F238E27FC236}">
                    <a16:creationId xmlns:a16="http://schemas.microsoft.com/office/drawing/2014/main" id="{B64AB9BF-5DD9-7C4D-9633-3D8889BA8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98" y="2192"/>
                <a:ext cx="710" cy="427"/>
              </a:xfrm>
              <a:prstGeom prst="line">
                <a:avLst/>
              </a:prstGeom>
              <a:grpFill/>
              <a:ln w="57150" cap="rnd">
                <a:solidFill>
                  <a:schemeClr val="accent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Line 7">
                <a:extLst>
                  <a:ext uri="{FF2B5EF4-FFF2-40B4-BE49-F238E27FC236}">
                    <a16:creationId xmlns:a16="http://schemas.microsoft.com/office/drawing/2014/main" id="{E540BA65-07FD-4D4D-A721-7CA6DAE19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47" y="2310"/>
                <a:ext cx="812" cy="190"/>
              </a:xfrm>
              <a:prstGeom prst="line">
                <a:avLst/>
              </a:prstGeom>
              <a:grpFill/>
              <a:ln w="57150" cap="rnd">
                <a:solidFill>
                  <a:schemeClr val="accent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8C2F9BBE-8A49-694F-9E83-4E2CE3F6A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" y="2049"/>
                <a:ext cx="675" cy="712"/>
              </a:xfrm>
              <a:custGeom>
                <a:avLst/>
                <a:gdLst>
                  <a:gd name="T0" fmla="*/ 470 w 550"/>
                  <a:gd name="T1" fmla="*/ 175 h 595"/>
                  <a:gd name="T2" fmla="*/ 419 w 550"/>
                  <a:gd name="T3" fmla="*/ 527 h 595"/>
                  <a:gd name="T4" fmla="*/ 79 w 550"/>
                  <a:gd name="T5" fmla="*/ 421 h 595"/>
                  <a:gd name="T6" fmla="*/ 130 w 550"/>
                  <a:gd name="T7" fmla="*/ 68 h 595"/>
                  <a:gd name="T8" fmla="*/ 470 w 550"/>
                  <a:gd name="T9" fmla="*/ 175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0" h="595">
                    <a:moveTo>
                      <a:pt x="470" y="175"/>
                    </a:moveTo>
                    <a:cubicBezTo>
                      <a:pt x="550" y="302"/>
                      <a:pt x="527" y="459"/>
                      <a:pt x="419" y="527"/>
                    </a:cubicBezTo>
                    <a:cubicBezTo>
                      <a:pt x="311" y="595"/>
                      <a:pt x="159" y="547"/>
                      <a:pt x="79" y="421"/>
                    </a:cubicBezTo>
                    <a:cubicBezTo>
                      <a:pt x="0" y="294"/>
                      <a:pt x="22" y="136"/>
                      <a:pt x="130" y="68"/>
                    </a:cubicBezTo>
                    <a:cubicBezTo>
                      <a:pt x="238" y="0"/>
                      <a:pt x="390" y="48"/>
                      <a:pt x="470" y="17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367F1E7A-E346-9147-82EE-8B301538C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2015"/>
                <a:ext cx="241" cy="234"/>
              </a:xfrm>
              <a:prstGeom prst="ellipse">
                <a:avLst/>
              </a:prstGeom>
              <a:grpFill/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8" name="&quot;No&quot; Symbol 277">
              <a:extLst>
                <a:ext uri="{FF2B5EF4-FFF2-40B4-BE49-F238E27FC236}">
                  <a16:creationId xmlns:a16="http://schemas.microsoft.com/office/drawing/2014/main" id="{FBBFA29B-B450-9048-A410-021C1A36E492}"/>
                </a:ext>
              </a:extLst>
            </p:cNvPr>
            <p:cNvSpPr/>
            <p:nvPr/>
          </p:nvSpPr>
          <p:spPr>
            <a:xfrm>
              <a:off x="5127055" y="3296938"/>
              <a:ext cx="864000" cy="874158"/>
            </a:xfrm>
            <a:prstGeom prst="noSmoking">
              <a:avLst>
                <a:gd name="adj" fmla="val 7707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4" name="Rectangle: Rounded Corners 531">
            <a:extLst>
              <a:ext uri="{FF2B5EF4-FFF2-40B4-BE49-F238E27FC236}">
                <a16:creationId xmlns:a16="http://schemas.microsoft.com/office/drawing/2014/main" id="{BA688D6F-9595-764C-AF42-3A6145113881}"/>
              </a:ext>
            </a:extLst>
          </p:cNvPr>
          <p:cNvSpPr/>
          <p:nvPr/>
        </p:nvSpPr>
        <p:spPr>
          <a:xfrm>
            <a:off x="5142972" y="4198142"/>
            <a:ext cx="842033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Integration with Cisco Umbrella</a:t>
            </a:r>
          </a:p>
        </p:txBody>
      </p:sp>
      <p:grpSp>
        <p:nvGrpSpPr>
          <p:cNvPr id="285" name="Group 82">
            <a:extLst>
              <a:ext uri="{FF2B5EF4-FFF2-40B4-BE49-F238E27FC236}">
                <a16:creationId xmlns:a16="http://schemas.microsoft.com/office/drawing/2014/main" id="{EBE44175-7E72-874B-9E19-6C90A67573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18469" y="3252617"/>
            <a:ext cx="342900" cy="771525"/>
            <a:chOff x="2772" y="1377"/>
            <a:chExt cx="216" cy="486"/>
          </a:xfrm>
        </p:grpSpPr>
        <p:sp>
          <p:nvSpPr>
            <p:cNvPr id="286" name="Freeform 83">
              <a:extLst>
                <a:ext uri="{FF2B5EF4-FFF2-40B4-BE49-F238E27FC236}">
                  <a16:creationId xmlns:a16="http://schemas.microsoft.com/office/drawing/2014/main" id="{8974AF1F-526D-8542-B019-64E3A6439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745"/>
              <a:ext cx="117" cy="118"/>
            </a:xfrm>
            <a:custGeom>
              <a:avLst/>
              <a:gdLst>
                <a:gd name="T0" fmla="*/ 19 w 94"/>
                <a:gd name="T1" fmla="*/ 0 h 98"/>
                <a:gd name="T2" fmla="*/ 7 w 94"/>
                <a:gd name="T3" fmla="*/ 6 h 98"/>
                <a:gd name="T4" fmla="*/ 7 w 94"/>
                <a:gd name="T5" fmla="*/ 31 h 98"/>
                <a:gd name="T6" fmla="*/ 69 w 94"/>
                <a:gd name="T7" fmla="*/ 93 h 98"/>
                <a:gd name="T8" fmla="*/ 81 w 94"/>
                <a:gd name="T9" fmla="*/ 98 h 98"/>
                <a:gd name="T10" fmla="*/ 94 w 94"/>
                <a:gd name="T11" fmla="*/ 93 h 98"/>
                <a:gd name="T12" fmla="*/ 94 w 94"/>
                <a:gd name="T13" fmla="*/ 93 h 98"/>
                <a:gd name="T14" fmla="*/ 81 w 94"/>
                <a:gd name="T15" fmla="*/ 98 h 98"/>
                <a:gd name="T16" fmla="*/ 69 w 94"/>
                <a:gd name="T17" fmla="*/ 93 h 98"/>
                <a:gd name="T18" fmla="*/ 64 w 94"/>
                <a:gd name="T19" fmla="*/ 78 h 98"/>
                <a:gd name="T20" fmla="*/ 64 w 94"/>
                <a:gd name="T21" fmla="*/ 76 h 98"/>
                <a:gd name="T22" fmla="*/ 64 w 94"/>
                <a:gd name="T23" fmla="*/ 38 h 98"/>
                <a:gd name="T24" fmla="*/ 32 w 94"/>
                <a:gd name="T25" fmla="*/ 6 h 98"/>
                <a:gd name="T26" fmla="*/ 19 w 94"/>
                <a:gd name="T2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98">
                  <a:moveTo>
                    <a:pt x="19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0" y="13"/>
                    <a:pt x="0" y="24"/>
                    <a:pt x="7" y="31"/>
                  </a:cubicBezTo>
                  <a:cubicBezTo>
                    <a:pt x="69" y="93"/>
                    <a:pt x="69" y="93"/>
                    <a:pt x="69" y="93"/>
                  </a:cubicBezTo>
                  <a:cubicBezTo>
                    <a:pt x="72" y="96"/>
                    <a:pt x="77" y="98"/>
                    <a:pt x="81" y="98"/>
                  </a:cubicBezTo>
                  <a:cubicBezTo>
                    <a:pt x="86" y="98"/>
                    <a:pt x="91" y="96"/>
                    <a:pt x="94" y="93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1" y="96"/>
                    <a:pt x="86" y="98"/>
                    <a:pt x="81" y="98"/>
                  </a:cubicBezTo>
                  <a:cubicBezTo>
                    <a:pt x="77" y="98"/>
                    <a:pt x="72" y="96"/>
                    <a:pt x="69" y="93"/>
                  </a:cubicBezTo>
                  <a:cubicBezTo>
                    <a:pt x="65" y="89"/>
                    <a:pt x="63" y="83"/>
                    <a:pt x="64" y="78"/>
                  </a:cubicBezTo>
                  <a:cubicBezTo>
                    <a:pt x="64" y="78"/>
                    <a:pt x="64" y="77"/>
                    <a:pt x="64" y="76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28" y="2"/>
                    <a:pt x="24" y="0"/>
                    <a:pt x="19" y="0"/>
                  </a:cubicBezTo>
                </a:path>
              </a:pathLst>
            </a:custGeom>
            <a:solidFill>
              <a:srgbClr val="6EBE4A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84">
              <a:extLst>
                <a:ext uri="{FF2B5EF4-FFF2-40B4-BE49-F238E27FC236}">
                  <a16:creationId xmlns:a16="http://schemas.microsoft.com/office/drawing/2014/main" id="{31CA5A48-E416-9F44-A974-7E4E8050B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745"/>
              <a:ext cx="86" cy="112"/>
            </a:xfrm>
            <a:custGeom>
              <a:avLst/>
              <a:gdLst>
                <a:gd name="T0" fmla="*/ 50 w 69"/>
                <a:gd name="T1" fmla="*/ 0 h 93"/>
                <a:gd name="T2" fmla="*/ 37 w 69"/>
                <a:gd name="T3" fmla="*/ 6 h 93"/>
                <a:gd name="T4" fmla="*/ 5 w 69"/>
                <a:gd name="T5" fmla="*/ 38 h 93"/>
                <a:gd name="T6" fmla="*/ 5 w 69"/>
                <a:gd name="T7" fmla="*/ 76 h 93"/>
                <a:gd name="T8" fmla="*/ 5 w 69"/>
                <a:gd name="T9" fmla="*/ 78 h 93"/>
                <a:gd name="T10" fmla="*/ 0 w 69"/>
                <a:gd name="T11" fmla="*/ 93 h 93"/>
                <a:gd name="T12" fmla="*/ 62 w 69"/>
                <a:gd name="T13" fmla="*/ 31 h 93"/>
                <a:gd name="T14" fmla="*/ 62 w 69"/>
                <a:gd name="T15" fmla="*/ 6 h 93"/>
                <a:gd name="T16" fmla="*/ 50 w 69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93">
                  <a:moveTo>
                    <a:pt x="50" y="0"/>
                  </a:moveTo>
                  <a:cubicBezTo>
                    <a:pt x="45" y="0"/>
                    <a:pt x="41" y="2"/>
                    <a:pt x="37" y="6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5" y="77"/>
                    <a:pt x="5" y="78"/>
                    <a:pt x="5" y="78"/>
                  </a:cubicBezTo>
                  <a:cubicBezTo>
                    <a:pt x="6" y="83"/>
                    <a:pt x="4" y="89"/>
                    <a:pt x="0" y="93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9" y="24"/>
                    <a:pt x="69" y="13"/>
                    <a:pt x="62" y="6"/>
                  </a:cubicBezTo>
                  <a:cubicBezTo>
                    <a:pt x="59" y="2"/>
                    <a:pt x="54" y="0"/>
                    <a:pt x="50" y="0"/>
                  </a:cubicBezTo>
                </a:path>
              </a:pathLst>
            </a:custGeom>
            <a:solidFill>
              <a:srgbClr val="6EBE4A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85">
              <a:extLst>
                <a:ext uri="{FF2B5EF4-FFF2-40B4-BE49-F238E27FC236}">
                  <a16:creationId xmlns:a16="http://schemas.microsoft.com/office/drawing/2014/main" id="{5EFE540C-62F7-E948-863C-91FCE9C80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" y="1839"/>
              <a:ext cx="46" cy="24"/>
            </a:xfrm>
            <a:custGeom>
              <a:avLst/>
              <a:gdLst>
                <a:gd name="T0" fmla="*/ 1 w 37"/>
                <a:gd name="T1" fmla="*/ 0 h 20"/>
                <a:gd name="T2" fmla="*/ 6 w 37"/>
                <a:gd name="T3" fmla="*/ 15 h 20"/>
                <a:gd name="T4" fmla="*/ 18 w 37"/>
                <a:gd name="T5" fmla="*/ 20 h 20"/>
                <a:gd name="T6" fmla="*/ 31 w 37"/>
                <a:gd name="T7" fmla="*/ 15 h 20"/>
                <a:gd name="T8" fmla="*/ 31 w 37"/>
                <a:gd name="T9" fmla="*/ 15 h 20"/>
                <a:gd name="T10" fmla="*/ 36 w 37"/>
                <a:gd name="T11" fmla="*/ 0 h 20"/>
                <a:gd name="T12" fmla="*/ 18 w 37"/>
                <a:gd name="T13" fmla="*/ 16 h 20"/>
                <a:gd name="T14" fmla="*/ 1 w 3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0">
                  <a:moveTo>
                    <a:pt x="1" y="0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9" y="18"/>
                    <a:pt x="14" y="20"/>
                    <a:pt x="18" y="20"/>
                  </a:cubicBezTo>
                  <a:cubicBezTo>
                    <a:pt x="23" y="20"/>
                    <a:pt x="28" y="18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5" y="11"/>
                    <a:pt x="37" y="5"/>
                    <a:pt x="36" y="0"/>
                  </a:cubicBezTo>
                  <a:cubicBezTo>
                    <a:pt x="35" y="9"/>
                    <a:pt x="28" y="16"/>
                    <a:pt x="18" y="16"/>
                  </a:cubicBezTo>
                  <a:cubicBezTo>
                    <a:pt x="9" y="16"/>
                    <a:pt x="2" y="9"/>
                    <a:pt x="1" y="0"/>
                  </a:cubicBezTo>
                </a:path>
              </a:pathLst>
            </a:custGeom>
            <a:solidFill>
              <a:srgbClr val="2F8E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86">
              <a:extLst>
                <a:ext uri="{FF2B5EF4-FFF2-40B4-BE49-F238E27FC236}">
                  <a16:creationId xmlns:a16="http://schemas.microsoft.com/office/drawing/2014/main" id="{1ECE3ADE-DCEB-884D-8737-6A7EA3BA1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8" y="1377"/>
              <a:ext cx="43" cy="434"/>
            </a:xfrm>
            <a:custGeom>
              <a:avLst/>
              <a:gdLst>
                <a:gd name="T0" fmla="*/ 35 w 35"/>
                <a:gd name="T1" fmla="*/ 285 h 361"/>
                <a:gd name="T2" fmla="*/ 25 w 35"/>
                <a:gd name="T3" fmla="*/ 286 h 361"/>
                <a:gd name="T4" fmla="*/ 17 w 35"/>
                <a:gd name="T5" fmla="*/ 286 h 361"/>
                <a:gd name="T6" fmla="*/ 0 w 35"/>
                <a:gd name="T7" fmla="*/ 285 h 361"/>
                <a:gd name="T8" fmla="*/ 0 w 35"/>
                <a:gd name="T9" fmla="*/ 344 h 361"/>
                <a:gd name="T10" fmla="*/ 17 w 35"/>
                <a:gd name="T11" fmla="*/ 361 h 361"/>
                <a:gd name="T12" fmla="*/ 35 w 35"/>
                <a:gd name="T13" fmla="*/ 344 h 361"/>
                <a:gd name="T14" fmla="*/ 35 w 35"/>
                <a:gd name="T15" fmla="*/ 285 h 361"/>
                <a:gd name="T16" fmla="*/ 0 w 35"/>
                <a:gd name="T17" fmla="*/ 180 h 361"/>
                <a:gd name="T18" fmla="*/ 0 w 35"/>
                <a:gd name="T19" fmla="*/ 249 h 361"/>
                <a:gd name="T20" fmla="*/ 18 w 35"/>
                <a:gd name="T21" fmla="*/ 251 h 361"/>
                <a:gd name="T22" fmla="*/ 23 w 35"/>
                <a:gd name="T23" fmla="*/ 251 h 361"/>
                <a:gd name="T24" fmla="*/ 35 w 35"/>
                <a:gd name="T25" fmla="*/ 249 h 361"/>
                <a:gd name="T26" fmla="*/ 35 w 35"/>
                <a:gd name="T27" fmla="*/ 187 h 361"/>
                <a:gd name="T28" fmla="*/ 14 w 35"/>
                <a:gd name="T29" fmla="*/ 182 h 361"/>
                <a:gd name="T30" fmla="*/ 0 w 35"/>
                <a:gd name="T31" fmla="*/ 180 h 361"/>
                <a:gd name="T32" fmla="*/ 20 w 35"/>
                <a:gd name="T33" fmla="*/ 90 h 361"/>
                <a:gd name="T34" fmla="*/ 15 w 35"/>
                <a:gd name="T35" fmla="*/ 90 h 361"/>
                <a:gd name="T36" fmla="*/ 0 w 35"/>
                <a:gd name="T37" fmla="*/ 92 h 361"/>
                <a:gd name="T38" fmla="*/ 0 w 35"/>
                <a:gd name="T39" fmla="*/ 144 h 361"/>
                <a:gd name="T40" fmla="*/ 20 w 35"/>
                <a:gd name="T41" fmla="*/ 148 h 361"/>
                <a:gd name="T42" fmla="*/ 35 w 35"/>
                <a:gd name="T43" fmla="*/ 150 h 361"/>
                <a:gd name="T44" fmla="*/ 35 w 35"/>
                <a:gd name="T45" fmla="*/ 91 h 361"/>
                <a:gd name="T46" fmla="*/ 20 w 35"/>
                <a:gd name="T47" fmla="*/ 90 h 361"/>
                <a:gd name="T48" fmla="*/ 17 w 35"/>
                <a:gd name="T49" fmla="*/ 0 h 361"/>
                <a:gd name="T50" fmla="*/ 0 w 35"/>
                <a:gd name="T51" fmla="*/ 18 h 361"/>
                <a:gd name="T52" fmla="*/ 0 w 35"/>
                <a:gd name="T53" fmla="*/ 56 h 361"/>
                <a:gd name="T54" fmla="*/ 14 w 35"/>
                <a:gd name="T55" fmla="*/ 55 h 361"/>
                <a:gd name="T56" fmla="*/ 20 w 35"/>
                <a:gd name="T57" fmla="*/ 54 h 361"/>
                <a:gd name="T58" fmla="*/ 35 w 35"/>
                <a:gd name="T59" fmla="*/ 56 h 361"/>
                <a:gd name="T60" fmla="*/ 35 w 35"/>
                <a:gd name="T61" fmla="*/ 18 h 361"/>
                <a:gd name="T62" fmla="*/ 17 w 35"/>
                <a:gd name="T63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361">
                  <a:moveTo>
                    <a:pt x="35" y="285"/>
                  </a:moveTo>
                  <a:cubicBezTo>
                    <a:pt x="30" y="286"/>
                    <a:pt x="27" y="286"/>
                    <a:pt x="25" y="286"/>
                  </a:cubicBezTo>
                  <a:cubicBezTo>
                    <a:pt x="22" y="286"/>
                    <a:pt x="20" y="286"/>
                    <a:pt x="17" y="286"/>
                  </a:cubicBezTo>
                  <a:cubicBezTo>
                    <a:pt x="11" y="286"/>
                    <a:pt x="5" y="286"/>
                    <a:pt x="0" y="285"/>
                  </a:cubicBezTo>
                  <a:cubicBezTo>
                    <a:pt x="0" y="344"/>
                    <a:pt x="0" y="344"/>
                    <a:pt x="0" y="344"/>
                  </a:cubicBezTo>
                  <a:cubicBezTo>
                    <a:pt x="17" y="361"/>
                    <a:pt x="17" y="361"/>
                    <a:pt x="17" y="361"/>
                  </a:cubicBezTo>
                  <a:cubicBezTo>
                    <a:pt x="35" y="344"/>
                    <a:pt x="35" y="344"/>
                    <a:pt x="35" y="344"/>
                  </a:cubicBezTo>
                  <a:cubicBezTo>
                    <a:pt x="35" y="285"/>
                    <a:pt x="35" y="285"/>
                    <a:pt x="35" y="285"/>
                  </a:cubicBezTo>
                  <a:moveTo>
                    <a:pt x="0" y="180"/>
                  </a:moveTo>
                  <a:cubicBezTo>
                    <a:pt x="0" y="249"/>
                    <a:pt x="0" y="249"/>
                    <a:pt x="0" y="249"/>
                  </a:cubicBezTo>
                  <a:cubicBezTo>
                    <a:pt x="5" y="250"/>
                    <a:pt x="11" y="251"/>
                    <a:pt x="18" y="251"/>
                  </a:cubicBezTo>
                  <a:cubicBezTo>
                    <a:pt x="19" y="251"/>
                    <a:pt x="21" y="251"/>
                    <a:pt x="23" y="251"/>
                  </a:cubicBezTo>
                  <a:cubicBezTo>
                    <a:pt x="24" y="251"/>
                    <a:pt x="29" y="251"/>
                    <a:pt x="35" y="249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29" y="185"/>
                    <a:pt x="22" y="184"/>
                    <a:pt x="14" y="182"/>
                  </a:cubicBezTo>
                  <a:cubicBezTo>
                    <a:pt x="9" y="182"/>
                    <a:pt x="5" y="181"/>
                    <a:pt x="0" y="180"/>
                  </a:cubicBezTo>
                  <a:moveTo>
                    <a:pt x="20" y="90"/>
                  </a:moveTo>
                  <a:cubicBezTo>
                    <a:pt x="18" y="90"/>
                    <a:pt x="17" y="90"/>
                    <a:pt x="15" y="90"/>
                  </a:cubicBezTo>
                  <a:cubicBezTo>
                    <a:pt x="10" y="90"/>
                    <a:pt x="5" y="91"/>
                    <a:pt x="0" y="92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5" y="145"/>
                    <a:pt x="12" y="146"/>
                    <a:pt x="20" y="148"/>
                  </a:cubicBezTo>
                  <a:cubicBezTo>
                    <a:pt x="25" y="148"/>
                    <a:pt x="30" y="149"/>
                    <a:pt x="35" y="150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1" y="90"/>
                    <a:pt x="26" y="90"/>
                    <a:pt x="20" y="90"/>
                  </a:cubicBezTo>
                  <a:moveTo>
                    <a:pt x="17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4" y="55"/>
                    <a:pt x="9" y="55"/>
                    <a:pt x="14" y="55"/>
                  </a:cubicBezTo>
                  <a:cubicBezTo>
                    <a:pt x="16" y="54"/>
                    <a:pt x="18" y="54"/>
                    <a:pt x="20" y="54"/>
                  </a:cubicBezTo>
                  <a:cubicBezTo>
                    <a:pt x="25" y="54"/>
                    <a:pt x="30" y="55"/>
                    <a:pt x="35" y="56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8"/>
                    <a:pt x="27" y="0"/>
                    <a:pt x="17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87">
              <a:extLst>
                <a:ext uri="{FF2B5EF4-FFF2-40B4-BE49-F238E27FC236}">
                  <a16:creationId xmlns:a16="http://schemas.microsoft.com/office/drawing/2014/main" id="{6D693CC3-61C8-4743-9C0F-1388C7530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1791"/>
              <a:ext cx="21" cy="48"/>
            </a:xfrm>
            <a:custGeom>
              <a:avLst/>
              <a:gdLst>
                <a:gd name="T0" fmla="*/ 0 w 17"/>
                <a:gd name="T1" fmla="*/ 0 h 40"/>
                <a:gd name="T2" fmla="*/ 0 w 17"/>
                <a:gd name="T3" fmla="*/ 38 h 40"/>
                <a:gd name="T4" fmla="*/ 0 w 17"/>
                <a:gd name="T5" fmla="*/ 40 h 40"/>
                <a:gd name="T6" fmla="*/ 5 w 17"/>
                <a:gd name="T7" fmla="*/ 30 h 40"/>
                <a:gd name="T8" fmla="*/ 17 w 17"/>
                <a:gd name="T9" fmla="*/ 17 h 40"/>
                <a:gd name="T10" fmla="*/ 0 w 17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40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36"/>
                    <a:pt x="2" y="33"/>
                    <a:pt x="5" y="3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F8E15"/>
            </a:solidFill>
            <a:ln w="3175">
              <a:solidFill>
                <a:srgbClr val="2F8E1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88">
              <a:extLst>
                <a:ext uri="{FF2B5EF4-FFF2-40B4-BE49-F238E27FC236}">
                  <a16:creationId xmlns:a16="http://schemas.microsoft.com/office/drawing/2014/main" id="{80EA3C29-828E-414B-951F-756D37417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1791"/>
              <a:ext cx="22" cy="48"/>
            </a:xfrm>
            <a:custGeom>
              <a:avLst/>
              <a:gdLst>
                <a:gd name="T0" fmla="*/ 18 w 18"/>
                <a:gd name="T1" fmla="*/ 0 h 40"/>
                <a:gd name="T2" fmla="*/ 0 w 18"/>
                <a:gd name="T3" fmla="*/ 17 h 40"/>
                <a:gd name="T4" fmla="*/ 13 w 18"/>
                <a:gd name="T5" fmla="*/ 30 h 40"/>
                <a:gd name="T6" fmla="*/ 18 w 18"/>
                <a:gd name="T7" fmla="*/ 40 h 40"/>
                <a:gd name="T8" fmla="*/ 18 w 18"/>
                <a:gd name="T9" fmla="*/ 38 h 40"/>
                <a:gd name="T10" fmla="*/ 18 w 18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40">
                  <a:moveTo>
                    <a:pt x="18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6" y="33"/>
                    <a:pt x="18" y="36"/>
                    <a:pt x="18" y="40"/>
                  </a:cubicBezTo>
                  <a:cubicBezTo>
                    <a:pt x="18" y="40"/>
                    <a:pt x="18" y="39"/>
                    <a:pt x="18" y="38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2F8E15"/>
            </a:solidFill>
            <a:ln w="3175">
              <a:solidFill>
                <a:srgbClr val="2F8E1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9">
              <a:extLst>
                <a:ext uri="{FF2B5EF4-FFF2-40B4-BE49-F238E27FC236}">
                  <a16:creationId xmlns:a16="http://schemas.microsoft.com/office/drawing/2014/main" id="{DA3E6F0C-E6DD-B64E-9269-4ECC7983A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1811"/>
              <a:ext cx="43" cy="47"/>
            </a:xfrm>
            <a:custGeom>
              <a:avLst/>
              <a:gdLst>
                <a:gd name="T0" fmla="*/ 17 w 35"/>
                <a:gd name="T1" fmla="*/ 0 h 39"/>
                <a:gd name="T2" fmla="*/ 5 w 35"/>
                <a:gd name="T3" fmla="*/ 13 h 39"/>
                <a:gd name="T4" fmla="*/ 0 w 35"/>
                <a:gd name="T5" fmla="*/ 23 h 39"/>
                <a:gd name="T6" fmla="*/ 17 w 35"/>
                <a:gd name="T7" fmla="*/ 39 h 39"/>
                <a:gd name="T8" fmla="*/ 35 w 35"/>
                <a:gd name="T9" fmla="*/ 23 h 39"/>
                <a:gd name="T10" fmla="*/ 30 w 35"/>
                <a:gd name="T11" fmla="*/ 13 h 39"/>
                <a:gd name="T12" fmla="*/ 17 w 3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9">
                  <a:moveTo>
                    <a:pt x="17" y="0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" y="16"/>
                    <a:pt x="0" y="19"/>
                    <a:pt x="0" y="23"/>
                  </a:cubicBezTo>
                  <a:cubicBezTo>
                    <a:pt x="1" y="32"/>
                    <a:pt x="8" y="39"/>
                    <a:pt x="17" y="39"/>
                  </a:cubicBezTo>
                  <a:cubicBezTo>
                    <a:pt x="27" y="39"/>
                    <a:pt x="34" y="32"/>
                    <a:pt x="35" y="23"/>
                  </a:cubicBezTo>
                  <a:cubicBezTo>
                    <a:pt x="35" y="19"/>
                    <a:pt x="33" y="16"/>
                    <a:pt x="30" y="13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146A06"/>
            </a:solidFill>
            <a:ln w="3175">
              <a:solidFill>
                <a:srgbClr val="146A0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90">
              <a:extLst>
                <a:ext uri="{FF2B5EF4-FFF2-40B4-BE49-F238E27FC236}">
                  <a16:creationId xmlns:a16="http://schemas.microsoft.com/office/drawing/2014/main" id="{7A74CA33-1E9C-4448-B59C-EE52F93B4A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2" y="1444"/>
              <a:ext cx="216" cy="276"/>
            </a:xfrm>
            <a:custGeom>
              <a:avLst/>
              <a:gdLst>
                <a:gd name="T0" fmla="*/ 18 w 174"/>
                <a:gd name="T1" fmla="*/ 151 h 229"/>
                <a:gd name="T2" fmla="*/ 17 w 174"/>
                <a:gd name="T3" fmla="*/ 151 h 229"/>
                <a:gd name="T4" fmla="*/ 0 w 174"/>
                <a:gd name="T5" fmla="*/ 170 h 229"/>
                <a:gd name="T6" fmla="*/ 69 w 174"/>
                <a:gd name="T7" fmla="*/ 229 h 229"/>
                <a:gd name="T8" fmla="*/ 69 w 174"/>
                <a:gd name="T9" fmla="*/ 193 h 229"/>
                <a:gd name="T10" fmla="*/ 35 w 174"/>
                <a:gd name="T11" fmla="*/ 168 h 229"/>
                <a:gd name="T12" fmla="*/ 18 w 174"/>
                <a:gd name="T13" fmla="*/ 151 h 229"/>
                <a:gd name="T14" fmla="*/ 104 w 174"/>
                <a:gd name="T15" fmla="*/ 94 h 229"/>
                <a:gd name="T16" fmla="*/ 104 w 174"/>
                <a:gd name="T17" fmla="*/ 131 h 229"/>
                <a:gd name="T18" fmla="*/ 137 w 174"/>
                <a:gd name="T19" fmla="*/ 161 h 229"/>
                <a:gd name="T20" fmla="*/ 120 w 174"/>
                <a:gd name="T21" fmla="*/ 188 h 229"/>
                <a:gd name="T22" fmla="*/ 104 w 174"/>
                <a:gd name="T23" fmla="*/ 193 h 229"/>
                <a:gd name="T24" fmla="*/ 104 w 174"/>
                <a:gd name="T25" fmla="*/ 229 h 229"/>
                <a:gd name="T26" fmla="*/ 136 w 174"/>
                <a:gd name="T27" fmla="*/ 220 h 229"/>
                <a:gd name="T28" fmla="*/ 173 w 174"/>
                <a:gd name="T29" fmla="*/ 159 h 229"/>
                <a:gd name="T30" fmla="*/ 104 w 174"/>
                <a:gd name="T31" fmla="*/ 94 h 229"/>
                <a:gd name="T32" fmla="*/ 69 w 174"/>
                <a:gd name="T33" fmla="*/ 0 h 229"/>
                <a:gd name="T34" fmla="*/ 26 w 174"/>
                <a:gd name="T35" fmla="*/ 15 h 229"/>
                <a:gd name="T36" fmla="*/ 3 w 174"/>
                <a:gd name="T37" fmla="*/ 63 h 229"/>
                <a:gd name="T38" fmla="*/ 69 w 174"/>
                <a:gd name="T39" fmla="*/ 124 h 229"/>
                <a:gd name="T40" fmla="*/ 69 w 174"/>
                <a:gd name="T41" fmla="*/ 88 h 229"/>
                <a:gd name="T42" fmla="*/ 38 w 174"/>
                <a:gd name="T43" fmla="*/ 62 h 229"/>
                <a:gd name="T44" fmla="*/ 46 w 174"/>
                <a:gd name="T45" fmla="*/ 44 h 229"/>
                <a:gd name="T46" fmla="*/ 69 w 174"/>
                <a:gd name="T47" fmla="*/ 36 h 229"/>
                <a:gd name="T48" fmla="*/ 69 w 174"/>
                <a:gd name="T49" fmla="*/ 0 h 229"/>
                <a:gd name="T50" fmla="*/ 104 w 174"/>
                <a:gd name="T51" fmla="*/ 0 h 229"/>
                <a:gd name="T52" fmla="*/ 104 w 174"/>
                <a:gd name="T53" fmla="*/ 35 h 229"/>
                <a:gd name="T54" fmla="*/ 132 w 174"/>
                <a:gd name="T55" fmla="*/ 57 h 229"/>
                <a:gd name="T56" fmla="*/ 149 w 174"/>
                <a:gd name="T57" fmla="*/ 73 h 229"/>
                <a:gd name="T58" fmla="*/ 150 w 174"/>
                <a:gd name="T59" fmla="*/ 73 h 229"/>
                <a:gd name="T60" fmla="*/ 167 w 174"/>
                <a:gd name="T61" fmla="*/ 55 h 229"/>
                <a:gd name="T62" fmla="*/ 144 w 174"/>
                <a:gd name="T63" fmla="*/ 16 h 229"/>
                <a:gd name="T64" fmla="*/ 104 w 174"/>
                <a:gd name="T6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4" h="229">
                  <a:moveTo>
                    <a:pt x="18" y="151"/>
                  </a:moveTo>
                  <a:cubicBezTo>
                    <a:pt x="17" y="151"/>
                    <a:pt x="17" y="151"/>
                    <a:pt x="17" y="151"/>
                  </a:cubicBezTo>
                  <a:cubicBezTo>
                    <a:pt x="7" y="151"/>
                    <a:pt x="0" y="160"/>
                    <a:pt x="0" y="170"/>
                  </a:cubicBezTo>
                  <a:cubicBezTo>
                    <a:pt x="1" y="192"/>
                    <a:pt x="24" y="223"/>
                    <a:pt x="69" y="229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45" y="188"/>
                    <a:pt x="36" y="173"/>
                    <a:pt x="35" y="168"/>
                  </a:cubicBezTo>
                  <a:cubicBezTo>
                    <a:pt x="35" y="158"/>
                    <a:pt x="27" y="151"/>
                    <a:pt x="18" y="151"/>
                  </a:cubicBezTo>
                  <a:moveTo>
                    <a:pt x="104" y="94"/>
                  </a:moveTo>
                  <a:cubicBezTo>
                    <a:pt x="104" y="131"/>
                    <a:pt x="104" y="131"/>
                    <a:pt x="104" y="131"/>
                  </a:cubicBezTo>
                  <a:cubicBezTo>
                    <a:pt x="127" y="136"/>
                    <a:pt x="136" y="143"/>
                    <a:pt x="137" y="161"/>
                  </a:cubicBezTo>
                  <a:cubicBezTo>
                    <a:pt x="138" y="170"/>
                    <a:pt x="136" y="180"/>
                    <a:pt x="120" y="188"/>
                  </a:cubicBezTo>
                  <a:cubicBezTo>
                    <a:pt x="115" y="191"/>
                    <a:pt x="109" y="192"/>
                    <a:pt x="104" y="193"/>
                  </a:cubicBezTo>
                  <a:cubicBezTo>
                    <a:pt x="104" y="229"/>
                    <a:pt x="104" y="229"/>
                    <a:pt x="104" y="229"/>
                  </a:cubicBezTo>
                  <a:cubicBezTo>
                    <a:pt x="112" y="228"/>
                    <a:pt x="124" y="225"/>
                    <a:pt x="136" y="220"/>
                  </a:cubicBezTo>
                  <a:cubicBezTo>
                    <a:pt x="161" y="208"/>
                    <a:pt x="174" y="186"/>
                    <a:pt x="173" y="159"/>
                  </a:cubicBezTo>
                  <a:cubicBezTo>
                    <a:pt x="170" y="114"/>
                    <a:pt x="136" y="101"/>
                    <a:pt x="104" y="94"/>
                  </a:cubicBezTo>
                  <a:moveTo>
                    <a:pt x="69" y="0"/>
                  </a:moveTo>
                  <a:cubicBezTo>
                    <a:pt x="51" y="2"/>
                    <a:pt x="37" y="8"/>
                    <a:pt x="26" y="15"/>
                  </a:cubicBezTo>
                  <a:cubicBezTo>
                    <a:pt x="10" y="27"/>
                    <a:pt x="2" y="44"/>
                    <a:pt x="3" y="63"/>
                  </a:cubicBezTo>
                  <a:cubicBezTo>
                    <a:pt x="5" y="106"/>
                    <a:pt x="39" y="118"/>
                    <a:pt x="69" y="124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46" y="82"/>
                    <a:pt x="39" y="76"/>
                    <a:pt x="38" y="62"/>
                  </a:cubicBezTo>
                  <a:cubicBezTo>
                    <a:pt x="37" y="54"/>
                    <a:pt x="40" y="49"/>
                    <a:pt x="46" y="44"/>
                  </a:cubicBezTo>
                  <a:cubicBezTo>
                    <a:pt x="52" y="40"/>
                    <a:pt x="60" y="37"/>
                    <a:pt x="69" y="36"/>
                  </a:cubicBezTo>
                  <a:cubicBezTo>
                    <a:pt x="69" y="0"/>
                    <a:pt x="69" y="0"/>
                    <a:pt x="69" y="0"/>
                  </a:cubicBezTo>
                  <a:moveTo>
                    <a:pt x="104" y="0"/>
                  </a:moveTo>
                  <a:cubicBezTo>
                    <a:pt x="104" y="35"/>
                    <a:pt x="104" y="35"/>
                    <a:pt x="104" y="35"/>
                  </a:cubicBezTo>
                  <a:cubicBezTo>
                    <a:pt x="123" y="40"/>
                    <a:pt x="131" y="52"/>
                    <a:pt x="132" y="57"/>
                  </a:cubicBezTo>
                  <a:cubicBezTo>
                    <a:pt x="132" y="66"/>
                    <a:pt x="140" y="73"/>
                    <a:pt x="149" y="73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60" y="73"/>
                    <a:pt x="168" y="64"/>
                    <a:pt x="167" y="55"/>
                  </a:cubicBezTo>
                  <a:cubicBezTo>
                    <a:pt x="166" y="41"/>
                    <a:pt x="158" y="27"/>
                    <a:pt x="144" y="16"/>
                  </a:cubicBezTo>
                  <a:cubicBezTo>
                    <a:pt x="136" y="10"/>
                    <a:pt x="123" y="2"/>
                    <a:pt x="104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1">
              <a:extLst>
                <a:ext uri="{FF2B5EF4-FFF2-40B4-BE49-F238E27FC236}">
                  <a16:creationId xmlns:a16="http://schemas.microsoft.com/office/drawing/2014/main" id="{861C742C-23C8-0840-9856-BB31A87202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8" y="1442"/>
              <a:ext cx="43" cy="279"/>
            </a:xfrm>
            <a:custGeom>
              <a:avLst/>
              <a:gdLst>
                <a:gd name="T0" fmla="*/ 35 w 35"/>
                <a:gd name="T1" fmla="*/ 195 h 232"/>
                <a:gd name="T2" fmla="*/ 23 w 35"/>
                <a:gd name="T3" fmla="*/ 197 h 232"/>
                <a:gd name="T4" fmla="*/ 18 w 35"/>
                <a:gd name="T5" fmla="*/ 197 h 232"/>
                <a:gd name="T6" fmla="*/ 0 w 35"/>
                <a:gd name="T7" fmla="*/ 195 h 232"/>
                <a:gd name="T8" fmla="*/ 0 w 35"/>
                <a:gd name="T9" fmla="*/ 231 h 232"/>
                <a:gd name="T10" fmla="*/ 17 w 35"/>
                <a:gd name="T11" fmla="*/ 232 h 232"/>
                <a:gd name="T12" fmla="*/ 25 w 35"/>
                <a:gd name="T13" fmla="*/ 232 h 232"/>
                <a:gd name="T14" fmla="*/ 35 w 35"/>
                <a:gd name="T15" fmla="*/ 231 h 232"/>
                <a:gd name="T16" fmla="*/ 35 w 35"/>
                <a:gd name="T17" fmla="*/ 195 h 232"/>
                <a:gd name="T18" fmla="*/ 0 w 35"/>
                <a:gd name="T19" fmla="*/ 90 h 232"/>
                <a:gd name="T20" fmla="*/ 0 w 35"/>
                <a:gd name="T21" fmla="*/ 126 h 232"/>
                <a:gd name="T22" fmla="*/ 14 w 35"/>
                <a:gd name="T23" fmla="*/ 128 h 232"/>
                <a:gd name="T24" fmla="*/ 35 w 35"/>
                <a:gd name="T25" fmla="*/ 133 h 232"/>
                <a:gd name="T26" fmla="*/ 35 w 35"/>
                <a:gd name="T27" fmla="*/ 96 h 232"/>
                <a:gd name="T28" fmla="*/ 20 w 35"/>
                <a:gd name="T29" fmla="*/ 94 h 232"/>
                <a:gd name="T30" fmla="*/ 0 w 35"/>
                <a:gd name="T31" fmla="*/ 90 h 232"/>
                <a:gd name="T32" fmla="*/ 20 w 35"/>
                <a:gd name="T33" fmla="*/ 0 h 232"/>
                <a:gd name="T34" fmla="*/ 14 w 35"/>
                <a:gd name="T35" fmla="*/ 1 h 232"/>
                <a:gd name="T36" fmla="*/ 0 w 35"/>
                <a:gd name="T37" fmla="*/ 2 h 232"/>
                <a:gd name="T38" fmla="*/ 0 w 35"/>
                <a:gd name="T39" fmla="*/ 38 h 232"/>
                <a:gd name="T40" fmla="*/ 15 w 35"/>
                <a:gd name="T41" fmla="*/ 36 h 232"/>
                <a:gd name="T42" fmla="*/ 20 w 35"/>
                <a:gd name="T43" fmla="*/ 36 h 232"/>
                <a:gd name="T44" fmla="*/ 35 w 35"/>
                <a:gd name="T45" fmla="*/ 37 h 232"/>
                <a:gd name="T46" fmla="*/ 35 w 35"/>
                <a:gd name="T47" fmla="*/ 2 h 232"/>
                <a:gd name="T48" fmla="*/ 20 w 35"/>
                <a:gd name="T4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232">
                  <a:moveTo>
                    <a:pt x="35" y="195"/>
                  </a:moveTo>
                  <a:cubicBezTo>
                    <a:pt x="29" y="197"/>
                    <a:pt x="24" y="197"/>
                    <a:pt x="23" y="197"/>
                  </a:cubicBezTo>
                  <a:cubicBezTo>
                    <a:pt x="21" y="197"/>
                    <a:pt x="19" y="197"/>
                    <a:pt x="18" y="197"/>
                  </a:cubicBezTo>
                  <a:cubicBezTo>
                    <a:pt x="11" y="197"/>
                    <a:pt x="5" y="196"/>
                    <a:pt x="0" y="195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5" y="232"/>
                    <a:pt x="11" y="232"/>
                    <a:pt x="17" y="232"/>
                  </a:cubicBezTo>
                  <a:cubicBezTo>
                    <a:pt x="20" y="232"/>
                    <a:pt x="22" y="232"/>
                    <a:pt x="25" y="232"/>
                  </a:cubicBezTo>
                  <a:cubicBezTo>
                    <a:pt x="27" y="232"/>
                    <a:pt x="30" y="232"/>
                    <a:pt x="35" y="231"/>
                  </a:cubicBezTo>
                  <a:cubicBezTo>
                    <a:pt x="35" y="195"/>
                    <a:pt x="35" y="195"/>
                    <a:pt x="35" y="195"/>
                  </a:cubicBezTo>
                  <a:moveTo>
                    <a:pt x="0" y="90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5" y="127"/>
                    <a:pt x="9" y="128"/>
                    <a:pt x="14" y="128"/>
                  </a:cubicBezTo>
                  <a:cubicBezTo>
                    <a:pt x="22" y="130"/>
                    <a:pt x="29" y="131"/>
                    <a:pt x="35" y="133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0" y="95"/>
                    <a:pt x="25" y="94"/>
                    <a:pt x="20" y="94"/>
                  </a:cubicBezTo>
                  <a:cubicBezTo>
                    <a:pt x="12" y="92"/>
                    <a:pt x="5" y="91"/>
                    <a:pt x="0" y="90"/>
                  </a:cubicBezTo>
                  <a:moveTo>
                    <a:pt x="20" y="0"/>
                  </a:moveTo>
                  <a:cubicBezTo>
                    <a:pt x="18" y="0"/>
                    <a:pt x="16" y="0"/>
                    <a:pt x="14" y="1"/>
                  </a:cubicBezTo>
                  <a:cubicBezTo>
                    <a:pt x="9" y="1"/>
                    <a:pt x="4" y="1"/>
                    <a:pt x="0" y="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37"/>
                    <a:pt x="10" y="36"/>
                    <a:pt x="15" y="36"/>
                  </a:cubicBezTo>
                  <a:cubicBezTo>
                    <a:pt x="17" y="36"/>
                    <a:pt x="18" y="36"/>
                    <a:pt x="20" y="36"/>
                  </a:cubicBezTo>
                  <a:cubicBezTo>
                    <a:pt x="26" y="36"/>
                    <a:pt x="31" y="36"/>
                    <a:pt x="35" y="37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0" y="1"/>
                    <a:pt x="25" y="0"/>
                    <a:pt x="20" y="0"/>
                  </a:cubicBezTo>
                </a:path>
              </a:pathLst>
            </a:custGeom>
            <a:solidFill>
              <a:srgbClr val="00854F"/>
            </a:solidFill>
            <a:ln w="3175">
              <a:solidFill>
                <a:srgbClr val="00854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DA84990B-82BF-E84B-A28C-C05190574B07}"/>
              </a:ext>
            </a:extLst>
          </p:cNvPr>
          <p:cNvGrpSpPr/>
          <p:nvPr/>
        </p:nvGrpSpPr>
        <p:grpSpPr>
          <a:xfrm>
            <a:off x="4075631" y="3368954"/>
            <a:ext cx="369424" cy="561525"/>
            <a:chOff x="5261702" y="528041"/>
            <a:chExt cx="369424" cy="561525"/>
          </a:xfrm>
          <a:solidFill>
            <a:schemeClr val="accent2"/>
          </a:solidFill>
        </p:grpSpPr>
        <p:sp>
          <p:nvSpPr>
            <p:cNvPr id="296" name="Freeform 28">
              <a:extLst>
                <a:ext uri="{FF2B5EF4-FFF2-40B4-BE49-F238E27FC236}">
                  <a16:creationId xmlns:a16="http://schemas.microsoft.com/office/drawing/2014/main" id="{3FDB70FC-0EA8-6542-B8A3-B90F4BAC7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02" y="801415"/>
              <a:ext cx="369424" cy="288151"/>
            </a:xfrm>
            <a:custGeom>
              <a:avLst/>
              <a:gdLst>
                <a:gd name="T0" fmla="*/ 1727 w 2317"/>
                <a:gd name="T1" fmla="*/ 0 h 1847"/>
                <a:gd name="T2" fmla="*/ 590 w 2317"/>
                <a:gd name="T3" fmla="*/ 0 h 1847"/>
                <a:gd name="T4" fmla="*/ 0 w 2317"/>
                <a:gd name="T5" fmla="*/ 590 h 1847"/>
                <a:gd name="T6" fmla="*/ 0 w 2317"/>
                <a:gd name="T7" fmla="*/ 1847 h 1847"/>
                <a:gd name="T8" fmla="*/ 2317 w 2317"/>
                <a:gd name="T9" fmla="*/ 1847 h 1847"/>
                <a:gd name="T10" fmla="*/ 2317 w 2317"/>
                <a:gd name="T11" fmla="*/ 590 h 1847"/>
                <a:gd name="T12" fmla="*/ 1727 w 2317"/>
                <a:gd name="T13" fmla="*/ 0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7" h="1847">
                  <a:moveTo>
                    <a:pt x="1727" y="0"/>
                  </a:moveTo>
                  <a:cubicBezTo>
                    <a:pt x="590" y="0"/>
                    <a:pt x="590" y="0"/>
                    <a:pt x="590" y="0"/>
                  </a:cubicBezTo>
                  <a:cubicBezTo>
                    <a:pt x="265" y="0"/>
                    <a:pt x="0" y="265"/>
                    <a:pt x="0" y="590"/>
                  </a:cubicBezTo>
                  <a:cubicBezTo>
                    <a:pt x="0" y="1847"/>
                    <a:pt x="0" y="1847"/>
                    <a:pt x="0" y="1847"/>
                  </a:cubicBezTo>
                  <a:cubicBezTo>
                    <a:pt x="465" y="1847"/>
                    <a:pt x="1941" y="1847"/>
                    <a:pt x="2317" y="1847"/>
                  </a:cubicBezTo>
                  <a:cubicBezTo>
                    <a:pt x="2317" y="590"/>
                    <a:pt x="2317" y="590"/>
                    <a:pt x="2317" y="590"/>
                  </a:cubicBezTo>
                  <a:cubicBezTo>
                    <a:pt x="2317" y="265"/>
                    <a:pt x="2051" y="0"/>
                    <a:pt x="17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Oval 29">
              <a:extLst>
                <a:ext uri="{FF2B5EF4-FFF2-40B4-BE49-F238E27FC236}">
                  <a16:creationId xmlns:a16="http://schemas.microsoft.com/office/drawing/2014/main" id="{23BC017A-81FB-EC41-B595-D600F96A4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5587" y="528041"/>
              <a:ext cx="221654" cy="21672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8" name="Group 31">
            <a:extLst>
              <a:ext uri="{FF2B5EF4-FFF2-40B4-BE49-F238E27FC236}">
                <a16:creationId xmlns:a16="http://schemas.microsoft.com/office/drawing/2014/main" id="{25C504B5-A444-8C4B-85C4-867DCE2A1F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89557" y="3250236"/>
            <a:ext cx="812800" cy="776287"/>
            <a:chOff x="3435" y="1827"/>
            <a:chExt cx="512" cy="489"/>
          </a:xfrm>
        </p:grpSpPr>
        <p:sp>
          <p:nvSpPr>
            <p:cNvPr id="299" name="Oval 32">
              <a:extLst>
                <a:ext uri="{FF2B5EF4-FFF2-40B4-BE49-F238E27FC236}">
                  <a16:creationId xmlns:a16="http://schemas.microsoft.com/office/drawing/2014/main" id="{34E129E3-6792-564A-BC32-FF550696D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835"/>
              <a:ext cx="492" cy="4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33">
              <a:extLst>
                <a:ext uri="{FF2B5EF4-FFF2-40B4-BE49-F238E27FC236}">
                  <a16:creationId xmlns:a16="http://schemas.microsoft.com/office/drawing/2014/main" id="{2572EB8A-8711-0148-91D8-5A504874B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1913"/>
              <a:ext cx="329" cy="325"/>
            </a:xfrm>
            <a:custGeom>
              <a:avLst/>
              <a:gdLst>
                <a:gd name="T0" fmla="*/ 48 w 675"/>
                <a:gd name="T1" fmla="*/ 341 h 683"/>
                <a:gd name="T2" fmla="*/ 96 w 675"/>
                <a:gd name="T3" fmla="*/ 341 h 683"/>
                <a:gd name="T4" fmla="*/ 115 w 675"/>
                <a:gd name="T5" fmla="*/ 245 h 683"/>
                <a:gd name="T6" fmla="*/ 202 w 675"/>
                <a:gd name="T7" fmla="*/ 137 h 683"/>
                <a:gd name="T8" fmla="*/ 337 w 675"/>
                <a:gd name="T9" fmla="*/ 96 h 683"/>
                <a:gd name="T10" fmla="*/ 431 w 675"/>
                <a:gd name="T11" fmla="*/ 115 h 683"/>
                <a:gd name="T12" fmla="*/ 538 w 675"/>
                <a:gd name="T13" fmla="*/ 204 h 683"/>
                <a:gd name="T14" fmla="*/ 579 w 675"/>
                <a:gd name="T15" fmla="*/ 341 h 683"/>
                <a:gd name="T16" fmla="*/ 560 w 675"/>
                <a:gd name="T17" fmla="*/ 437 h 683"/>
                <a:gd name="T18" fmla="*/ 472 w 675"/>
                <a:gd name="T19" fmla="*/ 545 h 683"/>
                <a:gd name="T20" fmla="*/ 337 w 675"/>
                <a:gd name="T21" fmla="*/ 587 h 683"/>
                <a:gd name="T22" fmla="*/ 243 w 675"/>
                <a:gd name="T23" fmla="*/ 568 h 683"/>
                <a:gd name="T24" fmla="*/ 137 w 675"/>
                <a:gd name="T25" fmla="*/ 479 h 683"/>
                <a:gd name="T26" fmla="*/ 96 w 675"/>
                <a:gd name="T27" fmla="*/ 341 h 683"/>
                <a:gd name="T28" fmla="*/ 48 w 675"/>
                <a:gd name="T29" fmla="*/ 341 h 683"/>
                <a:gd name="T30" fmla="*/ 0 w 675"/>
                <a:gd name="T31" fmla="*/ 341 h 683"/>
                <a:gd name="T32" fmla="*/ 26 w 675"/>
                <a:gd name="T33" fmla="*/ 474 h 683"/>
                <a:gd name="T34" fmla="*/ 148 w 675"/>
                <a:gd name="T35" fmla="*/ 624 h 683"/>
                <a:gd name="T36" fmla="*/ 337 w 675"/>
                <a:gd name="T37" fmla="*/ 683 h 683"/>
                <a:gd name="T38" fmla="*/ 469 w 675"/>
                <a:gd name="T39" fmla="*/ 656 h 683"/>
                <a:gd name="T40" fmla="*/ 618 w 675"/>
                <a:gd name="T41" fmla="*/ 532 h 683"/>
                <a:gd name="T42" fmla="*/ 675 w 675"/>
                <a:gd name="T43" fmla="*/ 341 h 683"/>
                <a:gd name="T44" fmla="*/ 649 w 675"/>
                <a:gd name="T45" fmla="*/ 208 h 683"/>
                <a:gd name="T46" fmla="*/ 527 w 675"/>
                <a:gd name="T47" fmla="*/ 58 h 683"/>
                <a:gd name="T48" fmla="*/ 337 w 675"/>
                <a:gd name="T49" fmla="*/ 0 h 683"/>
                <a:gd name="T50" fmla="*/ 206 w 675"/>
                <a:gd name="T51" fmla="*/ 27 h 683"/>
                <a:gd name="T52" fmla="*/ 57 w 675"/>
                <a:gd name="T53" fmla="*/ 150 h 683"/>
                <a:gd name="T54" fmla="*/ 0 w 675"/>
                <a:gd name="T55" fmla="*/ 341 h 683"/>
                <a:gd name="T56" fmla="*/ 48 w 675"/>
                <a:gd name="T57" fmla="*/ 341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5" h="683">
                  <a:moveTo>
                    <a:pt x="48" y="341"/>
                  </a:moveTo>
                  <a:cubicBezTo>
                    <a:pt x="96" y="341"/>
                    <a:pt x="96" y="341"/>
                    <a:pt x="96" y="341"/>
                  </a:cubicBezTo>
                  <a:cubicBezTo>
                    <a:pt x="96" y="307"/>
                    <a:pt x="102" y="275"/>
                    <a:pt x="115" y="245"/>
                  </a:cubicBezTo>
                  <a:cubicBezTo>
                    <a:pt x="133" y="201"/>
                    <a:pt x="164" y="164"/>
                    <a:pt x="202" y="137"/>
                  </a:cubicBezTo>
                  <a:cubicBezTo>
                    <a:pt x="241" y="111"/>
                    <a:pt x="287" y="96"/>
                    <a:pt x="337" y="96"/>
                  </a:cubicBezTo>
                  <a:cubicBezTo>
                    <a:pt x="371" y="96"/>
                    <a:pt x="402" y="102"/>
                    <a:pt x="431" y="115"/>
                  </a:cubicBezTo>
                  <a:cubicBezTo>
                    <a:pt x="475" y="133"/>
                    <a:pt x="512" y="164"/>
                    <a:pt x="538" y="204"/>
                  </a:cubicBezTo>
                  <a:cubicBezTo>
                    <a:pt x="564" y="243"/>
                    <a:pt x="579" y="290"/>
                    <a:pt x="579" y="341"/>
                  </a:cubicBezTo>
                  <a:cubicBezTo>
                    <a:pt x="579" y="375"/>
                    <a:pt x="572" y="408"/>
                    <a:pt x="560" y="437"/>
                  </a:cubicBezTo>
                  <a:cubicBezTo>
                    <a:pt x="542" y="481"/>
                    <a:pt x="511" y="519"/>
                    <a:pt x="472" y="545"/>
                  </a:cubicBezTo>
                  <a:cubicBezTo>
                    <a:pt x="434" y="572"/>
                    <a:pt x="388" y="587"/>
                    <a:pt x="337" y="587"/>
                  </a:cubicBezTo>
                  <a:cubicBezTo>
                    <a:pt x="304" y="587"/>
                    <a:pt x="272" y="580"/>
                    <a:pt x="243" y="568"/>
                  </a:cubicBezTo>
                  <a:cubicBezTo>
                    <a:pt x="200" y="549"/>
                    <a:pt x="163" y="518"/>
                    <a:pt x="137" y="479"/>
                  </a:cubicBezTo>
                  <a:cubicBezTo>
                    <a:pt x="111" y="440"/>
                    <a:pt x="96" y="392"/>
                    <a:pt x="96" y="341"/>
                  </a:cubicBezTo>
                  <a:cubicBezTo>
                    <a:pt x="48" y="341"/>
                    <a:pt x="48" y="341"/>
                    <a:pt x="48" y="341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88"/>
                    <a:pt x="9" y="433"/>
                    <a:pt x="26" y="474"/>
                  </a:cubicBezTo>
                  <a:cubicBezTo>
                    <a:pt x="52" y="535"/>
                    <a:pt x="94" y="587"/>
                    <a:pt x="148" y="624"/>
                  </a:cubicBezTo>
                  <a:cubicBezTo>
                    <a:pt x="202" y="661"/>
                    <a:pt x="267" y="683"/>
                    <a:pt x="337" y="683"/>
                  </a:cubicBezTo>
                  <a:cubicBezTo>
                    <a:pt x="384" y="683"/>
                    <a:pt x="429" y="673"/>
                    <a:pt x="469" y="656"/>
                  </a:cubicBezTo>
                  <a:cubicBezTo>
                    <a:pt x="530" y="630"/>
                    <a:pt x="581" y="587"/>
                    <a:pt x="618" y="532"/>
                  </a:cubicBezTo>
                  <a:cubicBezTo>
                    <a:pt x="654" y="478"/>
                    <a:pt x="675" y="412"/>
                    <a:pt x="675" y="341"/>
                  </a:cubicBezTo>
                  <a:cubicBezTo>
                    <a:pt x="675" y="294"/>
                    <a:pt x="666" y="249"/>
                    <a:pt x="649" y="208"/>
                  </a:cubicBezTo>
                  <a:cubicBezTo>
                    <a:pt x="623" y="147"/>
                    <a:pt x="580" y="95"/>
                    <a:pt x="527" y="58"/>
                  </a:cubicBezTo>
                  <a:cubicBezTo>
                    <a:pt x="473" y="21"/>
                    <a:pt x="407" y="0"/>
                    <a:pt x="337" y="0"/>
                  </a:cubicBezTo>
                  <a:cubicBezTo>
                    <a:pt x="291" y="0"/>
                    <a:pt x="246" y="9"/>
                    <a:pt x="206" y="27"/>
                  </a:cubicBezTo>
                  <a:cubicBezTo>
                    <a:pt x="145" y="53"/>
                    <a:pt x="93" y="96"/>
                    <a:pt x="57" y="150"/>
                  </a:cubicBezTo>
                  <a:cubicBezTo>
                    <a:pt x="21" y="205"/>
                    <a:pt x="0" y="271"/>
                    <a:pt x="0" y="341"/>
                  </a:cubicBezTo>
                  <a:cubicBezTo>
                    <a:pt x="48" y="341"/>
                    <a:pt x="48" y="341"/>
                    <a:pt x="48" y="34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Oval 34">
              <a:extLst>
                <a:ext uri="{FF2B5EF4-FFF2-40B4-BE49-F238E27FC236}">
                  <a16:creationId xmlns:a16="http://schemas.microsoft.com/office/drawing/2014/main" id="{C6ABD054-FA00-5F42-9801-ABB8F857D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" y="2028"/>
              <a:ext cx="97" cy="95"/>
            </a:xfrm>
            <a:prstGeom prst="ellipse">
              <a:avLst/>
            </a:pr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35">
              <a:extLst>
                <a:ext uri="{FF2B5EF4-FFF2-40B4-BE49-F238E27FC236}">
                  <a16:creationId xmlns:a16="http://schemas.microsoft.com/office/drawing/2014/main" id="{396B9CFA-F417-6643-A11F-7B49C5273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" y="2249"/>
              <a:ext cx="1" cy="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406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36">
              <a:extLst>
                <a:ext uri="{FF2B5EF4-FFF2-40B4-BE49-F238E27FC236}">
                  <a16:creationId xmlns:a16="http://schemas.microsoft.com/office/drawing/2014/main" id="{B2049146-330E-934F-B41C-98D7AB8572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0" y="2101"/>
              <a:ext cx="163" cy="148"/>
            </a:xfrm>
            <a:custGeom>
              <a:avLst/>
              <a:gdLst>
                <a:gd name="T0" fmla="*/ 208 w 333"/>
                <a:gd name="T1" fmla="*/ 155 h 312"/>
                <a:gd name="T2" fmla="*/ 171 w 333"/>
                <a:gd name="T3" fmla="*/ 197 h 312"/>
                <a:gd name="T4" fmla="*/ 289 w 333"/>
                <a:gd name="T5" fmla="*/ 312 h 312"/>
                <a:gd name="T6" fmla="*/ 290 w 333"/>
                <a:gd name="T7" fmla="*/ 311 h 312"/>
                <a:gd name="T8" fmla="*/ 333 w 333"/>
                <a:gd name="T9" fmla="*/ 261 h 312"/>
                <a:gd name="T10" fmla="*/ 208 w 333"/>
                <a:gd name="T11" fmla="*/ 155 h 312"/>
                <a:gd name="T12" fmla="*/ 25 w 333"/>
                <a:gd name="T13" fmla="*/ 0 h 312"/>
                <a:gd name="T14" fmla="*/ 0 w 333"/>
                <a:gd name="T15" fmla="*/ 28 h 312"/>
                <a:gd name="T16" fmla="*/ 103 w 333"/>
                <a:gd name="T17" fmla="*/ 129 h 312"/>
                <a:gd name="T18" fmla="*/ 135 w 333"/>
                <a:gd name="T19" fmla="*/ 93 h 312"/>
                <a:gd name="T20" fmla="*/ 25 w 333"/>
                <a:gd name="T21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3" h="312">
                  <a:moveTo>
                    <a:pt x="208" y="155"/>
                  </a:moveTo>
                  <a:cubicBezTo>
                    <a:pt x="197" y="170"/>
                    <a:pt x="185" y="184"/>
                    <a:pt x="171" y="197"/>
                  </a:cubicBezTo>
                  <a:cubicBezTo>
                    <a:pt x="289" y="312"/>
                    <a:pt x="289" y="312"/>
                    <a:pt x="289" y="312"/>
                  </a:cubicBezTo>
                  <a:cubicBezTo>
                    <a:pt x="289" y="312"/>
                    <a:pt x="290" y="311"/>
                    <a:pt x="290" y="311"/>
                  </a:cubicBezTo>
                  <a:cubicBezTo>
                    <a:pt x="307" y="294"/>
                    <a:pt x="320" y="278"/>
                    <a:pt x="333" y="261"/>
                  </a:cubicBezTo>
                  <a:cubicBezTo>
                    <a:pt x="208" y="155"/>
                    <a:pt x="208" y="155"/>
                    <a:pt x="208" y="155"/>
                  </a:cubicBezTo>
                  <a:moveTo>
                    <a:pt x="25" y="0"/>
                  </a:moveTo>
                  <a:cubicBezTo>
                    <a:pt x="19" y="11"/>
                    <a:pt x="10" y="20"/>
                    <a:pt x="0" y="28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15" y="118"/>
                    <a:pt x="125" y="106"/>
                    <a:pt x="135" y="9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003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37">
              <a:extLst>
                <a:ext uri="{FF2B5EF4-FFF2-40B4-BE49-F238E27FC236}">
                  <a16:creationId xmlns:a16="http://schemas.microsoft.com/office/drawing/2014/main" id="{E9FB8A23-B0BA-2E47-9FB8-9D85E1843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2145"/>
              <a:ext cx="51" cy="49"/>
            </a:xfrm>
            <a:custGeom>
              <a:avLst/>
              <a:gdLst>
                <a:gd name="T0" fmla="*/ 32 w 105"/>
                <a:gd name="T1" fmla="*/ 0 h 104"/>
                <a:gd name="T2" fmla="*/ 0 w 105"/>
                <a:gd name="T3" fmla="*/ 36 h 104"/>
                <a:gd name="T4" fmla="*/ 68 w 105"/>
                <a:gd name="T5" fmla="*/ 104 h 104"/>
                <a:gd name="T6" fmla="*/ 105 w 105"/>
                <a:gd name="T7" fmla="*/ 62 h 104"/>
                <a:gd name="T8" fmla="*/ 32 w 10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4">
                  <a:moveTo>
                    <a:pt x="32" y="0"/>
                  </a:moveTo>
                  <a:cubicBezTo>
                    <a:pt x="22" y="13"/>
                    <a:pt x="12" y="25"/>
                    <a:pt x="0" y="36"/>
                  </a:cubicBezTo>
                  <a:cubicBezTo>
                    <a:pt x="68" y="104"/>
                    <a:pt x="68" y="104"/>
                    <a:pt x="68" y="104"/>
                  </a:cubicBezTo>
                  <a:cubicBezTo>
                    <a:pt x="82" y="91"/>
                    <a:pt x="94" y="77"/>
                    <a:pt x="105" y="62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00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38">
              <a:extLst>
                <a:ext uri="{FF2B5EF4-FFF2-40B4-BE49-F238E27FC236}">
                  <a16:creationId xmlns:a16="http://schemas.microsoft.com/office/drawing/2014/main" id="{1748013D-8DD1-9749-A839-8971CBD02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077"/>
              <a:ext cx="48" cy="37"/>
            </a:xfrm>
            <a:custGeom>
              <a:avLst/>
              <a:gdLst>
                <a:gd name="T0" fmla="*/ 38 w 97"/>
                <a:gd name="T1" fmla="*/ 0 h 78"/>
                <a:gd name="T2" fmla="*/ 0 w 97"/>
                <a:gd name="T3" fmla="*/ 8 h 78"/>
                <a:gd name="T4" fmla="*/ 72 w 97"/>
                <a:gd name="T5" fmla="*/ 78 h 78"/>
                <a:gd name="T6" fmla="*/ 97 w 97"/>
                <a:gd name="T7" fmla="*/ 50 h 78"/>
                <a:gd name="T8" fmla="*/ 38 w 9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8">
                  <a:moveTo>
                    <a:pt x="38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0"/>
                    <a:pt x="91" y="61"/>
                    <a:pt x="97" y="5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00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39">
              <a:extLst>
                <a:ext uri="{FF2B5EF4-FFF2-40B4-BE49-F238E27FC236}">
                  <a16:creationId xmlns:a16="http://schemas.microsoft.com/office/drawing/2014/main" id="{ACCE5887-4AE9-7144-A752-882DAEB04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867"/>
              <a:ext cx="98" cy="73"/>
            </a:xfrm>
            <a:custGeom>
              <a:avLst/>
              <a:gdLst>
                <a:gd name="T0" fmla="*/ 19 w 98"/>
                <a:gd name="T1" fmla="*/ 73 h 73"/>
                <a:gd name="T2" fmla="*/ 0 w 98"/>
                <a:gd name="T3" fmla="*/ 63 h 73"/>
                <a:gd name="T4" fmla="*/ 65 w 98"/>
                <a:gd name="T5" fmla="*/ 0 h 73"/>
                <a:gd name="T6" fmla="*/ 98 w 98"/>
                <a:gd name="T7" fmla="*/ 10 h 73"/>
                <a:gd name="T8" fmla="*/ 19 w 98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3">
                  <a:moveTo>
                    <a:pt x="19" y="73"/>
                  </a:moveTo>
                  <a:lnTo>
                    <a:pt x="0" y="63"/>
                  </a:lnTo>
                  <a:lnTo>
                    <a:pt x="65" y="0"/>
                  </a:lnTo>
                  <a:lnTo>
                    <a:pt x="98" y="1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40">
              <a:extLst>
                <a:ext uri="{FF2B5EF4-FFF2-40B4-BE49-F238E27FC236}">
                  <a16:creationId xmlns:a16="http://schemas.microsoft.com/office/drawing/2014/main" id="{4D99F671-0B0D-D448-9680-7D1D33FBA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1827"/>
              <a:ext cx="73" cy="87"/>
            </a:xfrm>
            <a:custGeom>
              <a:avLst/>
              <a:gdLst>
                <a:gd name="T0" fmla="*/ 60 w 73"/>
                <a:gd name="T1" fmla="*/ 0 h 87"/>
                <a:gd name="T2" fmla="*/ 73 w 73"/>
                <a:gd name="T3" fmla="*/ 26 h 87"/>
                <a:gd name="T4" fmla="*/ 10 w 73"/>
                <a:gd name="T5" fmla="*/ 87 h 87"/>
                <a:gd name="T6" fmla="*/ 0 w 73"/>
                <a:gd name="T7" fmla="*/ 67 h 87"/>
                <a:gd name="T8" fmla="*/ 60 w 73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7">
                  <a:moveTo>
                    <a:pt x="60" y="0"/>
                  </a:moveTo>
                  <a:lnTo>
                    <a:pt x="73" y="26"/>
                  </a:lnTo>
                  <a:lnTo>
                    <a:pt x="10" y="87"/>
                  </a:lnTo>
                  <a:lnTo>
                    <a:pt x="0" y="6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41">
              <a:extLst>
                <a:ext uri="{FF2B5EF4-FFF2-40B4-BE49-F238E27FC236}">
                  <a16:creationId xmlns:a16="http://schemas.microsoft.com/office/drawing/2014/main" id="{003140EC-98FD-F04E-B0F1-6B62D12BD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1847"/>
              <a:ext cx="246" cy="240"/>
            </a:xfrm>
            <a:custGeom>
              <a:avLst/>
              <a:gdLst>
                <a:gd name="T0" fmla="*/ 10 w 503"/>
                <a:gd name="T1" fmla="*/ 494 h 504"/>
                <a:gd name="T2" fmla="*/ 10 w 503"/>
                <a:gd name="T3" fmla="*/ 494 h 504"/>
                <a:gd name="T4" fmla="*/ 40 w 503"/>
                <a:gd name="T5" fmla="*/ 494 h 504"/>
                <a:gd name="T6" fmla="*/ 494 w 503"/>
                <a:gd name="T7" fmla="*/ 44 h 504"/>
                <a:gd name="T8" fmla="*/ 494 w 503"/>
                <a:gd name="T9" fmla="*/ 10 h 504"/>
                <a:gd name="T10" fmla="*/ 459 w 503"/>
                <a:gd name="T11" fmla="*/ 10 h 504"/>
                <a:gd name="T12" fmla="*/ 14 w 503"/>
                <a:gd name="T13" fmla="*/ 463 h 504"/>
                <a:gd name="T14" fmla="*/ 10 w 503"/>
                <a:gd name="T15" fmla="*/ 49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04">
                  <a:moveTo>
                    <a:pt x="10" y="494"/>
                  </a:moveTo>
                  <a:cubicBezTo>
                    <a:pt x="10" y="494"/>
                    <a:pt x="10" y="494"/>
                    <a:pt x="10" y="494"/>
                  </a:cubicBezTo>
                  <a:cubicBezTo>
                    <a:pt x="19" y="504"/>
                    <a:pt x="31" y="504"/>
                    <a:pt x="40" y="494"/>
                  </a:cubicBezTo>
                  <a:cubicBezTo>
                    <a:pt x="494" y="44"/>
                    <a:pt x="494" y="44"/>
                    <a:pt x="494" y="44"/>
                  </a:cubicBezTo>
                  <a:cubicBezTo>
                    <a:pt x="503" y="35"/>
                    <a:pt x="503" y="19"/>
                    <a:pt x="494" y="10"/>
                  </a:cubicBezTo>
                  <a:cubicBezTo>
                    <a:pt x="484" y="0"/>
                    <a:pt x="469" y="0"/>
                    <a:pt x="459" y="10"/>
                  </a:cubicBezTo>
                  <a:cubicBezTo>
                    <a:pt x="14" y="463"/>
                    <a:pt x="14" y="463"/>
                    <a:pt x="14" y="463"/>
                  </a:cubicBezTo>
                  <a:cubicBezTo>
                    <a:pt x="4" y="473"/>
                    <a:pt x="0" y="484"/>
                    <a:pt x="10" y="4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00AEDA3A-C4D9-6D43-A244-B3593AF97DC2}"/>
              </a:ext>
            </a:extLst>
          </p:cNvPr>
          <p:cNvGrpSpPr/>
          <p:nvPr/>
        </p:nvGrpSpPr>
        <p:grpSpPr>
          <a:xfrm>
            <a:off x="4548238" y="3373632"/>
            <a:ext cx="369424" cy="561525"/>
            <a:chOff x="5261702" y="528041"/>
            <a:chExt cx="369424" cy="561525"/>
          </a:xfrm>
          <a:solidFill>
            <a:schemeClr val="accent5"/>
          </a:solidFill>
        </p:grpSpPr>
        <p:sp>
          <p:nvSpPr>
            <p:cNvPr id="310" name="Freeform 28">
              <a:extLst>
                <a:ext uri="{FF2B5EF4-FFF2-40B4-BE49-F238E27FC236}">
                  <a16:creationId xmlns:a16="http://schemas.microsoft.com/office/drawing/2014/main" id="{12A32FE2-F8D6-0A4B-A6F3-C3497747E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02" y="801415"/>
              <a:ext cx="369424" cy="288151"/>
            </a:xfrm>
            <a:custGeom>
              <a:avLst/>
              <a:gdLst>
                <a:gd name="T0" fmla="*/ 1727 w 2317"/>
                <a:gd name="T1" fmla="*/ 0 h 1847"/>
                <a:gd name="T2" fmla="*/ 590 w 2317"/>
                <a:gd name="T3" fmla="*/ 0 h 1847"/>
                <a:gd name="T4" fmla="*/ 0 w 2317"/>
                <a:gd name="T5" fmla="*/ 590 h 1847"/>
                <a:gd name="T6" fmla="*/ 0 w 2317"/>
                <a:gd name="T7" fmla="*/ 1847 h 1847"/>
                <a:gd name="T8" fmla="*/ 2317 w 2317"/>
                <a:gd name="T9" fmla="*/ 1847 h 1847"/>
                <a:gd name="T10" fmla="*/ 2317 w 2317"/>
                <a:gd name="T11" fmla="*/ 590 h 1847"/>
                <a:gd name="T12" fmla="*/ 1727 w 2317"/>
                <a:gd name="T13" fmla="*/ 0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7" h="1847">
                  <a:moveTo>
                    <a:pt x="1727" y="0"/>
                  </a:moveTo>
                  <a:cubicBezTo>
                    <a:pt x="590" y="0"/>
                    <a:pt x="590" y="0"/>
                    <a:pt x="590" y="0"/>
                  </a:cubicBezTo>
                  <a:cubicBezTo>
                    <a:pt x="265" y="0"/>
                    <a:pt x="0" y="265"/>
                    <a:pt x="0" y="590"/>
                  </a:cubicBezTo>
                  <a:cubicBezTo>
                    <a:pt x="0" y="1847"/>
                    <a:pt x="0" y="1847"/>
                    <a:pt x="0" y="1847"/>
                  </a:cubicBezTo>
                  <a:cubicBezTo>
                    <a:pt x="465" y="1847"/>
                    <a:pt x="1941" y="1847"/>
                    <a:pt x="2317" y="1847"/>
                  </a:cubicBezTo>
                  <a:cubicBezTo>
                    <a:pt x="2317" y="590"/>
                    <a:pt x="2317" y="590"/>
                    <a:pt x="2317" y="590"/>
                  </a:cubicBezTo>
                  <a:cubicBezTo>
                    <a:pt x="2317" y="265"/>
                    <a:pt x="2051" y="0"/>
                    <a:pt x="17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Oval 29">
              <a:extLst>
                <a:ext uri="{FF2B5EF4-FFF2-40B4-BE49-F238E27FC236}">
                  <a16:creationId xmlns:a16="http://schemas.microsoft.com/office/drawing/2014/main" id="{6DE022ED-D543-AC44-BEAE-612ECC123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5587" y="528041"/>
              <a:ext cx="221654" cy="21672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2" name="Group 27">
            <a:extLst>
              <a:ext uri="{FF2B5EF4-FFF2-40B4-BE49-F238E27FC236}">
                <a16:creationId xmlns:a16="http://schemas.microsoft.com/office/drawing/2014/main" id="{058E4A91-0C10-B94D-8B38-ED84FE2CE9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7493" y="3368954"/>
            <a:ext cx="369424" cy="561525"/>
            <a:chOff x="1762" y="1325"/>
            <a:chExt cx="300" cy="456"/>
          </a:xfrm>
        </p:grpSpPr>
        <p:sp>
          <p:nvSpPr>
            <p:cNvPr id="313" name="Freeform 28">
              <a:extLst>
                <a:ext uri="{FF2B5EF4-FFF2-40B4-BE49-F238E27FC236}">
                  <a16:creationId xmlns:a16="http://schemas.microsoft.com/office/drawing/2014/main" id="{6F6EFBF6-C76B-414A-BF1B-AAF19833E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2" y="1547"/>
              <a:ext cx="300" cy="234"/>
            </a:xfrm>
            <a:custGeom>
              <a:avLst/>
              <a:gdLst>
                <a:gd name="T0" fmla="*/ 1727 w 2317"/>
                <a:gd name="T1" fmla="*/ 0 h 1847"/>
                <a:gd name="T2" fmla="*/ 590 w 2317"/>
                <a:gd name="T3" fmla="*/ 0 h 1847"/>
                <a:gd name="T4" fmla="*/ 0 w 2317"/>
                <a:gd name="T5" fmla="*/ 590 h 1847"/>
                <a:gd name="T6" fmla="*/ 0 w 2317"/>
                <a:gd name="T7" fmla="*/ 1847 h 1847"/>
                <a:gd name="T8" fmla="*/ 2317 w 2317"/>
                <a:gd name="T9" fmla="*/ 1847 h 1847"/>
                <a:gd name="T10" fmla="*/ 2317 w 2317"/>
                <a:gd name="T11" fmla="*/ 590 h 1847"/>
                <a:gd name="T12" fmla="*/ 1727 w 2317"/>
                <a:gd name="T13" fmla="*/ 0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7" h="1847">
                  <a:moveTo>
                    <a:pt x="1727" y="0"/>
                  </a:moveTo>
                  <a:cubicBezTo>
                    <a:pt x="590" y="0"/>
                    <a:pt x="590" y="0"/>
                    <a:pt x="590" y="0"/>
                  </a:cubicBezTo>
                  <a:cubicBezTo>
                    <a:pt x="265" y="0"/>
                    <a:pt x="0" y="265"/>
                    <a:pt x="0" y="590"/>
                  </a:cubicBezTo>
                  <a:cubicBezTo>
                    <a:pt x="0" y="1847"/>
                    <a:pt x="0" y="1847"/>
                    <a:pt x="0" y="1847"/>
                  </a:cubicBezTo>
                  <a:cubicBezTo>
                    <a:pt x="465" y="1847"/>
                    <a:pt x="1941" y="1847"/>
                    <a:pt x="2317" y="1847"/>
                  </a:cubicBezTo>
                  <a:cubicBezTo>
                    <a:pt x="2317" y="590"/>
                    <a:pt x="2317" y="590"/>
                    <a:pt x="2317" y="590"/>
                  </a:cubicBezTo>
                  <a:cubicBezTo>
                    <a:pt x="2317" y="265"/>
                    <a:pt x="2051" y="0"/>
                    <a:pt x="1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Oval 29">
              <a:extLst>
                <a:ext uri="{FF2B5EF4-FFF2-40B4-BE49-F238E27FC236}">
                  <a16:creationId xmlns:a16="http://schemas.microsoft.com/office/drawing/2014/main" id="{030C204D-B693-6C45-987D-5C85530B3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325"/>
              <a:ext cx="180" cy="1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30">
              <a:extLst>
                <a:ext uri="{FF2B5EF4-FFF2-40B4-BE49-F238E27FC236}">
                  <a16:creationId xmlns:a16="http://schemas.microsoft.com/office/drawing/2014/main" id="{7E4A3CA9-500D-E948-A62D-230E3611C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" y="1577"/>
              <a:ext cx="34" cy="122"/>
            </a:xfrm>
            <a:custGeom>
              <a:avLst/>
              <a:gdLst>
                <a:gd name="T0" fmla="*/ 132 w 263"/>
                <a:gd name="T1" fmla="*/ 963 h 963"/>
                <a:gd name="T2" fmla="*/ 131 w 263"/>
                <a:gd name="T3" fmla="*/ 963 h 963"/>
                <a:gd name="T4" fmla="*/ 0 w 263"/>
                <a:gd name="T5" fmla="*/ 833 h 963"/>
                <a:gd name="T6" fmla="*/ 0 w 263"/>
                <a:gd name="T7" fmla="*/ 131 h 963"/>
                <a:gd name="T8" fmla="*/ 131 w 263"/>
                <a:gd name="T9" fmla="*/ 0 h 963"/>
                <a:gd name="T10" fmla="*/ 132 w 263"/>
                <a:gd name="T11" fmla="*/ 0 h 963"/>
                <a:gd name="T12" fmla="*/ 263 w 263"/>
                <a:gd name="T13" fmla="*/ 131 h 963"/>
                <a:gd name="T14" fmla="*/ 263 w 263"/>
                <a:gd name="T15" fmla="*/ 833 h 963"/>
                <a:gd name="T16" fmla="*/ 132 w 263"/>
                <a:gd name="T1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963">
                  <a:moveTo>
                    <a:pt x="132" y="963"/>
                  </a:moveTo>
                  <a:cubicBezTo>
                    <a:pt x="131" y="963"/>
                    <a:pt x="131" y="963"/>
                    <a:pt x="131" y="963"/>
                  </a:cubicBezTo>
                  <a:cubicBezTo>
                    <a:pt x="59" y="963"/>
                    <a:pt x="0" y="904"/>
                    <a:pt x="0" y="833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59"/>
                    <a:pt x="59" y="0"/>
                    <a:pt x="131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204" y="0"/>
                    <a:pt x="263" y="59"/>
                    <a:pt x="263" y="131"/>
                  </a:cubicBezTo>
                  <a:cubicBezTo>
                    <a:pt x="263" y="833"/>
                    <a:pt x="263" y="833"/>
                    <a:pt x="263" y="833"/>
                  </a:cubicBezTo>
                  <a:cubicBezTo>
                    <a:pt x="263" y="904"/>
                    <a:pt x="204" y="963"/>
                    <a:pt x="132" y="9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31">
              <a:extLst>
                <a:ext uri="{FF2B5EF4-FFF2-40B4-BE49-F238E27FC236}">
                  <a16:creationId xmlns:a16="http://schemas.microsoft.com/office/drawing/2014/main" id="{11E80526-DAD9-6D43-92CD-23E4F368D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" y="1621"/>
              <a:ext cx="125" cy="34"/>
            </a:xfrm>
            <a:custGeom>
              <a:avLst/>
              <a:gdLst>
                <a:gd name="T0" fmla="*/ 0 w 963"/>
                <a:gd name="T1" fmla="*/ 132 h 263"/>
                <a:gd name="T2" fmla="*/ 0 w 963"/>
                <a:gd name="T3" fmla="*/ 131 h 263"/>
                <a:gd name="T4" fmla="*/ 131 w 963"/>
                <a:gd name="T5" fmla="*/ 0 h 263"/>
                <a:gd name="T6" fmla="*/ 832 w 963"/>
                <a:gd name="T7" fmla="*/ 0 h 263"/>
                <a:gd name="T8" fmla="*/ 963 w 963"/>
                <a:gd name="T9" fmla="*/ 131 h 263"/>
                <a:gd name="T10" fmla="*/ 963 w 963"/>
                <a:gd name="T11" fmla="*/ 132 h 263"/>
                <a:gd name="T12" fmla="*/ 832 w 963"/>
                <a:gd name="T13" fmla="*/ 263 h 263"/>
                <a:gd name="T14" fmla="*/ 131 w 963"/>
                <a:gd name="T15" fmla="*/ 263 h 263"/>
                <a:gd name="T16" fmla="*/ 0 w 963"/>
                <a:gd name="T17" fmla="*/ 13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3" h="263">
                  <a:moveTo>
                    <a:pt x="0" y="132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0" y="59"/>
                    <a:pt x="59" y="0"/>
                    <a:pt x="131" y="0"/>
                  </a:cubicBezTo>
                  <a:cubicBezTo>
                    <a:pt x="832" y="0"/>
                    <a:pt x="832" y="0"/>
                    <a:pt x="832" y="0"/>
                  </a:cubicBezTo>
                  <a:cubicBezTo>
                    <a:pt x="904" y="0"/>
                    <a:pt x="963" y="59"/>
                    <a:pt x="963" y="131"/>
                  </a:cubicBezTo>
                  <a:cubicBezTo>
                    <a:pt x="963" y="132"/>
                    <a:pt x="963" y="132"/>
                    <a:pt x="963" y="132"/>
                  </a:cubicBezTo>
                  <a:cubicBezTo>
                    <a:pt x="963" y="204"/>
                    <a:pt x="904" y="263"/>
                    <a:pt x="832" y="263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59" y="263"/>
                    <a:pt x="0" y="204"/>
                    <a:pt x="0" y="1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Rectangle 32">
              <a:extLst>
                <a:ext uri="{FF2B5EF4-FFF2-40B4-BE49-F238E27FC236}">
                  <a16:creationId xmlns:a16="http://schemas.microsoft.com/office/drawing/2014/main" id="{DBE83036-4B88-414F-88C6-53BA1203A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" y="1621"/>
              <a:ext cx="34" cy="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6E11E275-89D5-694A-9768-7B78E3B988F0}"/>
              </a:ext>
            </a:extLst>
          </p:cNvPr>
          <p:cNvGrpSpPr>
            <a:grpSpLocks noChangeAspect="1"/>
          </p:cNvGrpSpPr>
          <p:nvPr/>
        </p:nvGrpSpPr>
        <p:grpSpPr>
          <a:xfrm>
            <a:off x="4633851" y="1533029"/>
            <a:ext cx="303298" cy="274320"/>
            <a:chOff x="3461667" y="-394359"/>
            <a:chExt cx="313990" cy="283991"/>
          </a:xfrm>
        </p:grpSpPr>
        <p:sp>
          <p:nvSpPr>
            <p:cNvPr id="319" name="Freeform 96">
              <a:extLst>
                <a:ext uri="{FF2B5EF4-FFF2-40B4-BE49-F238E27FC236}">
                  <a16:creationId xmlns:a16="http://schemas.microsoft.com/office/drawing/2014/main" id="{AABD510B-6746-AB4B-9679-D8CA4F82D96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06666" y="-247364"/>
              <a:ext cx="119996" cy="136996"/>
            </a:xfrm>
            <a:custGeom>
              <a:avLst/>
              <a:gdLst>
                <a:gd name="T0" fmla="*/ 120 w 120"/>
                <a:gd name="T1" fmla="*/ 0 h 137"/>
                <a:gd name="T2" fmla="*/ 0 w 120"/>
                <a:gd name="T3" fmla="*/ 0 h 137"/>
                <a:gd name="T4" fmla="*/ 0 w 120"/>
                <a:gd name="T5" fmla="*/ 137 h 137"/>
                <a:gd name="T6" fmla="*/ 120 w 120"/>
                <a:gd name="T7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37">
                  <a:moveTo>
                    <a:pt x="120" y="0"/>
                  </a:moveTo>
                  <a:lnTo>
                    <a:pt x="0" y="0"/>
                  </a:lnTo>
                  <a:lnTo>
                    <a:pt x="0" y="13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97">
              <a:extLst>
                <a:ext uri="{FF2B5EF4-FFF2-40B4-BE49-F238E27FC236}">
                  <a16:creationId xmlns:a16="http://schemas.microsoft.com/office/drawing/2014/main" id="{03D2F1F4-0620-2A4C-8975-068B472A09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61667" y="-394359"/>
              <a:ext cx="313990" cy="193994"/>
            </a:xfrm>
            <a:custGeom>
              <a:avLst/>
              <a:gdLst>
                <a:gd name="T0" fmla="*/ 119 w 133"/>
                <a:gd name="T1" fmla="*/ 82 h 82"/>
                <a:gd name="T2" fmla="*/ 14 w 133"/>
                <a:gd name="T3" fmla="*/ 82 h 82"/>
                <a:gd name="T4" fmla="*/ 0 w 133"/>
                <a:gd name="T5" fmla="*/ 68 h 82"/>
                <a:gd name="T6" fmla="*/ 0 w 133"/>
                <a:gd name="T7" fmla="*/ 14 h 82"/>
                <a:gd name="T8" fmla="*/ 14 w 133"/>
                <a:gd name="T9" fmla="*/ 0 h 82"/>
                <a:gd name="T10" fmla="*/ 119 w 133"/>
                <a:gd name="T11" fmla="*/ 0 h 82"/>
                <a:gd name="T12" fmla="*/ 133 w 133"/>
                <a:gd name="T13" fmla="*/ 14 h 82"/>
                <a:gd name="T14" fmla="*/ 133 w 133"/>
                <a:gd name="T15" fmla="*/ 68 h 82"/>
                <a:gd name="T16" fmla="*/ 119 w 133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82">
                  <a:moveTo>
                    <a:pt x="119" y="82"/>
                  </a:moveTo>
                  <a:cubicBezTo>
                    <a:pt x="14" y="82"/>
                    <a:pt x="14" y="82"/>
                    <a:pt x="14" y="82"/>
                  </a:cubicBezTo>
                  <a:cubicBezTo>
                    <a:pt x="6" y="82"/>
                    <a:pt x="0" y="75"/>
                    <a:pt x="0" y="6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7" y="0"/>
                    <a:pt x="133" y="6"/>
                    <a:pt x="133" y="14"/>
                  </a:cubicBezTo>
                  <a:cubicBezTo>
                    <a:pt x="133" y="68"/>
                    <a:pt x="133" y="68"/>
                    <a:pt x="133" y="68"/>
                  </a:cubicBezTo>
                  <a:cubicBezTo>
                    <a:pt x="133" y="75"/>
                    <a:pt x="127" y="82"/>
                    <a:pt x="119" y="82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1" name="Group 4">
            <a:extLst>
              <a:ext uri="{FF2B5EF4-FFF2-40B4-BE49-F238E27FC236}">
                <a16:creationId xmlns:a16="http://schemas.microsoft.com/office/drawing/2014/main" id="{EF85AF3C-D58D-144A-8A23-5BFE977C83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92096" y="1671554"/>
            <a:ext cx="294989" cy="632119"/>
            <a:chOff x="598" y="1936"/>
            <a:chExt cx="287" cy="615"/>
          </a:xfrm>
        </p:grpSpPr>
        <p:sp>
          <p:nvSpPr>
            <p:cNvPr id="322" name="Freeform 6">
              <a:extLst>
                <a:ext uri="{FF2B5EF4-FFF2-40B4-BE49-F238E27FC236}">
                  <a16:creationId xmlns:a16="http://schemas.microsoft.com/office/drawing/2014/main" id="{1BC83016-B4FB-F848-B490-B56888EE9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" y="2158"/>
              <a:ext cx="287" cy="393"/>
            </a:xfrm>
            <a:custGeom>
              <a:avLst/>
              <a:gdLst>
                <a:gd name="T0" fmla="*/ 145 w 572"/>
                <a:gd name="T1" fmla="*/ 788 h 788"/>
                <a:gd name="T2" fmla="*/ 130 w 572"/>
                <a:gd name="T3" fmla="*/ 786 h 788"/>
                <a:gd name="T4" fmla="*/ 102 w 572"/>
                <a:gd name="T5" fmla="*/ 780 h 788"/>
                <a:gd name="T6" fmla="*/ 76 w 572"/>
                <a:gd name="T7" fmla="*/ 769 h 788"/>
                <a:gd name="T8" fmla="*/ 52 w 572"/>
                <a:gd name="T9" fmla="*/ 754 h 788"/>
                <a:gd name="T10" fmla="*/ 33 w 572"/>
                <a:gd name="T11" fmla="*/ 734 h 788"/>
                <a:gd name="T12" fmla="*/ 17 w 572"/>
                <a:gd name="T13" fmla="*/ 711 h 788"/>
                <a:gd name="T14" fmla="*/ 6 w 572"/>
                <a:gd name="T15" fmla="*/ 684 h 788"/>
                <a:gd name="T16" fmla="*/ 0 w 572"/>
                <a:gd name="T17" fmla="*/ 655 h 788"/>
                <a:gd name="T18" fmla="*/ 0 w 572"/>
                <a:gd name="T19" fmla="*/ 145 h 788"/>
                <a:gd name="T20" fmla="*/ 0 w 572"/>
                <a:gd name="T21" fmla="*/ 131 h 788"/>
                <a:gd name="T22" fmla="*/ 6 w 572"/>
                <a:gd name="T23" fmla="*/ 102 h 788"/>
                <a:gd name="T24" fmla="*/ 17 w 572"/>
                <a:gd name="T25" fmla="*/ 77 h 788"/>
                <a:gd name="T26" fmla="*/ 33 w 572"/>
                <a:gd name="T27" fmla="*/ 53 h 788"/>
                <a:gd name="T28" fmla="*/ 52 w 572"/>
                <a:gd name="T29" fmla="*/ 34 h 788"/>
                <a:gd name="T30" fmla="*/ 76 w 572"/>
                <a:gd name="T31" fmla="*/ 18 h 788"/>
                <a:gd name="T32" fmla="*/ 102 w 572"/>
                <a:gd name="T33" fmla="*/ 6 h 788"/>
                <a:gd name="T34" fmla="*/ 130 w 572"/>
                <a:gd name="T35" fmla="*/ 2 h 788"/>
                <a:gd name="T36" fmla="*/ 425 w 572"/>
                <a:gd name="T37" fmla="*/ 0 h 788"/>
                <a:gd name="T38" fmla="*/ 441 w 572"/>
                <a:gd name="T39" fmla="*/ 2 h 788"/>
                <a:gd name="T40" fmla="*/ 468 w 572"/>
                <a:gd name="T41" fmla="*/ 6 h 788"/>
                <a:gd name="T42" fmla="*/ 495 w 572"/>
                <a:gd name="T43" fmla="*/ 18 h 788"/>
                <a:gd name="T44" fmla="*/ 518 w 572"/>
                <a:gd name="T45" fmla="*/ 34 h 788"/>
                <a:gd name="T46" fmla="*/ 539 w 572"/>
                <a:gd name="T47" fmla="*/ 53 h 788"/>
                <a:gd name="T48" fmla="*/ 553 w 572"/>
                <a:gd name="T49" fmla="*/ 77 h 788"/>
                <a:gd name="T50" fmla="*/ 564 w 572"/>
                <a:gd name="T51" fmla="*/ 102 h 788"/>
                <a:gd name="T52" fmla="*/ 570 w 572"/>
                <a:gd name="T53" fmla="*/ 131 h 788"/>
                <a:gd name="T54" fmla="*/ 572 w 572"/>
                <a:gd name="T55" fmla="*/ 641 h 788"/>
                <a:gd name="T56" fmla="*/ 570 w 572"/>
                <a:gd name="T57" fmla="*/ 655 h 788"/>
                <a:gd name="T58" fmla="*/ 564 w 572"/>
                <a:gd name="T59" fmla="*/ 684 h 788"/>
                <a:gd name="T60" fmla="*/ 553 w 572"/>
                <a:gd name="T61" fmla="*/ 711 h 788"/>
                <a:gd name="T62" fmla="*/ 539 w 572"/>
                <a:gd name="T63" fmla="*/ 734 h 788"/>
                <a:gd name="T64" fmla="*/ 518 w 572"/>
                <a:gd name="T65" fmla="*/ 754 h 788"/>
                <a:gd name="T66" fmla="*/ 495 w 572"/>
                <a:gd name="T67" fmla="*/ 769 h 788"/>
                <a:gd name="T68" fmla="*/ 468 w 572"/>
                <a:gd name="T69" fmla="*/ 780 h 788"/>
                <a:gd name="T70" fmla="*/ 441 w 572"/>
                <a:gd name="T71" fmla="*/ 786 h 788"/>
                <a:gd name="T72" fmla="*/ 425 w 572"/>
                <a:gd name="T7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2" h="788">
                  <a:moveTo>
                    <a:pt x="425" y="788"/>
                  </a:moveTo>
                  <a:lnTo>
                    <a:pt x="145" y="788"/>
                  </a:lnTo>
                  <a:lnTo>
                    <a:pt x="145" y="788"/>
                  </a:lnTo>
                  <a:lnTo>
                    <a:pt x="130" y="786"/>
                  </a:lnTo>
                  <a:lnTo>
                    <a:pt x="116" y="785"/>
                  </a:lnTo>
                  <a:lnTo>
                    <a:pt x="102" y="780"/>
                  </a:lnTo>
                  <a:lnTo>
                    <a:pt x="89" y="775"/>
                  </a:lnTo>
                  <a:lnTo>
                    <a:pt x="76" y="769"/>
                  </a:lnTo>
                  <a:lnTo>
                    <a:pt x="63" y="762"/>
                  </a:lnTo>
                  <a:lnTo>
                    <a:pt x="52" y="754"/>
                  </a:lnTo>
                  <a:lnTo>
                    <a:pt x="43" y="745"/>
                  </a:lnTo>
                  <a:lnTo>
                    <a:pt x="33" y="734"/>
                  </a:lnTo>
                  <a:lnTo>
                    <a:pt x="24" y="722"/>
                  </a:lnTo>
                  <a:lnTo>
                    <a:pt x="17" y="711"/>
                  </a:lnTo>
                  <a:lnTo>
                    <a:pt x="11" y="698"/>
                  </a:lnTo>
                  <a:lnTo>
                    <a:pt x="6" y="684"/>
                  </a:lnTo>
                  <a:lnTo>
                    <a:pt x="3" y="671"/>
                  </a:lnTo>
                  <a:lnTo>
                    <a:pt x="0" y="655"/>
                  </a:lnTo>
                  <a:lnTo>
                    <a:pt x="0" y="641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31"/>
                  </a:lnTo>
                  <a:lnTo>
                    <a:pt x="3" y="116"/>
                  </a:lnTo>
                  <a:lnTo>
                    <a:pt x="6" y="102"/>
                  </a:lnTo>
                  <a:lnTo>
                    <a:pt x="11" y="89"/>
                  </a:lnTo>
                  <a:lnTo>
                    <a:pt x="17" y="77"/>
                  </a:lnTo>
                  <a:lnTo>
                    <a:pt x="24" y="64"/>
                  </a:lnTo>
                  <a:lnTo>
                    <a:pt x="33" y="53"/>
                  </a:lnTo>
                  <a:lnTo>
                    <a:pt x="43" y="43"/>
                  </a:lnTo>
                  <a:lnTo>
                    <a:pt x="52" y="34"/>
                  </a:lnTo>
                  <a:lnTo>
                    <a:pt x="63" y="26"/>
                  </a:lnTo>
                  <a:lnTo>
                    <a:pt x="76" y="18"/>
                  </a:lnTo>
                  <a:lnTo>
                    <a:pt x="89" y="11"/>
                  </a:lnTo>
                  <a:lnTo>
                    <a:pt x="102" y="6"/>
                  </a:lnTo>
                  <a:lnTo>
                    <a:pt x="116" y="3"/>
                  </a:lnTo>
                  <a:lnTo>
                    <a:pt x="130" y="2"/>
                  </a:lnTo>
                  <a:lnTo>
                    <a:pt x="14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41" y="2"/>
                  </a:lnTo>
                  <a:lnTo>
                    <a:pt x="456" y="3"/>
                  </a:lnTo>
                  <a:lnTo>
                    <a:pt x="468" y="6"/>
                  </a:lnTo>
                  <a:lnTo>
                    <a:pt x="483" y="11"/>
                  </a:lnTo>
                  <a:lnTo>
                    <a:pt x="495" y="18"/>
                  </a:lnTo>
                  <a:lnTo>
                    <a:pt x="507" y="26"/>
                  </a:lnTo>
                  <a:lnTo>
                    <a:pt x="518" y="34"/>
                  </a:lnTo>
                  <a:lnTo>
                    <a:pt x="529" y="43"/>
                  </a:lnTo>
                  <a:lnTo>
                    <a:pt x="539" y="53"/>
                  </a:lnTo>
                  <a:lnTo>
                    <a:pt x="546" y="64"/>
                  </a:lnTo>
                  <a:lnTo>
                    <a:pt x="553" y="77"/>
                  </a:lnTo>
                  <a:lnTo>
                    <a:pt x="559" y="89"/>
                  </a:lnTo>
                  <a:lnTo>
                    <a:pt x="564" y="102"/>
                  </a:lnTo>
                  <a:lnTo>
                    <a:pt x="569" y="116"/>
                  </a:lnTo>
                  <a:lnTo>
                    <a:pt x="570" y="131"/>
                  </a:lnTo>
                  <a:lnTo>
                    <a:pt x="572" y="145"/>
                  </a:lnTo>
                  <a:lnTo>
                    <a:pt x="572" y="641"/>
                  </a:lnTo>
                  <a:lnTo>
                    <a:pt x="572" y="641"/>
                  </a:lnTo>
                  <a:lnTo>
                    <a:pt x="570" y="655"/>
                  </a:lnTo>
                  <a:lnTo>
                    <a:pt x="569" y="671"/>
                  </a:lnTo>
                  <a:lnTo>
                    <a:pt x="564" y="684"/>
                  </a:lnTo>
                  <a:lnTo>
                    <a:pt x="559" y="698"/>
                  </a:lnTo>
                  <a:lnTo>
                    <a:pt x="553" y="711"/>
                  </a:lnTo>
                  <a:lnTo>
                    <a:pt x="546" y="722"/>
                  </a:lnTo>
                  <a:lnTo>
                    <a:pt x="539" y="734"/>
                  </a:lnTo>
                  <a:lnTo>
                    <a:pt x="529" y="745"/>
                  </a:lnTo>
                  <a:lnTo>
                    <a:pt x="518" y="754"/>
                  </a:lnTo>
                  <a:lnTo>
                    <a:pt x="507" y="762"/>
                  </a:lnTo>
                  <a:lnTo>
                    <a:pt x="495" y="769"/>
                  </a:lnTo>
                  <a:lnTo>
                    <a:pt x="483" y="775"/>
                  </a:lnTo>
                  <a:lnTo>
                    <a:pt x="468" y="780"/>
                  </a:lnTo>
                  <a:lnTo>
                    <a:pt x="456" y="785"/>
                  </a:lnTo>
                  <a:lnTo>
                    <a:pt x="441" y="786"/>
                  </a:lnTo>
                  <a:lnTo>
                    <a:pt x="425" y="788"/>
                  </a:lnTo>
                  <a:lnTo>
                    <a:pt x="425" y="788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7">
              <a:extLst>
                <a:ext uri="{FF2B5EF4-FFF2-40B4-BE49-F238E27FC236}">
                  <a16:creationId xmlns:a16="http://schemas.microsoft.com/office/drawing/2014/main" id="{19B4E8AB-521A-A145-983D-0DDFE7A23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1936"/>
              <a:ext cx="172" cy="172"/>
            </a:xfrm>
            <a:custGeom>
              <a:avLst/>
              <a:gdLst>
                <a:gd name="T0" fmla="*/ 0 w 344"/>
                <a:gd name="T1" fmla="*/ 172 h 344"/>
                <a:gd name="T2" fmla="*/ 3 w 344"/>
                <a:gd name="T3" fmla="*/ 138 h 344"/>
                <a:gd name="T4" fmla="*/ 14 w 344"/>
                <a:gd name="T5" fmla="*/ 105 h 344"/>
                <a:gd name="T6" fmla="*/ 30 w 344"/>
                <a:gd name="T7" fmla="*/ 76 h 344"/>
                <a:gd name="T8" fmla="*/ 51 w 344"/>
                <a:gd name="T9" fmla="*/ 51 h 344"/>
                <a:gd name="T10" fmla="*/ 76 w 344"/>
                <a:gd name="T11" fmla="*/ 30 h 344"/>
                <a:gd name="T12" fmla="*/ 105 w 344"/>
                <a:gd name="T13" fmla="*/ 14 h 344"/>
                <a:gd name="T14" fmla="*/ 137 w 344"/>
                <a:gd name="T15" fmla="*/ 5 h 344"/>
                <a:gd name="T16" fmla="*/ 172 w 344"/>
                <a:gd name="T17" fmla="*/ 0 h 344"/>
                <a:gd name="T18" fmla="*/ 190 w 344"/>
                <a:gd name="T19" fmla="*/ 1 h 344"/>
                <a:gd name="T20" fmla="*/ 223 w 344"/>
                <a:gd name="T21" fmla="*/ 8 h 344"/>
                <a:gd name="T22" fmla="*/ 255 w 344"/>
                <a:gd name="T23" fmla="*/ 21 h 344"/>
                <a:gd name="T24" fmla="*/ 282 w 344"/>
                <a:gd name="T25" fmla="*/ 40 h 344"/>
                <a:gd name="T26" fmla="*/ 304 w 344"/>
                <a:gd name="T27" fmla="*/ 64 h 344"/>
                <a:gd name="T28" fmla="*/ 323 w 344"/>
                <a:gd name="T29" fmla="*/ 91 h 344"/>
                <a:gd name="T30" fmla="*/ 336 w 344"/>
                <a:gd name="T31" fmla="*/ 121 h 344"/>
                <a:gd name="T32" fmla="*/ 344 w 344"/>
                <a:gd name="T33" fmla="*/ 154 h 344"/>
                <a:gd name="T34" fmla="*/ 344 w 344"/>
                <a:gd name="T35" fmla="*/ 172 h 344"/>
                <a:gd name="T36" fmla="*/ 341 w 344"/>
                <a:gd name="T37" fmla="*/ 207 h 344"/>
                <a:gd name="T38" fmla="*/ 331 w 344"/>
                <a:gd name="T39" fmla="*/ 239 h 344"/>
                <a:gd name="T40" fmla="*/ 316 w 344"/>
                <a:gd name="T41" fmla="*/ 269 h 344"/>
                <a:gd name="T42" fmla="*/ 295 w 344"/>
                <a:gd name="T43" fmla="*/ 295 h 344"/>
                <a:gd name="T44" fmla="*/ 269 w 344"/>
                <a:gd name="T45" fmla="*/ 315 h 344"/>
                <a:gd name="T46" fmla="*/ 239 w 344"/>
                <a:gd name="T47" fmla="*/ 331 h 344"/>
                <a:gd name="T48" fmla="*/ 207 w 344"/>
                <a:gd name="T49" fmla="*/ 341 h 344"/>
                <a:gd name="T50" fmla="*/ 172 w 344"/>
                <a:gd name="T51" fmla="*/ 344 h 344"/>
                <a:gd name="T52" fmla="*/ 154 w 344"/>
                <a:gd name="T53" fmla="*/ 344 h 344"/>
                <a:gd name="T54" fmla="*/ 121 w 344"/>
                <a:gd name="T55" fmla="*/ 338 h 344"/>
                <a:gd name="T56" fmla="*/ 91 w 344"/>
                <a:gd name="T57" fmla="*/ 323 h 344"/>
                <a:gd name="T58" fmla="*/ 64 w 344"/>
                <a:gd name="T59" fmla="*/ 306 h 344"/>
                <a:gd name="T60" fmla="*/ 40 w 344"/>
                <a:gd name="T61" fmla="*/ 282 h 344"/>
                <a:gd name="T62" fmla="*/ 21 w 344"/>
                <a:gd name="T63" fmla="*/ 255 h 344"/>
                <a:gd name="T64" fmla="*/ 8 w 344"/>
                <a:gd name="T65" fmla="*/ 225 h 344"/>
                <a:gd name="T66" fmla="*/ 1 w 344"/>
                <a:gd name="T67" fmla="*/ 190 h 344"/>
                <a:gd name="T68" fmla="*/ 0 w 344"/>
                <a:gd name="T69" fmla="*/ 17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44">
                  <a:moveTo>
                    <a:pt x="0" y="172"/>
                  </a:moveTo>
                  <a:lnTo>
                    <a:pt x="0" y="172"/>
                  </a:lnTo>
                  <a:lnTo>
                    <a:pt x="1" y="154"/>
                  </a:lnTo>
                  <a:lnTo>
                    <a:pt x="3" y="138"/>
                  </a:lnTo>
                  <a:lnTo>
                    <a:pt x="8" y="121"/>
                  </a:lnTo>
                  <a:lnTo>
                    <a:pt x="14" y="105"/>
                  </a:lnTo>
                  <a:lnTo>
                    <a:pt x="21" y="91"/>
                  </a:lnTo>
                  <a:lnTo>
                    <a:pt x="30" y="76"/>
                  </a:lnTo>
                  <a:lnTo>
                    <a:pt x="40" y="64"/>
                  </a:lnTo>
                  <a:lnTo>
                    <a:pt x="51" y="51"/>
                  </a:lnTo>
                  <a:lnTo>
                    <a:pt x="64" y="40"/>
                  </a:lnTo>
                  <a:lnTo>
                    <a:pt x="76" y="30"/>
                  </a:lnTo>
                  <a:lnTo>
                    <a:pt x="91" y="21"/>
                  </a:lnTo>
                  <a:lnTo>
                    <a:pt x="105" y="14"/>
                  </a:lnTo>
                  <a:lnTo>
                    <a:pt x="121" y="8"/>
                  </a:lnTo>
                  <a:lnTo>
                    <a:pt x="137" y="5"/>
                  </a:lnTo>
                  <a:lnTo>
                    <a:pt x="154" y="1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90" y="1"/>
                  </a:lnTo>
                  <a:lnTo>
                    <a:pt x="207" y="5"/>
                  </a:lnTo>
                  <a:lnTo>
                    <a:pt x="223" y="8"/>
                  </a:lnTo>
                  <a:lnTo>
                    <a:pt x="239" y="14"/>
                  </a:lnTo>
                  <a:lnTo>
                    <a:pt x="255" y="21"/>
                  </a:lnTo>
                  <a:lnTo>
                    <a:pt x="269" y="30"/>
                  </a:lnTo>
                  <a:lnTo>
                    <a:pt x="282" y="40"/>
                  </a:lnTo>
                  <a:lnTo>
                    <a:pt x="295" y="51"/>
                  </a:lnTo>
                  <a:lnTo>
                    <a:pt x="304" y="64"/>
                  </a:lnTo>
                  <a:lnTo>
                    <a:pt x="316" y="76"/>
                  </a:lnTo>
                  <a:lnTo>
                    <a:pt x="323" y="91"/>
                  </a:lnTo>
                  <a:lnTo>
                    <a:pt x="331" y="105"/>
                  </a:lnTo>
                  <a:lnTo>
                    <a:pt x="336" y="121"/>
                  </a:lnTo>
                  <a:lnTo>
                    <a:pt x="341" y="138"/>
                  </a:lnTo>
                  <a:lnTo>
                    <a:pt x="344" y="154"/>
                  </a:lnTo>
                  <a:lnTo>
                    <a:pt x="344" y="172"/>
                  </a:lnTo>
                  <a:lnTo>
                    <a:pt x="344" y="172"/>
                  </a:lnTo>
                  <a:lnTo>
                    <a:pt x="344" y="190"/>
                  </a:lnTo>
                  <a:lnTo>
                    <a:pt x="341" y="207"/>
                  </a:lnTo>
                  <a:lnTo>
                    <a:pt x="336" y="225"/>
                  </a:lnTo>
                  <a:lnTo>
                    <a:pt x="331" y="239"/>
                  </a:lnTo>
                  <a:lnTo>
                    <a:pt x="323" y="255"/>
                  </a:lnTo>
                  <a:lnTo>
                    <a:pt x="316" y="269"/>
                  </a:lnTo>
                  <a:lnTo>
                    <a:pt x="304" y="282"/>
                  </a:lnTo>
                  <a:lnTo>
                    <a:pt x="295" y="295"/>
                  </a:lnTo>
                  <a:lnTo>
                    <a:pt x="282" y="306"/>
                  </a:lnTo>
                  <a:lnTo>
                    <a:pt x="269" y="315"/>
                  </a:lnTo>
                  <a:lnTo>
                    <a:pt x="255" y="323"/>
                  </a:lnTo>
                  <a:lnTo>
                    <a:pt x="239" y="331"/>
                  </a:lnTo>
                  <a:lnTo>
                    <a:pt x="223" y="338"/>
                  </a:lnTo>
                  <a:lnTo>
                    <a:pt x="207" y="341"/>
                  </a:lnTo>
                  <a:lnTo>
                    <a:pt x="190" y="344"/>
                  </a:lnTo>
                  <a:lnTo>
                    <a:pt x="172" y="344"/>
                  </a:lnTo>
                  <a:lnTo>
                    <a:pt x="172" y="344"/>
                  </a:lnTo>
                  <a:lnTo>
                    <a:pt x="154" y="344"/>
                  </a:lnTo>
                  <a:lnTo>
                    <a:pt x="137" y="341"/>
                  </a:lnTo>
                  <a:lnTo>
                    <a:pt x="121" y="338"/>
                  </a:lnTo>
                  <a:lnTo>
                    <a:pt x="105" y="331"/>
                  </a:lnTo>
                  <a:lnTo>
                    <a:pt x="91" y="323"/>
                  </a:lnTo>
                  <a:lnTo>
                    <a:pt x="76" y="315"/>
                  </a:lnTo>
                  <a:lnTo>
                    <a:pt x="64" y="306"/>
                  </a:lnTo>
                  <a:lnTo>
                    <a:pt x="51" y="295"/>
                  </a:lnTo>
                  <a:lnTo>
                    <a:pt x="40" y="282"/>
                  </a:lnTo>
                  <a:lnTo>
                    <a:pt x="30" y="269"/>
                  </a:lnTo>
                  <a:lnTo>
                    <a:pt x="21" y="255"/>
                  </a:lnTo>
                  <a:lnTo>
                    <a:pt x="14" y="239"/>
                  </a:lnTo>
                  <a:lnTo>
                    <a:pt x="8" y="225"/>
                  </a:lnTo>
                  <a:lnTo>
                    <a:pt x="3" y="207"/>
                  </a:lnTo>
                  <a:lnTo>
                    <a:pt x="1" y="190"/>
                  </a:lnTo>
                  <a:lnTo>
                    <a:pt x="0" y="172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4" name="TextBox 323">
            <a:extLst>
              <a:ext uri="{FF2B5EF4-FFF2-40B4-BE49-F238E27FC236}">
                <a16:creationId xmlns:a16="http://schemas.microsoft.com/office/drawing/2014/main" id="{31EE5DA4-9954-8149-9910-3B49482B94D0}"/>
              </a:ext>
            </a:extLst>
          </p:cNvPr>
          <p:cNvSpPr txBox="1"/>
          <p:nvPr/>
        </p:nvSpPr>
        <p:spPr>
          <a:xfrm>
            <a:off x="3350691" y="614174"/>
            <a:ext cx="559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n-lt"/>
              </a:rPr>
              <a:t>Note to presenter:</a:t>
            </a:r>
          </a:p>
          <a:p>
            <a:r>
              <a:rPr lang="en-US">
                <a:solidFill>
                  <a:srgbClr val="FF0000"/>
                </a:solidFill>
                <a:latin typeface="+mn-lt"/>
              </a:rPr>
              <a:t>This slide is intended for small business owners</a:t>
            </a:r>
          </a:p>
        </p:txBody>
      </p:sp>
    </p:spTree>
    <p:extLst>
      <p:ext uri="{BB962C8B-B14F-4D97-AF65-F5344CB8AC3E}">
        <p14:creationId xmlns:p14="http://schemas.microsoft.com/office/powerpoint/2010/main" val="1315813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F80A5D-410D-824A-9AAD-2CE5148F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F6F99-AB25-BF46-9116-50666BCED688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59065C-2D0E-334B-B7BD-CCDE3FB1A770}"/>
              </a:ext>
            </a:extLst>
          </p:cNvPr>
          <p:cNvSpPr/>
          <p:nvPr/>
        </p:nvSpPr>
        <p:spPr>
          <a:xfrm>
            <a:off x="-13740" y="168134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lvl="0" defTabSz="457189"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Why Grow with Cisco Business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B78BA1-EE40-454F-A54F-C100FB09C5A3}"/>
              </a:ext>
            </a:extLst>
          </p:cNvPr>
          <p:cNvSpPr/>
          <p:nvPr/>
        </p:nvSpPr>
        <p:spPr>
          <a:xfrm>
            <a:off x="2625417" y="3211527"/>
            <a:ext cx="5970121" cy="1669516"/>
          </a:xfrm>
          <a:prstGeom prst="roundRect">
            <a:avLst>
              <a:gd name="adj" fmla="val 8505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2D5DB77-6BFC-A248-A9D8-0AF02AFD0BC1}"/>
              </a:ext>
            </a:extLst>
          </p:cNvPr>
          <p:cNvSpPr/>
          <p:nvPr/>
        </p:nvSpPr>
        <p:spPr>
          <a:xfrm>
            <a:off x="480237" y="3207697"/>
            <a:ext cx="2264196" cy="1677174"/>
          </a:xfrm>
          <a:custGeom>
            <a:avLst/>
            <a:gdLst>
              <a:gd name="connsiteX0" fmla="*/ 142644 w 2264196"/>
              <a:gd name="connsiteY0" fmla="*/ 0 h 1677174"/>
              <a:gd name="connsiteX1" fmla="*/ 2264196 w 2264196"/>
              <a:gd name="connsiteY1" fmla="*/ 0 h 1677174"/>
              <a:gd name="connsiteX2" fmla="*/ 2264196 w 2264196"/>
              <a:gd name="connsiteY2" fmla="*/ 1677174 h 1677174"/>
              <a:gd name="connsiteX3" fmla="*/ 142644 w 2264196"/>
              <a:gd name="connsiteY3" fmla="*/ 1677174 h 1677174"/>
              <a:gd name="connsiteX4" fmla="*/ 0 w 2264196"/>
              <a:gd name="connsiteY4" fmla="*/ 1534530 h 1677174"/>
              <a:gd name="connsiteX5" fmla="*/ 0 w 2264196"/>
              <a:gd name="connsiteY5" fmla="*/ 142644 h 1677174"/>
              <a:gd name="connsiteX6" fmla="*/ 142644 w 2264196"/>
              <a:gd name="connsiteY6" fmla="*/ 0 h 167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4196" h="1677174">
                <a:moveTo>
                  <a:pt x="142644" y="0"/>
                </a:moveTo>
                <a:lnTo>
                  <a:pt x="2264196" y="0"/>
                </a:lnTo>
                <a:lnTo>
                  <a:pt x="2264196" y="1677174"/>
                </a:lnTo>
                <a:lnTo>
                  <a:pt x="142644" y="1677174"/>
                </a:lnTo>
                <a:cubicBezTo>
                  <a:pt x="63864" y="1677174"/>
                  <a:pt x="0" y="1613310"/>
                  <a:pt x="0" y="1534530"/>
                </a:cubicBezTo>
                <a:lnTo>
                  <a:pt x="0" y="142644"/>
                </a:lnTo>
                <a:cubicBezTo>
                  <a:pt x="0" y="63864"/>
                  <a:pt x="63864" y="0"/>
                  <a:pt x="14264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07B9F0-B362-8A4E-A6BC-69104D588B9F}"/>
              </a:ext>
            </a:extLst>
          </p:cNvPr>
          <p:cNvSpPr/>
          <p:nvPr/>
        </p:nvSpPr>
        <p:spPr>
          <a:xfrm>
            <a:off x="2625417" y="1458485"/>
            <a:ext cx="5970121" cy="1669516"/>
          </a:xfrm>
          <a:prstGeom prst="roundRect">
            <a:avLst>
              <a:gd name="adj" fmla="val 8505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FB57268-1CA9-FD47-9087-1FCF2EAE7D4D}"/>
              </a:ext>
            </a:extLst>
          </p:cNvPr>
          <p:cNvSpPr/>
          <p:nvPr/>
        </p:nvSpPr>
        <p:spPr>
          <a:xfrm>
            <a:off x="480237" y="1454656"/>
            <a:ext cx="2264196" cy="1677174"/>
          </a:xfrm>
          <a:custGeom>
            <a:avLst/>
            <a:gdLst>
              <a:gd name="connsiteX0" fmla="*/ 142644 w 2264196"/>
              <a:gd name="connsiteY0" fmla="*/ 0 h 1677174"/>
              <a:gd name="connsiteX1" fmla="*/ 2264196 w 2264196"/>
              <a:gd name="connsiteY1" fmla="*/ 0 h 1677174"/>
              <a:gd name="connsiteX2" fmla="*/ 2264196 w 2264196"/>
              <a:gd name="connsiteY2" fmla="*/ 1677174 h 1677174"/>
              <a:gd name="connsiteX3" fmla="*/ 142644 w 2264196"/>
              <a:gd name="connsiteY3" fmla="*/ 1677174 h 1677174"/>
              <a:gd name="connsiteX4" fmla="*/ 0 w 2264196"/>
              <a:gd name="connsiteY4" fmla="*/ 1534530 h 1677174"/>
              <a:gd name="connsiteX5" fmla="*/ 0 w 2264196"/>
              <a:gd name="connsiteY5" fmla="*/ 142644 h 1677174"/>
              <a:gd name="connsiteX6" fmla="*/ 142644 w 2264196"/>
              <a:gd name="connsiteY6" fmla="*/ 0 h 167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4196" h="1677174">
                <a:moveTo>
                  <a:pt x="142644" y="0"/>
                </a:moveTo>
                <a:lnTo>
                  <a:pt x="2264196" y="0"/>
                </a:lnTo>
                <a:lnTo>
                  <a:pt x="2264196" y="1677174"/>
                </a:lnTo>
                <a:lnTo>
                  <a:pt x="142644" y="1677174"/>
                </a:lnTo>
                <a:cubicBezTo>
                  <a:pt x="63864" y="1677174"/>
                  <a:pt x="0" y="1613310"/>
                  <a:pt x="0" y="1534530"/>
                </a:cubicBezTo>
                <a:lnTo>
                  <a:pt x="0" y="142644"/>
                </a:lnTo>
                <a:cubicBezTo>
                  <a:pt x="0" y="63864"/>
                  <a:pt x="63864" y="0"/>
                  <a:pt x="142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20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2" name="Freeform: Shape 527">
            <a:extLst>
              <a:ext uri="{FF2B5EF4-FFF2-40B4-BE49-F238E27FC236}">
                <a16:creationId xmlns:a16="http://schemas.microsoft.com/office/drawing/2014/main" id="{FC721517-8A37-6742-BB44-2074DDF74FE7}"/>
              </a:ext>
            </a:extLst>
          </p:cNvPr>
          <p:cNvSpPr/>
          <p:nvPr/>
        </p:nvSpPr>
        <p:spPr>
          <a:xfrm>
            <a:off x="475475" y="1462148"/>
            <a:ext cx="2267692" cy="1669682"/>
          </a:xfrm>
          <a:custGeom>
            <a:avLst/>
            <a:gdLst>
              <a:gd name="connsiteX0" fmla="*/ 75286 w 2463802"/>
              <a:gd name="connsiteY0" fmla="*/ 0 h 1669682"/>
              <a:gd name="connsiteX1" fmla="*/ 2463802 w 2463802"/>
              <a:gd name="connsiteY1" fmla="*/ 0 h 1669682"/>
              <a:gd name="connsiteX2" fmla="*/ 2463802 w 2463802"/>
              <a:gd name="connsiteY2" fmla="*/ 1669682 h 1669682"/>
              <a:gd name="connsiteX3" fmla="*/ 75286 w 2463802"/>
              <a:gd name="connsiteY3" fmla="*/ 1669682 h 1669682"/>
              <a:gd name="connsiteX4" fmla="*/ 0 w 2463802"/>
              <a:gd name="connsiteY4" fmla="*/ 1594396 h 1669682"/>
              <a:gd name="connsiteX5" fmla="*/ 0 w 2463802"/>
              <a:gd name="connsiteY5" fmla="*/ 75286 h 1669682"/>
              <a:gd name="connsiteX6" fmla="*/ 75286 w 2463802"/>
              <a:gd name="connsiteY6" fmla="*/ 0 h 166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802" h="1669682">
                <a:moveTo>
                  <a:pt x="75286" y="0"/>
                </a:moveTo>
                <a:lnTo>
                  <a:pt x="2463802" y="0"/>
                </a:lnTo>
                <a:lnTo>
                  <a:pt x="2463802" y="1669682"/>
                </a:lnTo>
                <a:lnTo>
                  <a:pt x="75286" y="1669682"/>
                </a:lnTo>
                <a:cubicBezTo>
                  <a:pt x="33707" y="1669682"/>
                  <a:pt x="0" y="1635975"/>
                  <a:pt x="0" y="1594396"/>
                </a:cubicBezTo>
                <a:lnTo>
                  <a:pt x="0" y="75286"/>
                </a:lnTo>
                <a:cubicBezTo>
                  <a:pt x="0" y="33707"/>
                  <a:pt x="33707" y="0"/>
                  <a:pt x="75286" y="0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2000">
                <a:solidFill>
                  <a:srgbClr val="FFFFFF"/>
                </a:solidFill>
                <a:latin typeface="CiscoSansTT ExtraLight"/>
              </a:rPr>
              <a:t>The life of a </a:t>
            </a:r>
            <a:br>
              <a:rPr lang="en-US" sz="2000">
                <a:solidFill>
                  <a:srgbClr val="FFFFFF"/>
                </a:solidFill>
                <a:latin typeface="CiscoSansTT ExtraLight"/>
              </a:rPr>
            </a:br>
            <a:r>
              <a:rPr lang="en-US" sz="2000">
                <a:solidFill>
                  <a:srgbClr val="FFFFFF"/>
                </a:solidFill>
                <a:latin typeface="CiscoSansTT ExtraLight"/>
              </a:rPr>
              <a:t>partner today…</a:t>
            </a:r>
          </a:p>
        </p:txBody>
      </p:sp>
      <p:sp>
        <p:nvSpPr>
          <p:cNvPr id="13" name="Freeform: Shape 528">
            <a:extLst>
              <a:ext uri="{FF2B5EF4-FFF2-40B4-BE49-F238E27FC236}">
                <a16:creationId xmlns:a16="http://schemas.microsoft.com/office/drawing/2014/main" id="{B026C239-107A-6F49-B0CD-6F0985A71118}"/>
              </a:ext>
            </a:extLst>
          </p:cNvPr>
          <p:cNvSpPr/>
          <p:nvPr/>
        </p:nvSpPr>
        <p:spPr>
          <a:xfrm>
            <a:off x="475475" y="3221007"/>
            <a:ext cx="2264196" cy="1669682"/>
          </a:xfrm>
          <a:custGeom>
            <a:avLst/>
            <a:gdLst>
              <a:gd name="connsiteX0" fmla="*/ 75286 w 2463802"/>
              <a:gd name="connsiteY0" fmla="*/ 0 h 1669682"/>
              <a:gd name="connsiteX1" fmla="*/ 2463802 w 2463802"/>
              <a:gd name="connsiteY1" fmla="*/ 0 h 1669682"/>
              <a:gd name="connsiteX2" fmla="*/ 2463802 w 2463802"/>
              <a:gd name="connsiteY2" fmla="*/ 1669682 h 1669682"/>
              <a:gd name="connsiteX3" fmla="*/ 75286 w 2463802"/>
              <a:gd name="connsiteY3" fmla="*/ 1669682 h 1669682"/>
              <a:gd name="connsiteX4" fmla="*/ 0 w 2463802"/>
              <a:gd name="connsiteY4" fmla="*/ 1594396 h 1669682"/>
              <a:gd name="connsiteX5" fmla="*/ 0 w 2463802"/>
              <a:gd name="connsiteY5" fmla="*/ 75286 h 1669682"/>
              <a:gd name="connsiteX6" fmla="*/ 75286 w 2463802"/>
              <a:gd name="connsiteY6" fmla="*/ 0 h 166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802" h="1669682">
                <a:moveTo>
                  <a:pt x="75286" y="0"/>
                </a:moveTo>
                <a:lnTo>
                  <a:pt x="2463802" y="0"/>
                </a:lnTo>
                <a:lnTo>
                  <a:pt x="2463802" y="1669682"/>
                </a:lnTo>
                <a:lnTo>
                  <a:pt x="75286" y="1669682"/>
                </a:lnTo>
                <a:cubicBezTo>
                  <a:pt x="33707" y="1669682"/>
                  <a:pt x="0" y="1635975"/>
                  <a:pt x="0" y="1594396"/>
                </a:cubicBezTo>
                <a:lnTo>
                  <a:pt x="0" y="75286"/>
                </a:lnTo>
                <a:cubicBezTo>
                  <a:pt x="0" y="33707"/>
                  <a:pt x="33707" y="0"/>
                  <a:pt x="75286" y="0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>
                <a:solidFill>
                  <a:srgbClr val="FFFFFF"/>
                </a:solidFill>
                <a:latin typeface="CiscoSansTT ExtraLight"/>
              </a:rPr>
              <a:t>Cisco Business makes your </a:t>
            </a:r>
          </a:p>
          <a:p>
            <a:pPr algn="ctr" defTabSz="457189">
              <a:defRPr/>
            </a:pPr>
            <a:r>
              <a:rPr lang="en-US">
                <a:solidFill>
                  <a:srgbClr val="FFFFFF"/>
                </a:solidFill>
                <a:latin typeface="CiscoSansTT ExtraLight"/>
              </a:rPr>
              <a:t>life easier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DB1144-A6C7-674D-A855-90CE4746FDC8}"/>
              </a:ext>
            </a:extLst>
          </p:cNvPr>
          <p:cNvGrpSpPr>
            <a:grpSpLocks noChangeAspect="1"/>
          </p:cNvGrpSpPr>
          <p:nvPr/>
        </p:nvGrpSpPr>
        <p:grpSpPr>
          <a:xfrm>
            <a:off x="3162894" y="3534859"/>
            <a:ext cx="440130" cy="550771"/>
            <a:chOff x="3690937" y="1443031"/>
            <a:chExt cx="2020888" cy="252889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B29E1BB9-2E25-4D41-8EF4-48089C6FA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937" y="1443031"/>
              <a:ext cx="2020888" cy="2005002"/>
            </a:xfrm>
            <a:custGeom>
              <a:avLst/>
              <a:gdLst>
                <a:gd name="connsiteX0" fmla="*/ 1399705 w 2020888"/>
                <a:gd name="connsiteY0" fmla="*/ 1944688 h 2005013"/>
                <a:gd name="connsiteX1" fmla="*/ 1399945 w 2020888"/>
                <a:gd name="connsiteY1" fmla="*/ 1944825 h 2005013"/>
                <a:gd name="connsiteX2" fmla="*/ 1399945 w 2020888"/>
                <a:gd name="connsiteY2" fmla="*/ 1944688 h 2005013"/>
                <a:gd name="connsiteX3" fmla="*/ 620943 w 2020888"/>
                <a:gd name="connsiteY3" fmla="*/ 1943298 h 2005013"/>
                <a:gd name="connsiteX4" fmla="*/ 620943 w 2020888"/>
                <a:gd name="connsiteY4" fmla="*/ 1943826 h 2005013"/>
                <a:gd name="connsiteX5" fmla="*/ 620943 w 2020888"/>
                <a:gd name="connsiteY5" fmla="*/ 1944825 h 2005013"/>
                <a:gd name="connsiteX6" fmla="*/ 621584 w 2020888"/>
                <a:gd name="connsiteY6" fmla="*/ 1944483 h 2005013"/>
                <a:gd name="connsiteX7" fmla="*/ 621584 w 2020888"/>
                <a:gd name="connsiteY7" fmla="*/ 1944483 h 2005013"/>
                <a:gd name="connsiteX8" fmla="*/ 1012326 w 2020888"/>
                <a:gd name="connsiteY8" fmla="*/ 0 h 2005013"/>
                <a:gd name="connsiteX9" fmla="*/ 1727351 w 2020888"/>
                <a:gd name="connsiteY9" fmla="*/ 293417 h 2005013"/>
                <a:gd name="connsiteX10" fmla="*/ 2020888 w 2020888"/>
                <a:gd name="connsiteY10" fmla="*/ 1008149 h 2005013"/>
                <a:gd name="connsiteX11" fmla="*/ 1960676 w 2020888"/>
                <a:gd name="connsiteY11" fmla="*/ 1309089 h 2005013"/>
                <a:gd name="connsiteX12" fmla="*/ 1825197 w 2020888"/>
                <a:gd name="connsiteY12" fmla="*/ 1546080 h 2005013"/>
                <a:gd name="connsiteX13" fmla="*/ 1614453 w 2020888"/>
                <a:gd name="connsiteY13" fmla="*/ 1768023 h 2005013"/>
                <a:gd name="connsiteX14" fmla="*/ 1505317 w 2020888"/>
                <a:gd name="connsiteY14" fmla="*/ 1895922 h 2005013"/>
                <a:gd name="connsiteX15" fmla="*/ 1456394 w 2020888"/>
                <a:gd name="connsiteY15" fmla="*/ 1971157 h 2005013"/>
                <a:gd name="connsiteX16" fmla="*/ 1399945 w 2020888"/>
                <a:gd name="connsiteY16" fmla="*/ 2005013 h 2005013"/>
                <a:gd name="connsiteX17" fmla="*/ 620943 w 2020888"/>
                <a:gd name="connsiteY17" fmla="*/ 2005013 h 2005013"/>
                <a:gd name="connsiteX18" fmla="*/ 568257 w 2020888"/>
                <a:gd name="connsiteY18" fmla="*/ 1974919 h 2005013"/>
                <a:gd name="connsiteX19" fmla="*/ 568257 w 2020888"/>
                <a:gd name="connsiteY19" fmla="*/ 1971157 h 2005013"/>
                <a:gd name="connsiteX20" fmla="*/ 564494 w 2020888"/>
                <a:gd name="connsiteY20" fmla="*/ 1971157 h 2005013"/>
                <a:gd name="connsiteX21" fmla="*/ 560731 w 2020888"/>
                <a:gd name="connsiteY21" fmla="*/ 1959872 h 2005013"/>
                <a:gd name="connsiteX22" fmla="*/ 538151 w 2020888"/>
                <a:gd name="connsiteY22" fmla="*/ 1926016 h 2005013"/>
                <a:gd name="connsiteX23" fmla="*/ 466648 w 2020888"/>
                <a:gd name="connsiteY23" fmla="*/ 1828211 h 2005013"/>
                <a:gd name="connsiteX24" fmla="*/ 406436 w 2020888"/>
                <a:gd name="connsiteY24" fmla="*/ 1768023 h 2005013"/>
                <a:gd name="connsiteX25" fmla="*/ 270957 w 2020888"/>
                <a:gd name="connsiteY25" fmla="*/ 1636362 h 2005013"/>
                <a:gd name="connsiteX26" fmla="*/ 63976 w 2020888"/>
                <a:gd name="connsiteY26" fmla="*/ 1309089 h 2005013"/>
                <a:gd name="connsiteX27" fmla="*/ 0 w 2020888"/>
                <a:gd name="connsiteY27" fmla="*/ 1008149 h 2005013"/>
                <a:gd name="connsiteX28" fmla="*/ 297300 w 2020888"/>
                <a:gd name="connsiteY28" fmla="*/ 293417 h 2005013"/>
                <a:gd name="connsiteX29" fmla="*/ 1012326 w 2020888"/>
                <a:gd name="connsiteY29" fmla="*/ 0 h 20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0888" h="2005013">
                  <a:moveTo>
                    <a:pt x="1399705" y="1944688"/>
                  </a:moveTo>
                  <a:lnTo>
                    <a:pt x="1399945" y="1944825"/>
                  </a:lnTo>
                  <a:lnTo>
                    <a:pt x="1399945" y="1944688"/>
                  </a:lnTo>
                  <a:close/>
                  <a:moveTo>
                    <a:pt x="620943" y="1943298"/>
                  </a:moveTo>
                  <a:lnTo>
                    <a:pt x="620943" y="1943826"/>
                  </a:lnTo>
                  <a:cubicBezTo>
                    <a:pt x="620943" y="1944825"/>
                    <a:pt x="620943" y="1944825"/>
                    <a:pt x="620943" y="1944825"/>
                  </a:cubicBezTo>
                  <a:lnTo>
                    <a:pt x="621584" y="1944483"/>
                  </a:lnTo>
                  <a:lnTo>
                    <a:pt x="621584" y="1944483"/>
                  </a:lnTo>
                  <a:close/>
                  <a:moveTo>
                    <a:pt x="1012326" y="0"/>
                  </a:moveTo>
                  <a:cubicBezTo>
                    <a:pt x="1290809" y="0"/>
                    <a:pt x="1542950" y="112853"/>
                    <a:pt x="1727351" y="293417"/>
                  </a:cubicBezTo>
                  <a:cubicBezTo>
                    <a:pt x="1907989" y="477742"/>
                    <a:pt x="2020888" y="729780"/>
                    <a:pt x="2020888" y="1008149"/>
                  </a:cubicBezTo>
                  <a:cubicBezTo>
                    <a:pt x="2020888" y="1117240"/>
                    <a:pt x="1998308" y="1218807"/>
                    <a:pt x="1960676" y="1309089"/>
                  </a:cubicBezTo>
                  <a:cubicBezTo>
                    <a:pt x="1923043" y="1399371"/>
                    <a:pt x="1874120" y="1482130"/>
                    <a:pt x="1825197" y="1546080"/>
                  </a:cubicBezTo>
                  <a:cubicBezTo>
                    <a:pt x="1727351" y="1677741"/>
                    <a:pt x="1625742" y="1760499"/>
                    <a:pt x="1614453" y="1768023"/>
                  </a:cubicBezTo>
                  <a:cubicBezTo>
                    <a:pt x="1573056" y="1801879"/>
                    <a:pt x="1531660" y="1850781"/>
                    <a:pt x="1505317" y="1895922"/>
                  </a:cubicBezTo>
                  <a:cubicBezTo>
                    <a:pt x="1475211" y="1937302"/>
                    <a:pt x="1456394" y="1971157"/>
                    <a:pt x="1456394" y="1971157"/>
                  </a:cubicBezTo>
                  <a:cubicBezTo>
                    <a:pt x="1445104" y="1993728"/>
                    <a:pt x="1426288" y="2005013"/>
                    <a:pt x="1399945" y="2005013"/>
                  </a:cubicBezTo>
                  <a:cubicBezTo>
                    <a:pt x="1399945" y="2005013"/>
                    <a:pt x="1399945" y="2005013"/>
                    <a:pt x="620943" y="2005013"/>
                  </a:cubicBezTo>
                  <a:cubicBezTo>
                    <a:pt x="598364" y="2005013"/>
                    <a:pt x="579547" y="1993728"/>
                    <a:pt x="568257" y="1974919"/>
                  </a:cubicBezTo>
                  <a:cubicBezTo>
                    <a:pt x="568257" y="1974919"/>
                    <a:pt x="568257" y="1974919"/>
                    <a:pt x="568257" y="1971157"/>
                  </a:cubicBezTo>
                  <a:cubicBezTo>
                    <a:pt x="568257" y="1971157"/>
                    <a:pt x="568257" y="1971157"/>
                    <a:pt x="564494" y="1971157"/>
                  </a:cubicBezTo>
                  <a:cubicBezTo>
                    <a:pt x="564494" y="1967396"/>
                    <a:pt x="560731" y="1963634"/>
                    <a:pt x="560731" y="1959872"/>
                  </a:cubicBezTo>
                  <a:cubicBezTo>
                    <a:pt x="553204" y="1952349"/>
                    <a:pt x="549441" y="1941063"/>
                    <a:pt x="538151" y="1926016"/>
                  </a:cubicBezTo>
                  <a:cubicBezTo>
                    <a:pt x="519335" y="1895922"/>
                    <a:pt x="496755" y="1862067"/>
                    <a:pt x="466648" y="1828211"/>
                  </a:cubicBezTo>
                  <a:cubicBezTo>
                    <a:pt x="447832" y="1805640"/>
                    <a:pt x="425252" y="1783070"/>
                    <a:pt x="406436" y="1768023"/>
                  </a:cubicBezTo>
                  <a:cubicBezTo>
                    <a:pt x="398909" y="1760499"/>
                    <a:pt x="342460" y="1715358"/>
                    <a:pt x="270957" y="1636362"/>
                  </a:cubicBezTo>
                  <a:cubicBezTo>
                    <a:pt x="203218" y="1557365"/>
                    <a:pt x="120425" y="1444512"/>
                    <a:pt x="63976" y="1309089"/>
                  </a:cubicBezTo>
                  <a:cubicBezTo>
                    <a:pt x="26343" y="1218807"/>
                    <a:pt x="0" y="1117240"/>
                    <a:pt x="0" y="1008149"/>
                  </a:cubicBezTo>
                  <a:cubicBezTo>
                    <a:pt x="0" y="729780"/>
                    <a:pt x="116662" y="477742"/>
                    <a:pt x="297300" y="293417"/>
                  </a:cubicBezTo>
                  <a:cubicBezTo>
                    <a:pt x="481702" y="112853"/>
                    <a:pt x="733842" y="0"/>
                    <a:pt x="1012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457189">
                <a:defRPr/>
              </a:pPr>
              <a:endParaRPr lang="en-US" sz="1400">
                <a:solidFill>
                  <a:srgbClr val="282828"/>
                </a:solidFill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ACA832B-ACC0-D94A-8258-7A98610E4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025" y="3602025"/>
              <a:ext cx="879474" cy="117475"/>
            </a:xfrm>
            <a:custGeom>
              <a:avLst/>
              <a:gdLst>
                <a:gd name="T0" fmla="*/ 15 w 234"/>
                <a:gd name="T1" fmla="*/ 31 h 31"/>
                <a:gd name="T2" fmla="*/ 218 w 234"/>
                <a:gd name="T3" fmla="*/ 31 h 31"/>
                <a:gd name="T4" fmla="*/ 234 w 234"/>
                <a:gd name="T5" fmla="*/ 15 h 31"/>
                <a:gd name="T6" fmla="*/ 218 w 234"/>
                <a:gd name="T7" fmla="*/ 0 h 31"/>
                <a:gd name="T8" fmla="*/ 15 w 234"/>
                <a:gd name="T9" fmla="*/ 0 h 31"/>
                <a:gd name="T10" fmla="*/ 0 w 234"/>
                <a:gd name="T11" fmla="*/ 15 h 31"/>
                <a:gd name="T12" fmla="*/ 15 w 23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31">
                  <a:moveTo>
                    <a:pt x="15" y="31"/>
                  </a:moveTo>
                  <a:cubicBezTo>
                    <a:pt x="218" y="31"/>
                    <a:pt x="218" y="31"/>
                    <a:pt x="218" y="31"/>
                  </a:cubicBezTo>
                  <a:cubicBezTo>
                    <a:pt x="227" y="31"/>
                    <a:pt x="234" y="24"/>
                    <a:pt x="234" y="15"/>
                  </a:cubicBezTo>
                  <a:cubicBezTo>
                    <a:pt x="234" y="7"/>
                    <a:pt x="227" y="0"/>
                    <a:pt x="2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sz="1400">
                <a:solidFill>
                  <a:srgbClr val="282828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BB86DBE1-F61C-5B4B-AB7F-21CC3F055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9" y="3854450"/>
              <a:ext cx="615950" cy="117475"/>
            </a:xfrm>
            <a:custGeom>
              <a:avLst/>
              <a:gdLst>
                <a:gd name="T0" fmla="*/ 15 w 164"/>
                <a:gd name="T1" fmla="*/ 31 h 31"/>
                <a:gd name="T2" fmla="*/ 149 w 164"/>
                <a:gd name="T3" fmla="*/ 31 h 31"/>
                <a:gd name="T4" fmla="*/ 164 w 164"/>
                <a:gd name="T5" fmla="*/ 15 h 31"/>
                <a:gd name="T6" fmla="*/ 149 w 164"/>
                <a:gd name="T7" fmla="*/ 0 h 31"/>
                <a:gd name="T8" fmla="*/ 15 w 164"/>
                <a:gd name="T9" fmla="*/ 0 h 31"/>
                <a:gd name="T10" fmla="*/ 0 w 164"/>
                <a:gd name="T11" fmla="*/ 15 h 31"/>
                <a:gd name="T12" fmla="*/ 15 w 16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31">
                  <a:moveTo>
                    <a:pt x="15" y="31"/>
                  </a:moveTo>
                  <a:cubicBezTo>
                    <a:pt x="149" y="31"/>
                    <a:pt x="149" y="31"/>
                    <a:pt x="149" y="31"/>
                  </a:cubicBezTo>
                  <a:cubicBezTo>
                    <a:pt x="157" y="31"/>
                    <a:pt x="164" y="24"/>
                    <a:pt x="164" y="15"/>
                  </a:cubicBezTo>
                  <a:cubicBezTo>
                    <a:pt x="164" y="7"/>
                    <a:pt x="157" y="0"/>
                    <a:pt x="14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sz="1400">
                <a:solidFill>
                  <a:srgbClr val="282828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6500E51-2033-0D4F-8DF2-9DF0BC16F21C}"/>
              </a:ext>
            </a:extLst>
          </p:cNvPr>
          <p:cNvSpPr txBox="1"/>
          <p:nvPr/>
        </p:nvSpPr>
        <p:spPr>
          <a:xfrm>
            <a:off x="6157085" y="4375203"/>
            <a:ext cx="1174263" cy="1589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Proven Solution, with flexible deployments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95A323-DC4D-394D-BF3F-E5FE706536B3}"/>
              </a:ext>
            </a:extLst>
          </p:cNvPr>
          <p:cNvSpPr txBox="1"/>
          <p:nvPr/>
        </p:nvSpPr>
        <p:spPr>
          <a:xfrm>
            <a:off x="3972958" y="4398553"/>
            <a:ext cx="1171051" cy="2781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189"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Partner Enablement Training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45E98A-A3FB-0E47-8A18-4FFD3D52D539}"/>
              </a:ext>
            </a:extLst>
          </p:cNvPr>
          <p:cNvGrpSpPr>
            <a:grpSpLocks noChangeAspect="1"/>
          </p:cNvGrpSpPr>
          <p:nvPr/>
        </p:nvGrpSpPr>
        <p:grpSpPr>
          <a:xfrm>
            <a:off x="7102015" y="1941821"/>
            <a:ext cx="1372417" cy="478800"/>
            <a:chOff x="5103281" y="2906416"/>
            <a:chExt cx="2324459" cy="16327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28F2-ABE1-484C-9CE9-0D2274444D67}"/>
                </a:ext>
              </a:extLst>
            </p:cNvPr>
            <p:cNvGrpSpPr/>
            <p:nvPr/>
          </p:nvGrpSpPr>
          <p:grpSpPr>
            <a:xfrm rot="20638241">
              <a:off x="5103281" y="3230483"/>
              <a:ext cx="676855" cy="863148"/>
              <a:chOff x="5103281" y="3230483"/>
              <a:chExt cx="676855" cy="863148"/>
            </a:xfrm>
          </p:grpSpPr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DBD2F5F5-62BA-644C-A0BB-143EE95F6B82}"/>
                  </a:ext>
                </a:extLst>
              </p:cNvPr>
              <p:cNvGrpSpPr/>
              <p:nvPr/>
            </p:nvGrpSpPr>
            <p:grpSpPr>
              <a:xfrm>
                <a:off x="5103281" y="3230483"/>
                <a:ext cx="676855" cy="863148"/>
                <a:chOff x="5336401" y="2868019"/>
                <a:chExt cx="589856" cy="752208"/>
              </a:xfrm>
            </p:grpSpPr>
            <p:sp>
              <p:nvSpPr>
                <p:cNvPr id="220" name="Freeform 12">
                  <a:extLst>
                    <a:ext uri="{FF2B5EF4-FFF2-40B4-BE49-F238E27FC236}">
                      <a16:creationId xmlns:a16="http://schemas.microsoft.com/office/drawing/2014/main" id="{C48021A0-02EB-1A47-9618-622B324958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6401" y="2868019"/>
                  <a:ext cx="589856" cy="752208"/>
                </a:xfrm>
                <a:prstGeom prst="roundRect">
                  <a:avLst>
                    <a:gd name="adj" fmla="val 8411"/>
                  </a:avLst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1" name="Freeform 12">
                  <a:extLst>
                    <a:ext uri="{FF2B5EF4-FFF2-40B4-BE49-F238E27FC236}">
                      <a16:creationId xmlns:a16="http://schemas.microsoft.com/office/drawing/2014/main" id="{79F3EB0B-6553-C64F-83CF-E979CB60F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1666" y="2886274"/>
                  <a:ext cx="539328" cy="715699"/>
                </a:xfrm>
                <a:custGeom>
                  <a:avLst/>
                  <a:gdLst>
                    <a:gd name="T0" fmla="*/ 1735 w 1896"/>
                    <a:gd name="T1" fmla="*/ 2508 h 2508"/>
                    <a:gd name="T2" fmla="*/ 161 w 1896"/>
                    <a:gd name="T3" fmla="*/ 2508 h 2508"/>
                    <a:gd name="T4" fmla="*/ 0 w 1896"/>
                    <a:gd name="T5" fmla="*/ 2347 h 2508"/>
                    <a:gd name="T6" fmla="*/ 0 w 1896"/>
                    <a:gd name="T7" fmla="*/ 161 h 2508"/>
                    <a:gd name="T8" fmla="*/ 161 w 1896"/>
                    <a:gd name="T9" fmla="*/ 0 h 2508"/>
                    <a:gd name="T10" fmla="*/ 1735 w 1896"/>
                    <a:gd name="T11" fmla="*/ 0 h 2508"/>
                    <a:gd name="T12" fmla="*/ 1896 w 1896"/>
                    <a:gd name="T13" fmla="*/ 161 h 2508"/>
                    <a:gd name="T14" fmla="*/ 1896 w 1896"/>
                    <a:gd name="T15" fmla="*/ 2347 h 2508"/>
                    <a:gd name="T16" fmla="*/ 1735 w 1896"/>
                    <a:gd name="T17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6" h="2508">
                      <a:moveTo>
                        <a:pt x="1735" y="2508"/>
                      </a:moveTo>
                      <a:cubicBezTo>
                        <a:pt x="161" y="2508"/>
                        <a:pt x="161" y="2508"/>
                        <a:pt x="161" y="2508"/>
                      </a:cubicBezTo>
                      <a:cubicBezTo>
                        <a:pt x="72" y="2508"/>
                        <a:pt x="0" y="2436"/>
                        <a:pt x="0" y="2347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72"/>
                        <a:pt x="72" y="0"/>
                        <a:pt x="161" y="0"/>
                      </a:cubicBezTo>
                      <a:cubicBezTo>
                        <a:pt x="1735" y="0"/>
                        <a:pt x="1735" y="0"/>
                        <a:pt x="1735" y="0"/>
                      </a:cubicBezTo>
                      <a:cubicBezTo>
                        <a:pt x="1824" y="0"/>
                        <a:pt x="1896" y="72"/>
                        <a:pt x="1896" y="161"/>
                      </a:cubicBezTo>
                      <a:cubicBezTo>
                        <a:pt x="1896" y="2347"/>
                        <a:pt x="1896" y="2347"/>
                        <a:pt x="1896" y="2347"/>
                      </a:cubicBezTo>
                      <a:cubicBezTo>
                        <a:pt x="1896" y="2436"/>
                        <a:pt x="1824" y="2508"/>
                        <a:pt x="1735" y="2508"/>
                      </a:cubicBezTo>
                      <a:close/>
                    </a:path>
                  </a:pathLst>
                </a:cu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2" name="Freeform 13">
                  <a:extLst>
                    <a:ext uri="{FF2B5EF4-FFF2-40B4-BE49-F238E27FC236}">
                      <a16:creationId xmlns:a16="http://schemas.microsoft.com/office/drawing/2014/main" id="{1FFD2CEF-093A-DE41-B248-BDA882C323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2941092"/>
                  <a:ext cx="273069" cy="20089"/>
                </a:xfrm>
                <a:custGeom>
                  <a:avLst/>
                  <a:gdLst>
                    <a:gd name="T0" fmla="*/ 934 w 960"/>
                    <a:gd name="T1" fmla="*/ 70 h 70"/>
                    <a:gd name="T2" fmla="*/ 26 w 960"/>
                    <a:gd name="T3" fmla="*/ 70 h 70"/>
                    <a:gd name="T4" fmla="*/ 0 w 960"/>
                    <a:gd name="T5" fmla="*/ 44 h 70"/>
                    <a:gd name="T6" fmla="*/ 0 w 960"/>
                    <a:gd name="T7" fmla="*/ 26 h 70"/>
                    <a:gd name="T8" fmla="*/ 26 w 960"/>
                    <a:gd name="T9" fmla="*/ 0 h 70"/>
                    <a:gd name="T10" fmla="*/ 934 w 960"/>
                    <a:gd name="T11" fmla="*/ 0 h 70"/>
                    <a:gd name="T12" fmla="*/ 960 w 960"/>
                    <a:gd name="T13" fmla="*/ 26 h 70"/>
                    <a:gd name="T14" fmla="*/ 960 w 960"/>
                    <a:gd name="T15" fmla="*/ 44 h 70"/>
                    <a:gd name="T16" fmla="*/ 934 w 96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0" h="70">
                      <a:moveTo>
                        <a:pt x="934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934" y="0"/>
                        <a:pt x="934" y="0"/>
                        <a:pt x="934" y="0"/>
                      </a:cubicBezTo>
                      <a:cubicBezTo>
                        <a:pt x="948" y="0"/>
                        <a:pt x="960" y="12"/>
                        <a:pt x="960" y="26"/>
                      </a:cubicBezTo>
                      <a:cubicBezTo>
                        <a:pt x="960" y="44"/>
                        <a:pt x="960" y="44"/>
                        <a:pt x="960" y="44"/>
                      </a:cubicBezTo>
                      <a:cubicBezTo>
                        <a:pt x="960" y="58"/>
                        <a:pt x="948" y="70"/>
                        <a:pt x="934" y="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3" name="Freeform 14">
                  <a:extLst>
                    <a:ext uri="{FF2B5EF4-FFF2-40B4-BE49-F238E27FC236}">
                      <a16:creationId xmlns:a16="http://schemas.microsoft.com/office/drawing/2014/main" id="{ED4C971C-E5DE-624A-870F-612A4AB32F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010210"/>
                  <a:ext cx="208036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4" name="Freeform 15">
                  <a:extLst>
                    <a:ext uri="{FF2B5EF4-FFF2-40B4-BE49-F238E27FC236}">
                      <a16:creationId xmlns:a16="http://schemas.microsoft.com/office/drawing/2014/main" id="{D5EED7AC-AC47-BE4F-AB50-F21A83006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103503"/>
                  <a:ext cx="208036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5" name="Freeform 16">
                  <a:extLst>
                    <a:ext uri="{FF2B5EF4-FFF2-40B4-BE49-F238E27FC236}">
                      <a16:creationId xmlns:a16="http://schemas.microsoft.com/office/drawing/2014/main" id="{4ACE7BFC-DF71-254F-BF58-DD42AC9A85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215182"/>
                  <a:ext cx="208036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6" name="Freeform 17">
                  <a:extLst>
                    <a:ext uri="{FF2B5EF4-FFF2-40B4-BE49-F238E27FC236}">
                      <a16:creationId xmlns:a16="http://schemas.microsoft.com/office/drawing/2014/main" id="{7DE9898C-FC6D-BB49-A1F1-D6276D7AA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346950"/>
                  <a:ext cx="208036" cy="19748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7" name="Freeform 18">
                  <a:extLst>
                    <a:ext uri="{FF2B5EF4-FFF2-40B4-BE49-F238E27FC236}">
                      <a16:creationId xmlns:a16="http://schemas.microsoft.com/office/drawing/2014/main" id="{535A3BFD-5918-9643-8BED-520AC3A29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010210"/>
                  <a:ext cx="124277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8" name="Freeform 19">
                  <a:extLst>
                    <a:ext uri="{FF2B5EF4-FFF2-40B4-BE49-F238E27FC236}">
                      <a16:creationId xmlns:a16="http://schemas.microsoft.com/office/drawing/2014/main" id="{898E0FEF-705A-F649-9FE3-07560CF46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103503"/>
                  <a:ext cx="124277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29" name="Freeform 20">
                  <a:extLst>
                    <a:ext uri="{FF2B5EF4-FFF2-40B4-BE49-F238E27FC236}">
                      <a16:creationId xmlns:a16="http://schemas.microsoft.com/office/drawing/2014/main" id="{162FAA7D-07FA-DA40-A33E-7100F6BA5E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215182"/>
                  <a:ext cx="124277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30" name="Freeform 21">
                  <a:extLst>
                    <a:ext uri="{FF2B5EF4-FFF2-40B4-BE49-F238E27FC236}">
                      <a16:creationId xmlns:a16="http://schemas.microsoft.com/office/drawing/2014/main" id="{7037634A-4C80-CA40-A109-9686B33859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346950"/>
                  <a:ext cx="124277" cy="19748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31" name="Freeform 22">
                  <a:extLst>
                    <a:ext uri="{FF2B5EF4-FFF2-40B4-BE49-F238E27FC236}">
                      <a16:creationId xmlns:a16="http://schemas.microsoft.com/office/drawing/2014/main" id="{05631AFF-0150-DD41-8432-779AA1F5ED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9261" y="3423219"/>
                  <a:ext cx="124277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32" name="Freeform 23">
                  <a:extLst>
                    <a:ext uri="{FF2B5EF4-FFF2-40B4-BE49-F238E27FC236}">
                      <a16:creationId xmlns:a16="http://schemas.microsoft.com/office/drawing/2014/main" id="{3EB2EFBF-914D-6A4D-99A3-5FE118D6CB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423219"/>
                  <a:ext cx="208036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33" name="Freeform 24">
                  <a:extLst>
                    <a:ext uri="{FF2B5EF4-FFF2-40B4-BE49-F238E27FC236}">
                      <a16:creationId xmlns:a16="http://schemas.microsoft.com/office/drawing/2014/main" id="{5EFBD7B9-95C2-8D47-B230-C29A80D474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1123" y="3487230"/>
                  <a:ext cx="208036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27D22C09-5245-AD49-BC6C-D754029D3F22}"/>
                  </a:ext>
                </a:extLst>
              </p:cNvPr>
              <p:cNvGrpSpPr/>
              <p:nvPr/>
            </p:nvGrpSpPr>
            <p:grpSpPr>
              <a:xfrm>
                <a:off x="5358090" y="3519876"/>
                <a:ext cx="84312" cy="148661"/>
                <a:chOff x="7606636" y="2989701"/>
                <a:chExt cx="320990" cy="565982"/>
              </a:xfrm>
            </p:grpSpPr>
            <p:sp>
              <p:nvSpPr>
                <p:cNvPr id="209" name="Freeform 563">
                  <a:extLst>
                    <a:ext uri="{FF2B5EF4-FFF2-40B4-BE49-F238E27FC236}">
                      <a16:creationId xmlns:a16="http://schemas.microsoft.com/office/drawing/2014/main" id="{189A099F-B912-0841-A0CF-6F1FA2B690A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0" name="Freeform 564">
                  <a:extLst>
                    <a:ext uri="{FF2B5EF4-FFF2-40B4-BE49-F238E27FC236}">
                      <a16:creationId xmlns:a16="http://schemas.microsoft.com/office/drawing/2014/main" id="{F3D0451D-E5F9-F24C-8E4F-61F064E120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1" name="Freeform 565">
                  <a:extLst>
                    <a:ext uri="{FF2B5EF4-FFF2-40B4-BE49-F238E27FC236}">
                      <a16:creationId xmlns:a16="http://schemas.microsoft.com/office/drawing/2014/main" id="{235CFEA3-3FEA-C749-AC66-9E174405E42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2" name="Freeform 566">
                  <a:extLst>
                    <a:ext uri="{FF2B5EF4-FFF2-40B4-BE49-F238E27FC236}">
                      <a16:creationId xmlns:a16="http://schemas.microsoft.com/office/drawing/2014/main" id="{23FE8AB5-2AC6-CF4A-9466-35C0D4C78A4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3" name="Freeform 567">
                  <a:extLst>
                    <a:ext uri="{FF2B5EF4-FFF2-40B4-BE49-F238E27FC236}">
                      <a16:creationId xmlns:a16="http://schemas.microsoft.com/office/drawing/2014/main" id="{ABE6D29F-F52C-9944-B65D-4AA07F0CF1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4" name="Freeform 568">
                  <a:extLst>
                    <a:ext uri="{FF2B5EF4-FFF2-40B4-BE49-F238E27FC236}">
                      <a16:creationId xmlns:a16="http://schemas.microsoft.com/office/drawing/2014/main" id="{3CC2A1E5-A017-2842-900A-D94B328C65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5" name="Freeform 569">
                  <a:extLst>
                    <a:ext uri="{FF2B5EF4-FFF2-40B4-BE49-F238E27FC236}">
                      <a16:creationId xmlns:a16="http://schemas.microsoft.com/office/drawing/2014/main" id="{7BE8D69A-CE39-264E-BB8E-DC48AB858E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6" name="Freeform 570">
                  <a:extLst>
                    <a:ext uri="{FF2B5EF4-FFF2-40B4-BE49-F238E27FC236}">
                      <a16:creationId xmlns:a16="http://schemas.microsoft.com/office/drawing/2014/main" id="{77A5A38F-CD7F-2744-BA5F-5BD656FC36A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7" name="Freeform 571">
                  <a:extLst>
                    <a:ext uri="{FF2B5EF4-FFF2-40B4-BE49-F238E27FC236}">
                      <a16:creationId xmlns:a16="http://schemas.microsoft.com/office/drawing/2014/main" id="{6E56D318-6858-E041-B434-FC6A584368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8" name="Freeform 572">
                  <a:extLst>
                    <a:ext uri="{FF2B5EF4-FFF2-40B4-BE49-F238E27FC236}">
                      <a16:creationId xmlns:a16="http://schemas.microsoft.com/office/drawing/2014/main" id="{C0AE8645-0E5E-324C-BD45-9D94B75A7FC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19" name="Freeform 573">
                  <a:extLst>
                    <a:ext uri="{FF2B5EF4-FFF2-40B4-BE49-F238E27FC236}">
                      <a16:creationId xmlns:a16="http://schemas.microsoft.com/office/drawing/2014/main" id="{4DC20294-6056-ED46-9364-59271BEC4A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9FEF19D7-80D0-ED40-BB81-FCC1FE8891DD}"/>
                  </a:ext>
                </a:extLst>
              </p:cNvPr>
              <p:cNvGrpSpPr/>
              <p:nvPr/>
            </p:nvGrpSpPr>
            <p:grpSpPr>
              <a:xfrm>
                <a:off x="5602499" y="3277832"/>
                <a:ext cx="84312" cy="148661"/>
                <a:chOff x="7606636" y="2989701"/>
                <a:chExt cx="320990" cy="565982"/>
              </a:xfrm>
            </p:grpSpPr>
            <p:sp>
              <p:nvSpPr>
                <p:cNvPr id="198" name="Freeform 563">
                  <a:extLst>
                    <a:ext uri="{FF2B5EF4-FFF2-40B4-BE49-F238E27FC236}">
                      <a16:creationId xmlns:a16="http://schemas.microsoft.com/office/drawing/2014/main" id="{A3B35ACE-792C-6C40-A25B-F3FC166FC12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9" name="Freeform 564">
                  <a:extLst>
                    <a:ext uri="{FF2B5EF4-FFF2-40B4-BE49-F238E27FC236}">
                      <a16:creationId xmlns:a16="http://schemas.microsoft.com/office/drawing/2014/main" id="{F5341DF4-B71A-0E44-BF18-4264452A9A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0" name="Freeform 565">
                  <a:extLst>
                    <a:ext uri="{FF2B5EF4-FFF2-40B4-BE49-F238E27FC236}">
                      <a16:creationId xmlns:a16="http://schemas.microsoft.com/office/drawing/2014/main" id="{A6CA8A51-8359-6C4C-8B13-DB1FD02223F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1" name="Freeform 566">
                  <a:extLst>
                    <a:ext uri="{FF2B5EF4-FFF2-40B4-BE49-F238E27FC236}">
                      <a16:creationId xmlns:a16="http://schemas.microsoft.com/office/drawing/2014/main" id="{5D1CB346-40BE-F446-8647-3B89DD282C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2" name="Freeform 567">
                  <a:extLst>
                    <a:ext uri="{FF2B5EF4-FFF2-40B4-BE49-F238E27FC236}">
                      <a16:creationId xmlns:a16="http://schemas.microsoft.com/office/drawing/2014/main" id="{8D005ABA-380D-C447-8B0C-D49FE454AD5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3" name="Freeform 568">
                  <a:extLst>
                    <a:ext uri="{FF2B5EF4-FFF2-40B4-BE49-F238E27FC236}">
                      <a16:creationId xmlns:a16="http://schemas.microsoft.com/office/drawing/2014/main" id="{AAFF0635-A93E-B04C-BBCD-724DA744ED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4" name="Freeform 569">
                  <a:extLst>
                    <a:ext uri="{FF2B5EF4-FFF2-40B4-BE49-F238E27FC236}">
                      <a16:creationId xmlns:a16="http://schemas.microsoft.com/office/drawing/2014/main" id="{0F7AD1F8-18FA-4647-B31C-956E6AEE55E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5" name="Freeform 570">
                  <a:extLst>
                    <a:ext uri="{FF2B5EF4-FFF2-40B4-BE49-F238E27FC236}">
                      <a16:creationId xmlns:a16="http://schemas.microsoft.com/office/drawing/2014/main" id="{CF27906E-F3EF-2F43-A57F-09B8594B60E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6" name="Freeform 571">
                  <a:extLst>
                    <a:ext uri="{FF2B5EF4-FFF2-40B4-BE49-F238E27FC236}">
                      <a16:creationId xmlns:a16="http://schemas.microsoft.com/office/drawing/2014/main" id="{CFF57CC0-4630-DE42-AF5D-BE2E586F69A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7" name="Freeform 572">
                  <a:extLst>
                    <a:ext uri="{FF2B5EF4-FFF2-40B4-BE49-F238E27FC236}">
                      <a16:creationId xmlns:a16="http://schemas.microsoft.com/office/drawing/2014/main" id="{ADCDF8F8-6EBC-1F46-8E22-EB20F26459B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208" name="Freeform 573">
                  <a:extLst>
                    <a:ext uri="{FF2B5EF4-FFF2-40B4-BE49-F238E27FC236}">
                      <a16:creationId xmlns:a16="http://schemas.microsoft.com/office/drawing/2014/main" id="{4F51751C-1AD4-4C43-B271-EEE0FE025D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001F49A-6D64-5242-BBDE-521BB8751514}"/>
                  </a:ext>
                </a:extLst>
              </p:cNvPr>
              <p:cNvGrpSpPr/>
              <p:nvPr/>
            </p:nvGrpSpPr>
            <p:grpSpPr>
              <a:xfrm>
                <a:off x="5602499" y="3909768"/>
                <a:ext cx="84312" cy="148661"/>
                <a:chOff x="7606636" y="2989701"/>
                <a:chExt cx="320990" cy="565982"/>
              </a:xfrm>
            </p:grpSpPr>
            <p:sp>
              <p:nvSpPr>
                <p:cNvPr id="187" name="Freeform 563">
                  <a:extLst>
                    <a:ext uri="{FF2B5EF4-FFF2-40B4-BE49-F238E27FC236}">
                      <a16:creationId xmlns:a16="http://schemas.microsoft.com/office/drawing/2014/main" id="{7A93294F-6146-5C47-9983-28A575833E2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88" name="Freeform 564">
                  <a:extLst>
                    <a:ext uri="{FF2B5EF4-FFF2-40B4-BE49-F238E27FC236}">
                      <a16:creationId xmlns:a16="http://schemas.microsoft.com/office/drawing/2014/main" id="{5CE437D2-72F8-3342-B19C-1AA04F075C0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89" name="Freeform 565">
                  <a:extLst>
                    <a:ext uri="{FF2B5EF4-FFF2-40B4-BE49-F238E27FC236}">
                      <a16:creationId xmlns:a16="http://schemas.microsoft.com/office/drawing/2014/main" id="{47165752-0149-4B4A-857B-A5C085AD019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0" name="Freeform 566">
                  <a:extLst>
                    <a:ext uri="{FF2B5EF4-FFF2-40B4-BE49-F238E27FC236}">
                      <a16:creationId xmlns:a16="http://schemas.microsoft.com/office/drawing/2014/main" id="{B5C7FF6B-2D99-884B-A9C1-5E0944D64B6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1" name="Freeform 567">
                  <a:extLst>
                    <a:ext uri="{FF2B5EF4-FFF2-40B4-BE49-F238E27FC236}">
                      <a16:creationId xmlns:a16="http://schemas.microsoft.com/office/drawing/2014/main" id="{58704518-6158-7E44-A391-7832DFEAD17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2" name="Freeform 568">
                  <a:extLst>
                    <a:ext uri="{FF2B5EF4-FFF2-40B4-BE49-F238E27FC236}">
                      <a16:creationId xmlns:a16="http://schemas.microsoft.com/office/drawing/2014/main" id="{8B528588-0164-D144-BA88-366554AE59F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3" name="Freeform 569">
                  <a:extLst>
                    <a:ext uri="{FF2B5EF4-FFF2-40B4-BE49-F238E27FC236}">
                      <a16:creationId xmlns:a16="http://schemas.microsoft.com/office/drawing/2014/main" id="{4711D2CC-EB1E-7A40-B44E-B88F283B235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4" name="Freeform 570">
                  <a:extLst>
                    <a:ext uri="{FF2B5EF4-FFF2-40B4-BE49-F238E27FC236}">
                      <a16:creationId xmlns:a16="http://schemas.microsoft.com/office/drawing/2014/main" id="{8EDFAE5F-1CEF-C44A-9AEF-CBB74A7A61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5" name="Freeform 571">
                  <a:extLst>
                    <a:ext uri="{FF2B5EF4-FFF2-40B4-BE49-F238E27FC236}">
                      <a16:creationId xmlns:a16="http://schemas.microsoft.com/office/drawing/2014/main" id="{7CBC8695-C20E-A64C-97DD-2DEBC268190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6" name="Freeform 572">
                  <a:extLst>
                    <a:ext uri="{FF2B5EF4-FFF2-40B4-BE49-F238E27FC236}">
                      <a16:creationId xmlns:a16="http://schemas.microsoft.com/office/drawing/2014/main" id="{FFF4AEBA-2356-D54F-9F9D-D128B8C3306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97" name="Freeform 573">
                  <a:extLst>
                    <a:ext uri="{FF2B5EF4-FFF2-40B4-BE49-F238E27FC236}">
                      <a16:creationId xmlns:a16="http://schemas.microsoft.com/office/drawing/2014/main" id="{808F0F71-4404-AA42-8F4E-BEF8CF19470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B9FF418-9E8B-DB41-845D-6E7B1337C112}"/>
                </a:ext>
              </a:extLst>
            </p:cNvPr>
            <p:cNvGrpSpPr/>
            <p:nvPr/>
          </p:nvGrpSpPr>
          <p:grpSpPr>
            <a:xfrm rot="1458488">
              <a:off x="5792693" y="3700932"/>
              <a:ext cx="696725" cy="838213"/>
              <a:chOff x="6747037" y="2828244"/>
              <a:chExt cx="696725" cy="838213"/>
            </a:xfrm>
          </p:grpSpPr>
          <p:sp>
            <p:nvSpPr>
              <p:cNvPr id="150" name="Freeform 22">
                <a:extLst>
                  <a:ext uri="{FF2B5EF4-FFF2-40B4-BE49-F238E27FC236}">
                    <a16:creationId xmlns:a16="http://schemas.microsoft.com/office/drawing/2014/main" id="{CB5052A7-6E02-4446-86AF-85CE5607B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7037" y="2828244"/>
                <a:ext cx="696725" cy="838213"/>
              </a:xfrm>
              <a:prstGeom prst="roundRect">
                <a:avLst>
                  <a:gd name="adj" fmla="val 9388"/>
                </a:avLst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00D138D-A6F3-0545-8D32-D079F3099D70}"/>
                  </a:ext>
                </a:extLst>
              </p:cNvPr>
              <p:cNvGrpSpPr/>
              <p:nvPr/>
            </p:nvGrpSpPr>
            <p:grpSpPr>
              <a:xfrm>
                <a:off x="6780574" y="2857117"/>
                <a:ext cx="629650" cy="780466"/>
                <a:chOff x="6495690" y="3401864"/>
                <a:chExt cx="646048" cy="800796"/>
              </a:xfrm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0478B4B7-3DDC-E248-A51E-91E1A8BC6D5A}"/>
                    </a:ext>
                  </a:extLst>
                </p:cNvPr>
                <p:cNvGrpSpPr/>
                <p:nvPr/>
              </p:nvGrpSpPr>
              <p:grpSpPr>
                <a:xfrm>
                  <a:off x="6495690" y="3401864"/>
                  <a:ext cx="646048" cy="800796"/>
                  <a:chOff x="5881729" y="3207243"/>
                  <a:chExt cx="669639" cy="830039"/>
                </a:xfrm>
              </p:grpSpPr>
              <p:sp>
                <p:nvSpPr>
                  <p:cNvPr id="177" name="Freeform 22">
                    <a:extLst>
                      <a:ext uri="{FF2B5EF4-FFF2-40B4-BE49-F238E27FC236}">
                        <a16:creationId xmlns:a16="http://schemas.microsoft.com/office/drawing/2014/main" id="{959C55E9-F9F1-C24A-9FCA-89E6AC99E9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81729" y="3207243"/>
                    <a:ext cx="669639" cy="830039"/>
                  </a:xfrm>
                  <a:custGeom>
                    <a:avLst/>
                    <a:gdLst>
                      <a:gd name="T0" fmla="*/ 36 w 432"/>
                      <a:gd name="T1" fmla="*/ 0 h 536"/>
                      <a:gd name="T2" fmla="*/ 0 w 432"/>
                      <a:gd name="T3" fmla="*/ 36 h 536"/>
                      <a:gd name="T4" fmla="*/ 0 w 432"/>
                      <a:gd name="T5" fmla="*/ 500 h 536"/>
                      <a:gd name="T6" fmla="*/ 36 w 432"/>
                      <a:gd name="T7" fmla="*/ 536 h 536"/>
                      <a:gd name="T8" fmla="*/ 396 w 432"/>
                      <a:gd name="T9" fmla="*/ 536 h 536"/>
                      <a:gd name="T10" fmla="*/ 432 w 432"/>
                      <a:gd name="T11" fmla="*/ 500 h 536"/>
                      <a:gd name="T12" fmla="*/ 432 w 432"/>
                      <a:gd name="T13" fmla="*/ 135 h 536"/>
                      <a:gd name="T14" fmla="*/ 299 w 432"/>
                      <a:gd name="T15" fmla="*/ 0 h 536"/>
                      <a:gd name="T16" fmla="*/ 36 w 432"/>
                      <a:gd name="T17" fmla="*/ 0 h 5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32" h="536">
                        <a:moveTo>
                          <a:pt x="36" y="0"/>
                        </a:moveTo>
                        <a:cubicBezTo>
                          <a:pt x="16" y="0"/>
                          <a:pt x="0" y="16"/>
                          <a:pt x="0" y="36"/>
                        </a:cubicBezTo>
                        <a:cubicBezTo>
                          <a:pt x="0" y="500"/>
                          <a:pt x="0" y="500"/>
                          <a:pt x="0" y="500"/>
                        </a:cubicBezTo>
                        <a:cubicBezTo>
                          <a:pt x="0" y="520"/>
                          <a:pt x="16" y="536"/>
                          <a:pt x="36" y="536"/>
                        </a:cubicBezTo>
                        <a:cubicBezTo>
                          <a:pt x="396" y="536"/>
                          <a:pt x="396" y="536"/>
                          <a:pt x="396" y="536"/>
                        </a:cubicBezTo>
                        <a:cubicBezTo>
                          <a:pt x="415" y="536"/>
                          <a:pt x="432" y="520"/>
                          <a:pt x="432" y="500"/>
                        </a:cubicBezTo>
                        <a:cubicBezTo>
                          <a:pt x="432" y="135"/>
                          <a:pt x="432" y="135"/>
                          <a:pt x="432" y="135"/>
                        </a:cubicBezTo>
                        <a:cubicBezTo>
                          <a:pt x="299" y="0"/>
                          <a:pt x="299" y="0"/>
                          <a:pt x="299" y="0"/>
                        </a:cubicBez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10000"/>
                      <a:lumOff val="9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8" name="Freeform 23">
                    <a:extLst>
                      <a:ext uri="{FF2B5EF4-FFF2-40B4-BE49-F238E27FC236}">
                        <a16:creationId xmlns:a16="http://schemas.microsoft.com/office/drawing/2014/main" id="{83A4D8EC-4A56-9B45-9514-8CD951EA33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4970" y="3363731"/>
                    <a:ext cx="297328" cy="61943"/>
                  </a:xfrm>
                  <a:custGeom>
                    <a:avLst/>
                    <a:gdLst>
                      <a:gd name="T0" fmla="*/ 172 w 192"/>
                      <a:gd name="T1" fmla="*/ 40 h 40"/>
                      <a:gd name="T2" fmla="*/ 20 w 192"/>
                      <a:gd name="T3" fmla="*/ 40 h 40"/>
                      <a:gd name="T4" fmla="*/ 0 w 192"/>
                      <a:gd name="T5" fmla="*/ 20 h 40"/>
                      <a:gd name="T6" fmla="*/ 20 w 192"/>
                      <a:gd name="T7" fmla="*/ 0 h 40"/>
                      <a:gd name="T8" fmla="*/ 172 w 192"/>
                      <a:gd name="T9" fmla="*/ 0 h 40"/>
                      <a:gd name="T10" fmla="*/ 192 w 192"/>
                      <a:gd name="T11" fmla="*/ 20 h 40"/>
                      <a:gd name="T12" fmla="*/ 172 w 192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2" h="40">
                        <a:moveTo>
                          <a:pt x="172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172" y="0"/>
                          <a:pt x="172" y="0"/>
                          <a:pt x="172" y="0"/>
                        </a:cubicBezTo>
                        <a:cubicBezTo>
                          <a:pt x="183" y="0"/>
                          <a:pt x="192" y="9"/>
                          <a:pt x="192" y="20"/>
                        </a:cubicBezTo>
                        <a:cubicBezTo>
                          <a:pt x="192" y="31"/>
                          <a:pt x="183" y="40"/>
                          <a:pt x="172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9" name="Freeform 24">
                    <a:extLst>
                      <a:ext uri="{FF2B5EF4-FFF2-40B4-BE49-F238E27FC236}">
                        <a16:creationId xmlns:a16="http://schemas.microsoft.com/office/drawing/2014/main" id="{9F4896D5-DD61-CD40-AB48-569C3D00E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4970" y="3515655"/>
                    <a:ext cx="477289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80" name="Freeform 25">
                    <a:extLst>
                      <a:ext uri="{FF2B5EF4-FFF2-40B4-BE49-F238E27FC236}">
                        <a16:creationId xmlns:a16="http://schemas.microsoft.com/office/drawing/2014/main" id="{B4AB6C51-0467-3144-A04A-AC3FC3E420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4970" y="3668883"/>
                    <a:ext cx="477289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81" name="Freeform 26">
                    <a:extLst>
                      <a:ext uri="{FF2B5EF4-FFF2-40B4-BE49-F238E27FC236}">
                        <a16:creationId xmlns:a16="http://schemas.microsoft.com/office/drawing/2014/main" id="{341D10C5-E703-7345-AA39-158B362223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4970" y="3822111"/>
                    <a:ext cx="477289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82" name="Freeform 27">
                    <a:extLst>
                      <a:ext uri="{FF2B5EF4-FFF2-40B4-BE49-F238E27FC236}">
                        <a16:creationId xmlns:a16="http://schemas.microsoft.com/office/drawing/2014/main" id="{9594AB05-5B18-5D49-BEF8-2E6DA2728D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45325" y="3207243"/>
                    <a:ext cx="206043" cy="208651"/>
                  </a:xfrm>
                  <a:custGeom>
                    <a:avLst/>
                    <a:gdLst>
                      <a:gd name="T0" fmla="*/ 133 w 133"/>
                      <a:gd name="T1" fmla="*/ 135 h 135"/>
                      <a:gd name="T2" fmla="*/ 0 w 133"/>
                      <a:gd name="T3" fmla="*/ 0 h 135"/>
                      <a:gd name="T4" fmla="*/ 0 w 133"/>
                      <a:gd name="T5" fmla="*/ 0 h 135"/>
                      <a:gd name="T6" fmla="*/ 0 w 133"/>
                      <a:gd name="T7" fmla="*/ 99 h 135"/>
                      <a:gd name="T8" fmla="*/ 36 w 133"/>
                      <a:gd name="T9" fmla="*/ 135 h 135"/>
                      <a:gd name="T10" fmla="*/ 133 w 133"/>
                      <a:gd name="T11" fmla="*/ 135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3" h="135">
                        <a:moveTo>
                          <a:pt x="133" y="135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99"/>
                          <a:pt x="0" y="99"/>
                          <a:pt x="0" y="99"/>
                        </a:cubicBezTo>
                        <a:cubicBezTo>
                          <a:pt x="0" y="119"/>
                          <a:pt x="17" y="135"/>
                          <a:pt x="36" y="135"/>
                        </a:cubicBezTo>
                        <a:cubicBezTo>
                          <a:pt x="133" y="135"/>
                          <a:pt x="133" y="135"/>
                          <a:pt x="133" y="13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E126B179-E4D6-6744-BD92-49C6AF44FBEB}"/>
                    </a:ext>
                  </a:extLst>
                </p:cNvPr>
                <p:cNvGrpSpPr/>
                <p:nvPr/>
              </p:nvGrpSpPr>
              <p:grpSpPr>
                <a:xfrm>
                  <a:off x="6945175" y="3964692"/>
                  <a:ext cx="104376" cy="184039"/>
                  <a:chOff x="7606636" y="2989701"/>
                  <a:chExt cx="320990" cy="565982"/>
                </a:xfrm>
              </p:grpSpPr>
              <p:sp>
                <p:nvSpPr>
                  <p:cNvPr id="166" name="Freeform 563">
                    <a:extLst>
                      <a:ext uri="{FF2B5EF4-FFF2-40B4-BE49-F238E27FC236}">
                        <a16:creationId xmlns:a16="http://schemas.microsoft.com/office/drawing/2014/main" id="{3F19649C-8033-E142-B17E-51D26C2CE3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8636" y="3065698"/>
                    <a:ext cx="124996" cy="226993"/>
                  </a:xfrm>
                  <a:custGeom>
                    <a:avLst/>
                    <a:gdLst>
                      <a:gd name="T0" fmla="*/ 29 w 53"/>
                      <a:gd name="T1" fmla="*/ 48 h 96"/>
                      <a:gd name="T2" fmla="*/ 35 w 53"/>
                      <a:gd name="T3" fmla="*/ 34 h 96"/>
                      <a:gd name="T4" fmla="*/ 53 w 53"/>
                      <a:gd name="T5" fmla="*/ 28 h 96"/>
                      <a:gd name="T6" fmla="*/ 53 w 53"/>
                      <a:gd name="T7" fmla="*/ 0 h 96"/>
                      <a:gd name="T8" fmla="*/ 19 w 53"/>
                      <a:gd name="T9" fmla="*/ 12 h 96"/>
                      <a:gd name="T10" fmla="*/ 1 w 53"/>
                      <a:gd name="T11" fmla="*/ 49 h 96"/>
                      <a:gd name="T12" fmla="*/ 53 w 53"/>
                      <a:gd name="T13" fmla="*/ 96 h 96"/>
                      <a:gd name="T14" fmla="*/ 53 w 53"/>
                      <a:gd name="T15" fmla="*/ 68 h 96"/>
                      <a:gd name="T16" fmla="*/ 29 w 53"/>
                      <a:gd name="T1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96">
                        <a:moveTo>
                          <a:pt x="29" y="48"/>
                        </a:moveTo>
                        <a:cubicBezTo>
                          <a:pt x="28" y="42"/>
                          <a:pt x="30" y="38"/>
                          <a:pt x="35" y="34"/>
                        </a:cubicBezTo>
                        <a:cubicBezTo>
                          <a:pt x="39" y="31"/>
                          <a:pt x="45" y="29"/>
                          <a:pt x="53" y="28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39" y="1"/>
                          <a:pt x="28" y="6"/>
                          <a:pt x="19" y="12"/>
                        </a:cubicBezTo>
                        <a:cubicBezTo>
                          <a:pt x="7" y="21"/>
                          <a:pt x="0" y="34"/>
                          <a:pt x="1" y="49"/>
                        </a:cubicBezTo>
                        <a:cubicBezTo>
                          <a:pt x="3" y="82"/>
                          <a:pt x="29" y="91"/>
                          <a:pt x="53" y="96"/>
                        </a:cubicBez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5" y="64"/>
                          <a:pt x="29" y="59"/>
                          <a:pt x="29" y="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7" name="Freeform 564">
                    <a:extLst>
                      <a:ext uri="{FF2B5EF4-FFF2-40B4-BE49-F238E27FC236}">
                        <a16:creationId xmlns:a16="http://schemas.microsoft.com/office/drawing/2014/main" id="{447B1F0F-ADE1-2B42-A176-8FA4C4A35B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6636" y="3342690"/>
                    <a:ext cx="126996" cy="143996"/>
                  </a:xfrm>
                  <a:custGeom>
                    <a:avLst/>
                    <a:gdLst>
                      <a:gd name="T0" fmla="*/ 28 w 54"/>
                      <a:gd name="T1" fmla="*/ 13 h 61"/>
                      <a:gd name="T2" fmla="*/ 13 w 54"/>
                      <a:gd name="T3" fmla="*/ 0 h 61"/>
                      <a:gd name="T4" fmla="*/ 0 w 54"/>
                      <a:gd name="T5" fmla="*/ 15 h 61"/>
                      <a:gd name="T6" fmla="*/ 54 w 54"/>
                      <a:gd name="T7" fmla="*/ 61 h 61"/>
                      <a:gd name="T8" fmla="*/ 54 w 54"/>
                      <a:gd name="T9" fmla="*/ 33 h 61"/>
                      <a:gd name="T10" fmla="*/ 28 w 54"/>
                      <a:gd name="T11" fmla="*/ 1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61">
                        <a:moveTo>
                          <a:pt x="28" y="13"/>
                        </a:moveTo>
                        <a:cubicBezTo>
                          <a:pt x="27" y="6"/>
                          <a:pt x="21" y="0"/>
                          <a:pt x="13" y="0"/>
                        </a:cubicBezTo>
                        <a:cubicBezTo>
                          <a:pt x="6" y="1"/>
                          <a:pt x="0" y="7"/>
                          <a:pt x="0" y="15"/>
                        </a:cubicBezTo>
                        <a:cubicBezTo>
                          <a:pt x="1" y="32"/>
                          <a:pt x="19" y="56"/>
                          <a:pt x="54" y="61"/>
                        </a:cubicBezTo>
                        <a:cubicBezTo>
                          <a:pt x="54" y="33"/>
                          <a:pt x="54" y="33"/>
                          <a:pt x="54" y="33"/>
                        </a:cubicBezTo>
                        <a:cubicBezTo>
                          <a:pt x="35" y="29"/>
                          <a:pt x="28" y="17"/>
                          <a:pt x="28" y="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8" name="Freeform 565">
                    <a:extLst>
                      <a:ext uri="{FF2B5EF4-FFF2-40B4-BE49-F238E27FC236}">
                        <a16:creationId xmlns:a16="http://schemas.microsoft.com/office/drawing/2014/main" id="{B97C9CE2-1552-A141-A317-E924534F64C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238693"/>
                    <a:ext cx="129996" cy="247992"/>
                  </a:xfrm>
                  <a:custGeom>
                    <a:avLst/>
                    <a:gdLst>
                      <a:gd name="T0" fmla="*/ 53 w 55"/>
                      <a:gd name="T1" fmla="*/ 51 h 105"/>
                      <a:gd name="T2" fmla="*/ 0 w 55"/>
                      <a:gd name="T3" fmla="*/ 0 h 105"/>
                      <a:gd name="T4" fmla="*/ 0 w 55"/>
                      <a:gd name="T5" fmla="*/ 29 h 105"/>
                      <a:gd name="T6" fmla="*/ 26 w 55"/>
                      <a:gd name="T7" fmla="*/ 52 h 105"/>
                      <a:gd name="T8" fmla="*/ 13 w 55"/>
                      <a:gd name="T9" fmla="*/ 73 h 105"/>
                      <a:gd name="T10" fmla="*/ 0 w 55"/>
                      <a:gd name="T11" fmla="*/ 77 h 105"/>
                      <a:gd name="T12" fmla="*/ 0 w 55"/>
                      <a:gd name="T13" fmla="*/ 105 h 105"/>
                      <a:gd name="T14" fmla="*/ 25 w 55"/>
                      <a:gd name="T15" fmla="*/ 98 h 105"/>
                      <a:gd name="T16" fmla="*/ 53 w 55"/>
                      <a:gd name="T17" fmla="*/ 5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" h="105">
                        <a:moveTo>
                          <a:pt x="53" y="51"/>
                        </a:moveTo>
                        <a:cubicBezTo>
                          <a:pt x="52" y="15"/>
                          <a:pt x="25" y="5"/>
                          <a:pt x="0" y="0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18" y="33"/>
                          <a:pt x="25" y="38"/>
                          <a:pt x="26" y="52"/>
                        </a:cubicBezTo>
                        <a:cubicBezTo>
                          <a:pt x="26" y="59"/>
                          <a:pt x="25" y="67"/>
                          <a:pt x="13" y="73"/>
                        </a:cubicBezTo>
                        <a:cubicBezTo>
                          <a:pt x="9" y="75"/>
                          <a:pt x="4" y="76"/>
                          <a:pt x="0" y="7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7" y="104"/>
                          <a:pt x="16" y="102"/>
                          <a:pt x="25" y="98"/>
                        </a:cubicBezTo>
                        <a:cubicBezTo>
                          <a:pt x="44" y="88"/>
                          <a:pt x="55" y="72"/>
                          <a:pt x="53" y="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9" name="Freeform 566">
                    <a:extLst>
                      <a:ext uri="{FF2B5EF4-FFF2-40B4-BE49-F238E27FC236}">
                        <a16:creationId xmlns:a16="http://schemas.microsoft.com/office/drawing/2014/main" id="{B91E258F-2CA2-694A-A537-120F3B79A6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063698"/>
                    <a:ext cx="117996" cy="136996"/>
                  </a:xfrm>
                  <a:custGeom>
                    <a:avLst/>
                    <a:gdLst>
                      <a:gd name="T0" fmla="*/ 22 w 50"/>
                      <a:gd name="T1" fmla="*/ 45 h 58"/>
                      <a:gd name="T2" fmla="*/ 36 w 50"/>
                      <a:gd name="T3" fmla="*/ 58 h 58"/>
                      <a:gd name="T4" fmla="*/ 49 w 50"/>
                      <a:gd name="T5" fmla="*/ 43 h 58"/>
                      <a:gd name="T6" fmla="*/ 0 w 50"/>
                      <a:gd name="T7" fmla="*/ 0 h 58"/>
                      <a:gd name="T8" fmla="*/ 0 w 50"/>
                      <a:gd name="T9" fmla="*/ 28 h 58"/>
                      <a:gd name="T10" fmla="*/ 22 w 50"/>
                      <a:gd name="T11" fmla="*/ 4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58">
                        <a:moveTo>
                          <a:pt x="22" y="45"/>
                        </a:moveTo>
                        <a:cubicBezTo>
                          <a:pt x="22" y="52"/>
                          <a:pt x="29" y="58"/>
                          <a:pt x="36" y="58"/>
                        </a:cubicBezTo>
                        <a:cubicBezTo>
                          <a:pt x="44" y="57"/>
                          <a:pt x="50" y="51"/>
                          <a:pt x="49" y="43"/>
                        </a:cubicBezTo>
                        <a:cubicBezTo>
                          <a:pt x="48" y="26"/>
                          <a:pt x="31" y="5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5" y="32"/>
                          <a:pt x="21" y="41"/>
                          <a:pt x="22" y="4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0" name="Freeform 567">
                    <a:extLst>
                      <a:ext uri="{FF2B5EF4-FFF2-40B4-BE49-F238E27FC236}">
                        <a16:creationId xmlns:a16="http://schemas.microsoft.com/office/drawing/2014/main" id="{59B87D23-8160-FB4C-AC0B-E7B3A11AD2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127696"/>
                    <a:ext cx="63998" cy="110997"/>
                  </a:xfrm>
                  <a:custGeom>
                    <a:avLst/>
                    <a:gdLst>
                      <a:gd name="T0" fmla="*/ 12 w 27"/>
                      <a:gd name="T1" fmla="*/ 0 h 47"/>
                      <a:gd name="T2" fmla="*/ 0 w 27"/>
                      <a:gd name="T3" fmla="*/ 2 h 47"/>
                      <a:gd name="T4" fmla="*/ 0 w 27"/>
                      <a:gd name="T5" fmla="*/ 42 h 47"/>
                      <a:gd name="T6" fmla="*/ 15 w 27"/>
                      <a:gd name="T7" fmla="*/ 45 h 47"/>
                      <a:gd name="T8" fmla="*/ 27 w 27"/>
                      <a:gd name="T9" fmla="*/ 47 h 47"/>
                      <a:gd name="T10" fmla="*/ 27 w 27"/>
                      <a:gd name="T11" fmla="*/ 1 h 47"/>
                      <a:gd name="T12" fmla="*/ 12 w 27"/>
                      <a:gd name="T13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47">
                        <a:moveTo>
                          <a:pt x="12" y="0"/>
                        </a:moveTo>
                        <a:cubicBezTo>
                          <a:pt x="7" y="0"/>
                          <a:pt x="3" y="1"/>
                          <a:pt x="0" y="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4" y="43"/>
                          <a:pt x="9" y="44"/>
                          <a:pt x="15" y="45"/>
                        </a:cubicBezTo>
                        <a:cubicBezTo>
                          <a:pt x="19" y="46"/>
                          <a:pt x="23" y="46"/>
                          <a:pt x="27" y="47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3" y="0"/>
                          <a:pt x="18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1" name="Freeform 568">
                    <a:extLst>
                      <a:ext uri="{FF2B5EF4-FFF2-40B4-BE49-F238E27FC236}">
                        <a16:creationId xmlns:a16="http://schemas.microsoft.com/office/drawing/2014/main" id="{FE23650D-B8E0-6F4E-84D5-5FD8DF8FB2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86685"/>
                    <a:ext cx="63998" cy="68998"/>
                  </a:xfrm>
                  <a:custGeom>
                    <a:avLst/>
                    <a:gdLst>
                      <a:gd name="T0" fmla="*/ 13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15 h 29"/>
                      <a:gd name="T6" fmla="*/ 14 w 27"/>
                      <a:gd name="T7" fmla="*/ 29 h 29"/>
                      <a:gd name="T8" fmla="*/ 27 w 27"/>
                      <a:gd name="T9" fmla="*/ 15 h 29"/>
                      <a:gd name="T10" fmla="*/ 27 w 27"/>
                      <a:gd name="T11" fmla="*/ 0 h 29"/>
                      <a:gd name="T12" fmla="*/ 19 w 27"/>
                      <a:gd name="T13" fmla="*/ 1 h 29"/>
                      <a:gd name="T14" fmla="*/ 13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3" y="1"/>
                        </a:moveTo>
                        <a:cubicBezTo>
                          <a:pt x="9" y="1"/>
                          <a:pt x="4" y="1"/>
                          <a:pt x="0" y="0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3"/>
                          <a:pt x="6" y="29"/>
                          <a:pt x="14" y="29"/>
                        </a:cubicBezTo>
                        <a:cubicBezTo>
                          <a:pt x="21" y="29"/>
                          <a:pt x="27" y="23"/>
                          <a:pt x="27" y="15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1" y="1"/>
                          <a:pt x="19" y="1"/>
                        </a:cubicBezTo>
                        <a:cubicBezTo>
                          <a:pt x="17" y="1"/>
                          <a:pt x="15" y="1"/>
                          <a:pt x="1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2" name="Freeform 569">
                    <a:extLst>
                      <a:ext uri="{FF2B5EF4-FFF2-40B4-BE49-F238E27FC236}">
                        <a16:creationId xmlns:a16="http://schemas.microsoft.com/office/drawing/2014/main" id="{73E53286-0075-1A4F-AB5A-B6CC1A4FA5C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92691"/>
                    <a:ext cx="63998" cy="131996"/>
                  </a:xfrm>
                  <a:custGeom>
                    <a:avLst/>
                    <a:gdLst>
                      <a:gd name="T0" fmla="*/ 18 w 27"/>
                      <a:gd name="T1" fmla="*/ 55 h 56"/>
                      <a:gd name="T2" fmla="*/ 27 w 27"/>
                      <a:gd name="T3" fmla="*/ 54 h 56"/>
                      <a:gd name="T4" fmla="*/ 27 w 27"/>
                      <a:gd name="T5" fmla="*/ 6 h 56"/>
                      <a:gd name="T6" fmla="*/ 10 w 27"/>
                      <a:gd name="T7" fmla="*/ 2 h 56"/>
                      <a:gd name="T8" fmla="*/ 0 w 27"/>
                      <a:gd name="T9" fmla="*/ 0 h 56"/>
                      <a:gd name="T10" fmla="*/ 0 w 27"/>
                      <a:gd name="T11" fmla="*/ 54 h 56"/>
                      <a:gd name="T12" fmla="*/ 18 w 27"/>
                      <a:gd name="T13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6">
                        <a:moveTo>
                          <a:pt x="18" y="55"/>
                        </a:moveTo>
                        <a:cubicBezTo>
                          <a:pt x="18" y="55"/>
                          <a:pt x="22" y="55"/>
                          <a:pt x="27" y="5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2" y="4"/>
                          <a:pt x="17" y="3"/>
                          <a:pt x="10" y="2"/>
                        </a:cubicBezTo>
                        <a:cubicBezTo>
                          <a:pt x="7" y="1"/>
                          <a:pt x="3" y="1"/>
                          <a:pt x="0" y="0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5" y="55"/>
                          <a:pt x="11" y="56"/>
                          <a:pt x="18" y="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3" name="Freeform 570">
                    <a:extLst>
                      <a:ext uri="{FF2B5EF4-FFF2-40B4-BE49-F238E27FC236}">
                        <a16:creationId xmlns:a16="http://schemas.microsoft.com/office/drawing/2014/main" id="{8A54BC74-AC84-8047-96DE-8A60D5171C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2989701"/>
                    <a:ext cx="63998" cy="75998"/>
                  </a:xfrm>
                  <a:custGeom>
                    <a:avLst/>
                    <a:gdLst>
                      <a:gd name="T0" fmla="*/ 27 w 27"/>
                      <a:gd name="T1" fmla="*/ 31 h 32"/>
                      <a:gd name="T2" fmla="*/ 27 w 27"/>
                      <a:gd name="T3" fmla="*/ 14 h 32"/>
                      <a:gd name="T4" fmla="*/ 14 w 27"/>
                      <a:gd name="T5" fmla="*/ 0 h 32"/>
                      <a:gd name="T6" fmla="*/ 0 w 27"/>
                      <a:gd name="T7" fmla="*/ 14 h 32"/>
                      <a:gd name="T8" fmla="*/ 0 w 27"/>
                      <a:gd name="T9" fmla="*/ 32 h 32"/>
                      <a:gd name="T10" fmla="*/ 10 w 27"/>
                      <a:gd name="T11" fmla="*/ 31 h 32"/>
                      <a:gd name="T12" fmla="*/ 27 w 27"/>
                      <a:gd name="T13" fmla="*/ 3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2">
                        <a:moveTo>
                          <a:pt x="27" y="31"/>
                        </a:move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7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3" y="31"/>
                          <a:pt x="7" y="31"/>
                          <a:pt x="10" y="31"/>
                        </a:cubicBezTo>
                        <a:cubicBezTo>
                          <a:pt x="16" y="30"/>
                          <a:pt x="22" y="31"/>
                          <a:pt x="27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4" name="Freeform 571">
                    <a:extLst>
                      <a:ext uri="{FF2B5EF4-FFF2-40B4-BE49-F238E27FC236}">
                        <a16:creationId xmlns:a16="http://schemas.microsoft.com/office/drawing/2014/main" id="{98A5A3CD-C41F-D745-AF09-53247C592F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20687"/>
                    <a:ext cx="63998" cy="67998"/>
                  </a:xfrm>
                  <a:custGeom>
                    <a:avLst/>
                    <a:gdLst>
                      <a:gd name="T0" fmla="*/ 18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28 h 29"/>
                      <a:gd name="T6" fmla="*/ 13 w 27"/>
                      <a:gd name="T7" fmla="*/ 29 h 29"/>
                      <a:gd name="T8" fmla="*/ 19 w 27"/>
                      <a:gd name="T9" fmla="*/ 29 h 29"/>
                      <a:gd name="T10" fmla="*/ 27 w 27"/>
                      <a:gd name="T11" fmla="*/ 28 h 29"/>
                      <a:gd name="T12" fmla="*/ 27 w 27"/>
                      <a:gd name="T13" fmla="*/ 0 h 29"/>
                      <a:gd name="T14" fmla="*/ 18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8" y="1"/>
                        </a:moveTo>
                        <a:cubicBezTo>
                          <a:pt x="11" y="2"/>
                          <a:pt x="5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4" y="29"/>
                          <a:pt x="9" y="29"/>
                          <a:pt x="13" y="29"/>
                        </a:cubicBezTo>
                        <a:cubicBezTo>
                          <a:pt x="15" y="29"/>
                          <a:pt x="17" y="29"/>
                          <a:pt x="19" y="29"/>
                        </a:cubicBezTo>
                        <a:cubicBezTo>
                          <a:pt x="21" y="29"/>
                          <a:pt x="24" y="29"/>
                          <a:pt x="27" y="28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2" y="1"/>
                          <a:pt x="18" y="1"/>
                          <a:pt x="18" y="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5" name="Freeform 572">
                    <a:extLst>
                      <a:ext uri="{FF2B5EF4-FFF2-40B4-BE49-F238E27FC236}">
                        <a16:creationId xmlns:a16="http://schemas.microsoft.com/office/drawing/2014/main" id="{BF345588-3954-974E-832C-AB2CC5E2B5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060698"/>
                    <a:ext cx="63998" cy="70998"/>
                  </a:xfrm>
                  <a:custGeom>
                    <a:avLst/>
                    <a:gdLst>
                      <a:gd name="T0" fmla="*/ 12 w 27"/>
                      <a:gd name="T1" fmla="*/ 28 h 30"/>
                      <a:gd name="T2" fmla="*/ 27 w 27"/>
                      <a:gd name="T3" fmla="*/ 29 h 30"/>
                      <a:gd name="T4" fmla="*/ 27 w 27"/>
                      <a:gd name="T5" fmla="*/ 1 h 30"/>
                      <a:gd name="T6" fmla="*/ 10 w 27"/>
                      <a:gd name="T7" fmla="*/ 1 h 30"/>
                      <a:gd name="T8" fmla="*/ 0 w 27"/>
                      <a:gd name="T9" fmla="*/ 2 h 30"/>
                      <a:gd name="T10" fmla="*/ 0 w 27"/>
                      <a:gd name="T11" fmla="*/ 30 h 30"/>
                      <a:gd name="T12" fmla="*/ 12 w 27"/>
                      <a:gd name="T13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0">
                        <a:moveTo>
                          <a:pt x="12" y="28"/>
                        </a:moveTo>
                        <a:cubicBezTo>
                          <a:pt x="18" y="28"/>
                          <a:pt x="23" y="28"/>
                          <a:pt x="27" y="2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2" y="1"/>
                          <a:pt x="16" y="0"/>
                          <a:pt x="10" y="1"/>
                        </a:cubicBezTo>
                        <a:cubicBezTo>
                          <a:pt x="7" y="1"/>
                          <a:pt x="3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3" y="29"/>
                          <a:pt x="7" y="28"/>
                          <a:pt x="12" y="2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76" name="Freeform 573">
                    <a:extLst>
                      <a:ext uri="{FF2B5EF4-FFF2-40B4-BE49-F238E27FC236}">
                        <a16:creationId xmlns:a16="http://schemas.microsoft.com/office/drawing/2014/main" id="{6058310A-2524-AF42-953B-07AEE89A7B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26693"/>
                    <a:ext cx="63998" cy="79998"/>
                  </a:xfrm>
                  <a:custGeom>
                    <a:avLst/>
                    <a:gdLst>
                      <a:gd name="T0" fmla="*/ 27 w 27"/>
                      <a:gd name="T1" fmla="*/ 34 h 34"/>
                      <a:gd name="T2" fmla="*/ 27 w 27"/>
                      <a:gd name="T3" fmla="*/ 5 h 34"/>
                      <a:gd name="T4" fmla="*/ 15 w 27"/>
                      <a:gd name="T5" fmla="*/ 3 h 34"/>
                      <a:gd name="T6" fmla="*/ 0 w 27"/>
                      <a:gd name="T7" fmla="*/ 0 h 34"/>
                      <a:gd name="T8" fmla="*/ 0 w 27"/>
                      <a:gd name="T9" fmla="*/ 28 h 34"/>
                      <a:gd name="T10" fmla="*/ 10 w 27"/>
                      <a:gd name="T11" fmla="*/ 30 h 34"/>
                      <a:gd name="T12" fmla="*/ 27 w 27"/>
                      <a:gd name="T13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4">
                        <a:moveTo>
                          <a:pt x="27" y="34"/>
                        </a:move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3" y="4"/>
                          <a:pt x="19" y="4"/>
                          <a:pt x="15" y="3"/>
                        </a:cubicBezTo>
                        <a:cubicBezTo>
                          <a:pt x="9" y="2"/>
                          <a:pt x="4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3" y="29"/>
                          <a:pt x="7" y="29"/>
                          <a:pt x="10" y="30"/>
                        </a:cubicBezTo>
                        <a:cubicBezTo>
                          <a:pt x="17" y="31"/>
                          <a:pt x="22" y="32"/>
                          <a:pt x="27" y="3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E1C30DF-B7D4-124A-A8C6-25810ABDF30F}"/>
                    </a:ext>
                  </a:extLst>
                </p:cNvPr>
                <p:cNvGrpSpPr/>
                <p:nvPr/>
              </p:nvGrpSpPr>
              <p:grpSpPr>
                <a:xfrm>
                  <a:off x="6628394" y="3421136"/>
                  <a:ext cx="104376" cy="184039"/>
                  <a:chOff x="7606636" y="2989701"/>
                  <a:chExt cx="320990" cy="565982"/>
                </a:xfrm>
              </p:grpSpPr>
              <p:sp>
                <p:nvSpPr>
                  <p:cNvPr id="155" name="Freeform 563">
                    <a:extLst>
                      <a:ext uri="{FF2B5EF4-FFF2-40B4-BE49-F238E27FC236}">
                        <a16:creationId xmlns:a16="http://schemas.microsoft.com/office/drawing/2014/main" id="{75E6C8CC-FEF5-B34B-98BE-BFEE8BC5D3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8636" y="3065698"/>
                    <a:ext cx="124996" cy="226993"/>
                  </a:xfrm>
                  <a:custGeom>
                    <a:avLst/>
                    <a:gdLst>
                      <a:gd name="T0" fmla="*/ 29 w 53"/>
                      <a:gd name="T1" fmla="*/ 48 h 96"/>
                      <a:gd name="T2" fmla="*/ 35 w 53"/>
                      <a:gd name="T3" fmla="*/ 34 h 96"/>
                      <a:gd name="T4" fmla="*/ 53 w 53"/>
                      <a:gd name="T5" fmla="*/ 28 h 96"/>
                      <a:gd name="T6" fmla="*/ 53 w 53"/>
                      <a:gd name="T7" fmla="*/ 0 h 96"/>
                      <a:gd name="T8" fmla="*/ 19 w 53"/>
                      <a:gd name="T9" fmla="*/ 12 h 96"/>
                      <a:gd name="T10" fmla="*/ 1 w 53"/>
                      <a:gd name="T11" fmla="*/ 49 h 96"/>
                      <a:gd name="T12" fmla="*/ 53 w 53"/>
                      <a:gd name="T13" fmla="*/ 96 h 96"/>
                      <a:gd name="T14" fmla="*/ 53 w 53"/>
                      <a:gd name="T15" fmla="*/ 68 h 96"/>
                      <a:gd name="T16" fmla="*/ 29 w 53"/>
                      <a:gd name="T1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96">
                        <a:moveTo>
                          <a:pt x="29" y="48"/>
                        </a:moveTo>
                        <a:cubicBezTo>
                          <a:pt x="28" y="42"/>
                          <a:pt x="30" y="38"/>
                          <a:pt x="35" y="34"/>
                        </a:cubicBezTo>
                        <a:cubicBezTo>
                          <a:pt x="39" y="31"/>
                          <a:pt x="45" y="29"/>
                          <a:pt x="53" y="28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39" y="1"/>
                          <a:pt x="28" y="6"/>
                          <a:pt x="19" y="12"/>
                        </a:cubicBezTo>
                        <a:cubicBezTo>
                          <a:pt x="7" y="21"/>
                          <a:pt x="0" y="34"/>
                          <a:pt x="1" y="49"/>
                        </a:cubicBezTo>
                        <a:cubicBezTo>
                          <a:pt x="3" y="82"/>
                          <a:pt x="29" y="91"/>
                          <a:pt x="53" y="96"/>
                        </a:cubicBez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5" y="64"/>
                          <a:pt x="29" y="59"/>
                          <a:pt x="29" y="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56" name="Freeform 564">
                    <a:extLst>
                      <a:ext uri="{FF2B5EF4-FFF2-40B4-BE49-F238E27FC236}">
                        <a16:creationId xmlns:a16="http://schemas.microsoft.com/office/drawing/2014/main" id="{A386EDC4-86DF-6C43-A77E-F222F873C0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6636" y="3342690"/>
                    <a:ext cx="126996" cy="143996"/>
                  </a:xfrm>
                  <a:custGeom>
                    <a:avLst/>
                    <a:gdLst>
                      <a:gd name="T0" fmla="*/ 28 w 54"/>
                      <a:gd name="T1" fmla="*/ 13 h 61"/>
                      <a:gd name="T2" fmla="*/ 13 w 54"/>
                      <a:gd name="T3" fmla="*/ 0 h 61"/>
                      <a:gd name="T4" fmla="*/ 0 w 54"/>
                      <a:gd name="T5" fmla="*/ 15 h 61"/>
                      <a:gd name="T6" fmla="*/ 54 w 54"/>
                      <a:gd name="T7" fmla="*/ 61 h 61"/>
                      <a:gd name="T8" fmla="*/ 54 w 54"/>
                      <a:gd name="T9" fmla="*/ 33 h 61"/>
                      <a:gd name="T10" fmla="*/ 28 w 54"/>
                      <a:gd name="T11" fmla="*/ 1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61">
                        <a:moveTo>
                          <a:pt x="28" y="13"/>
                        </a:moveTo>
                        <a:cubicBezTo>
                          <a:pt x="27" y="6"/>
                          <a:pt x="21" y="0"/>
                          <a:pt x="13" y="0"/>
                        </a:cubicBezTo>
                        <a:cubicBezTo>
                          <a:pt x="6" y="1"/>
                          <a:pt x="0" y="7"/>
                          <a:pt x="0" y="15"/>
                        </a:cubicBezTo>
                        <a:cubicBezTo>
                          <a:pt x="1" y="32"/>
                          <a:pt x="19" y="56"/>
                          <a:pt x="54" y="61"/>
                        </a:cubicBezTo>
                        <a:cubicBezTo>
                          <a:pt x="54" y="33"/>
                          <a:pt x="54" y="33"/>
                          <a:pt x="54" y="33"/>
                        </a:cubicBezTo>
                        <a:cubicBezTo>
                          <a:pt x="35" y="29"/>
                          <a:pt x="28" y="17"/>
                          <a:pt x="28" y="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57" name="Freeform 565">
                    <a:extLst>
                      <a:ext uri="{FF2B5EF4-FFF2-40B4-BE49-F238E27FC236}">
                        <a16:creationId xmlns:a16="http://schemas.microsoft.com/office/drawing/2014/main" id="{11CE25C1-289A-AB49-8670-6BE159D1E8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238693"/>
                    <a:ext cx="129996" cy="247992"/>
                  </a:xfrm>
                  <a:custGeom>
                    <a:avLst/>
                    <a:gdLst>
                      <a:gd name="T0" fmla="*/ 53 w 55"/>
                      <a:gd name="T1" fmla="*/ 51 h 105"/>
                      <a:gd name="T2" fmla="*/ 0 w 55"/>
                      <a:gd name="T3" fmla="*/ 0 h 105"/>
                      <a:gd name="T4" fmla="*/ 0 w 55"/>
                      <a:gd name="T5" fmla="*/ 29 h 105"/>
                      <a:gd name="T6" fmla="*/ 26 w 55"/>
                      <a:gd name="T7" fmla="*/ 52 h 105"/>
                      <a:gd name="T8" fmla="*/ 13 w 55"/>
                      <a:gd name="T9" fmla="*/ 73 h 105"/>
                      <a:gd name="T10" fmla="*/ 0 w 55"/>
                      <a:gd name="T11" fmla="*/ 77 h 105"/>
                      <a:gd name="T12" fmla="*/ 0 w 55"/>
                      <a:gd name="T13" fmla="*/ 105 h 105"/>
                      <a:gd name="T14" fmla="*/ 25 w 55"/>
                      <a:gd name="T15" fmla="*/ 98 h 105"/>
                      <a:gd name="T16" fmla="*/ 53 w 55"/>
                      <a:gd name="T17" fmla="*/ 5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" h="105">
                        <a:moveTo>
                          <a:pt x="53" y="51"/>
                        </a:moveTo>
                        <a:cubicBezTo>
                          <a:pt x="52" y="15"/>
                          <a:pt x="25" y="5"/>
                          <a:pt x="0" y="0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18" y="33"/>
                          <a:pt x="25" y="38"/>
                          <a:pt x="26" y="52"/>
                        </a:cubicBezTo>
                        <a:cubicBezTo>
                          <a:pt x="26" y="59"/>
                          <a:pt x="25" y="67"/>
                          <a:pt x="13" y="73"/>
                        </a:cubicBezTo>
                        <a:cubicBezTo>
                          <a:pt x="9" y="75"/>
                          <a:pt x="4" y="76"/>
                          <a:pt x="0" y="7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7" y="104"/>
                          <a:pt x="16" y="102"/>
                          <a:pt x="25" y="98"/>
                        </a:cubicBezTo>
                        <a:cubicBezTo>
                          <a:pt x="44" y="88"/>
                          <a:pt x="55" y="72"/>
                          <a:pt x="53" y="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58" name="Freeform 566">
                    <a:extLst>
                      <a:ext uri="{FF2B5EF4-FFF2-40B4-BE49-F238E27FC236}">
                        <a16:creationId xmlns:a16="http://schemas.microsoft.com/office/drawing/2014/main" id="{68F1C84F-C3B0-434F-86DA-CA14FDE23F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063698"/>
                    <a:ext cx="117996" cy="136996"/>
                  </a:xfrm>
                  <a:custGeom>
                    <a:avLst/>
                    <a:gdLst>
                      <a:gd name="T0" fmla="*/ 22 w 50"/>
                      <a:gd name="T1" fmla="*/ 45 h 58"/>
                      <a:gd name="T2" fmla="*/ 36 w 50"/>
                      <a:gd name="T3" fmla="*/ 58 h 58"/>
                      <a:gd name="T4" fmla="*/ 49 w 50"/>
                      <a:gd name="T5" fmla="*/ 43 h 58"/>
                      <a:gd name="T6" fmla="*/ 0 w 50"/>
                      <a:gd name="T7" fmla="*/ 0 h 58"/>
                      <a:gd name="T8" fmla="*/ 0 w 50"/>
                      <a:gd name="T9" fmla="*/ 28 h 58"/>
                      <a:gd name="T10" fmla="*/ 22 w 50"/>
                      <a:gd name="T11" fmla="*/ 4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58">
                        <a:moveTo>
                          <a:pt x="22" y="45"/>
                        </a:moveTo>
                        <a:cubicBezTo>
                          <a:pt x="22" y="52"/>
                          <a:pt x="29" y="58"/>
                          <a:pt x="36" y="58"/>
                        </a:cubicBezTo>
                        <a:cubicBezTo>
                          <a:pt x="44" y="57"/>
                          <a:pt x="50" y="51"/>
                          <a:pt x="49" y="43"/>
                        </a:cubicBezTo>
                        <a:cubicBezTo>
                          <a:pt x="48" y="26"/>
                          <a:pt x="31" y="5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5" y="32"/>
                          <a:pt x="21" y="41"/>
                          <a:pt x="22" y="4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59" name="Freeform 567">
                    <a:extLst>
                      <a:ext uri="{FF2B5EF4-FFF2-40B4-BE49-F238E27FC236}">
                        <a16:creationId xmlns:a16="http://schemas.microsoft.com/office/drawing/2014/main" id="{8F7981B4-6512-2940-8DBE-76419977DA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127696"/>
                    <a:ext cx="63998" cy="110997"/>
                  </a:xfrm>
                  <a:custGeom>
                    <a:avLst/>
                    <a:gdLst>
                      <a:gd name="T0" fmla="*/ 12 w 27"/>
                      <a:gd name="T1" fmla="*/ 0 h 47"/>
                      <a:gd name="T2" fmla="*/ 0 w 27"/>
                      <a:gd name="T3" fmla="*/ 2 h 47"/>
                      <a:gd name="T4" fmla="*/ 0 w 27"/>
                      <a:gd name="T5" fmla="*/ 42 h 47"/>
                      <a:gd name="T6" fmla="*/ 15 w 27"/>
                      <a:gd name="T7" fmla="*/ 45 h 47"/>
                      <a:gd name="T8" fmla="*/ 27 w 27"/>
                      <a:gd name="T9" fmla="*/ 47 h 47"/>
                      <a:gd name="T10" fmla="*/ 27 w 27"/>
                      <a:gd name="T11" fmla="*/ 1 h 47"/>
                      <a:gd name="T12" fmla="*/ 12 w 27"/>
                      <a:gd name="T13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47">
                        <a:moveTo>
                          <a:pt x="12" y="0"/>
                        </a:moveTo>
                        <a:cubicBezTo>
                          <a:pt x="7" y="0"/>
                          <a:pt x="3" y="1"/>
                          <a:pt x="0" y="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4" y="43"/>
                          <a:pt x="9" y="44"/>
                          <a:pt x="15" y="45"/>
                        </a:cubicBezTo>
                        <a:cubicBezTo>
                          <a:pt x="19" y="46"/>
                          <a:pt x="23" y="46"/>
                          <a:pt x="27" y="47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3" y="0"/>
                          <a:pt x="18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0" name="Freeform 568">
                    <a:extLst>
                      <a:ext uri="{FF2B5EF4-FFF2-40B4-BE49-F238E27FC236}">
                        <a16:creationId xmlns:a16="http://schemas.microsoft.com/office/drawing/2014/main" id="{1B4E26BE-BA33-D544-8CCE-FD86EE7BE6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86685"/>
                    <a:ext cx="63998" cy="68998"/>
                  </a:xfrm>
                  <a:custGeom>
                    <a:avLst/>
                    <a:gdLst>
                      <a:gd name="T0" fmla="*/ 13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15 h 29"/>
                      <a:gd name="T6" fmla="*/ 14 w 27"/>
                      <a:gd name="T7" fmla="*/ 29 h 29"/>
                      <a:gd name="T8" fmla="*/ 27 w 27"/>
                      <a:gd name="T9" fmla="*/ 15 h 29"/>
                      <a:gd name="T10" fmla="*/ 27 w 27"/>
                      <a:gd name="T11" fmla="*/ 0 h 29"/>
                      <a:gd name="T12" fmla="*/ 19 w 27"/>
                      <a:gd name="T13" fmla="*/ 1 h 29"/>
                      <a:gd name="T14" fmla="*/ 13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3" y="1"/>
                        </a:moveTo>
                        <a:cubicBezTo>
                          <a:pt x="9" y="1"/>
                          <a:pt x="4" y="1"/>
                          <a:pt x="0" y="0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3"/>
                          <a:pt x="6" y="29"/>
                          <a:pt x="14" y="29"/>
                        </a:cubicBezTo>
                        <a:cubicBezTo>
                          <a:pt x="21" y="29"/>
                          <a:pt x="27" y="23"/>
                          <a:pt x="27" y="15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1" y="1"/>
                          <a:pt x="19" y="1"/>
                        </a:cubicBezTo>
                        <a:cubicBezTo>
                          <a:pt x="17" y="1"/>
                          <a:pt x="15" y="1"/>
                          <a:pt x="1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1" name="Freeform 569">
                    <a:extLst>
                      <a:ext uri="{FF2B5EF4-FFF2-40B4-BE49-F238E27FC236}">
                        <a16:creationId xmlns:a16="http://schemas.microsoft.com/office/drawing/2014/main" id="{9649FAE6-37CC-A846-87C6-9487873D5F5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92691"/>
                    <a:ext cx="63998" cy="131996"/>
                  </a:xfrm>
                  <a:custGeom>
                    <a:avLst/>
                    <a:gdLst>
                      <a:gd name="T0" fmla="*/ 18 w 27"/>
                      <a:gd name="T1" fmla="*/ 55 h 56"/>
                      <a:gd name="T2" fmla="*/ 27 w 27"/>
                      <a:gd name="T3" fmla="*/ 54 h 56"/>
                      <a:gd name="T4" fmla="*/ 27 w 27"/>
                      <a:gd name="T5" fmla="*/ 6 h 56"/>
                      <a:gd name="T6" fmla="*/ 10 w 27"/>
                      <a:gd name="T7" fmla="*/ 2 h 56"/>
                      <a:gd name="T8" fmla="*/ 0 w 27"/>
                      <a:gd name="T9" fmla="*/ 0 h 56"/>
                      <a:gd name="T10" fmla="*/ 0 w 27"/>
                      <a:gd name="T11" fmla="*/ 54 h 56"/>
                      <a:gd name="T12" fmla="*/ 18 w 27"/>
                      <a:gd name="T13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6">
                        <a:moveTo>
                          <a:pt x="18" y="55"/>
                        </a:moveTo>
                        <a:cubicBezTo>
                          <a:pt x="18" y="55"/>
                          <a:pt x="22" y="55"/>
                          <a:pt x="27" y="5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2" y="4"/>
                          <a:pt x="17" y="3"/>
                          <a:pt x="10" y="2"/>
                        </a:cubicBezTo>
                        <a:cubicBezTo>
                          <a:pt x="7" y="1"/>
                          <a:pt x="3" y="1"/>
                          <a:pt x="0" y="0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5" y="55"/>
                          <a:pt x="11" y="56"/>
                          <a:pt x="18" y="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2" name="Freeform 570">
                    <a:extLst>
                      <a:ext uri="{FF2B5EF4-FFF2-40B4-BE49-F238E27FC236}">
                        <a16:creationId xmlns:a16="http://schemas.microsoft.com/office/drawing/2014/main" id="{7DBAAB78-7101-664D-9518-8FB3E1AB2E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2989701"/>
                    <a:ext cx="63998" cy="75998"/>
                  </a:xfrm>
                  <a:custGeom>
                    <a:avLst/>
                    <a:gdLst>
                      <a:gd name="T0" fmla="*/ 27 w 27"/>
                      <a:gd name="T1" fmla="*/ 31 h 32"/>
                      <a:gd name="T2" fmla="*/ 27 w 27"/>
                      <a:gd name="T3" fmla="*/ 14 h 32"/>
                      <a:gd name="T4" fmla="*/ 14 w 27"/>
                      <a:gd name="T5" fmla="*/ 0 h 32"/>
                      <a:gd name="T6" fmla="*/ 0 w 27"/>
                      <a:gd name="T7" fmla="*/ 14 h 32"/>
                      <a:gd name="T8" fmla="*/ 0 w 27"/>
                      <a:gd name="T9" fmla="*/ 32 h 32"/>
                      <a:gd name="T10" fmla="*/ 10 w 27"/>
                      <a:gd name="T11" fmla="*/ 31 h 32"/>
                      <a:gd name="T12" fmla="*/ 27 w 27"/>
                      <a:gd name="T13" fmla="*/ 3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2">
                        <a:moveTo>
                          <a:pt x="27" y="31"/>
                        </a:move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7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3" y="31"/>
                          <a:pt x="7" y="31"/>
                          <a:pt x="10" y="31"/>
                        </a:cubicBezTo>
                        <a:cubicBezTo>
                          <a:pt x="16" y="30"/>
                          <a:pt x="22" y="31"/>
                          <a:pt x="27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3" name="Freeform 571">
                    <a:extLst>
                      <a:ext uri="{FF2B5EF4-FFF2-40B4-BE49-F238E27FC236}">
                        <a16:creationId xmlns:a16="http://schemas.microsoft.com/office/drawing/2014/main" id="{503F830C-83C5-D344-8EE7-4C79E38629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20687"/>
                    <a:ext cx="63998" cy="67998"/>
                  </a:xfrm>
                  <a:custGeom>
                    <a:avLst/>
                    <a:gdLst>
                      <a:gd name="T0" fmla="*/ 18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28 h 29"/>
                      <a:gd name="T6" fmla="*/ 13 w 27"/>
                      <a:gd name="T7" fmla="*/ 29 h 29"/>
                      <a:gd name="T8" fmla="*/ 19 w 27"/>
                      <a:gd name="T9" fmla="*/ 29 h 29"/>
                      <a:gd name="T10" fmla="*/ 27 w 27"/>
                      <a:gd name="T11" fmla="*/ 28 h 29"/>
                      <a:gd name="T12" fmla="*/ 27 w 27"/>
                      <a:gd name="T13" fmla="*/ 0 h 29"/>
                      <a:gd name="T14" fmla="*/ 18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8" y="1"/>
                        </a:moveTo>
                        <a:cubicBezTo>
                          <a:pt x="11" y="2"/>
                          <a:pt x="5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4" y="29"/>
                          <a:pt x="9" y="29"/>
                          <a:pt x="13" y="29"/>
                        </a:cubicBezTo>
                        <a:cubicBezTo>
                          <a:pt x="15" y="29"/>
                          <a:pt x="17" y="29"/>
                          <a:pt x="19" y="29"/>
                        </a:cubicBezTo>
                        <a:cubicBezTo>
                          <a:pt x="21" y="29"/>
                          <a:pt x="24" y="29"/>
                          <a:pt x="27" y="28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2" y="1"/>
                          <a:pt x="18" y="1"/>
                          <a:pt x="18" y="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4" name="Freeform 572">
                    <a:extLst>
                      <a:ext uri="{FF2B5EF4-FFF2-40B4-BE49-F238E27FC236}">
                        <a16:creationId xmlns:a16="http://schemas.microsoft.com/office/drawing/2014/main" id="{4AEDEE75-E051-AC4E-99F1-F3F262CF531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060698"/>
                    <a:ext cx="63998" cy="70998"/>
                  </a:xfrm>
                  <a:custGeom>
                    <a:avLst/>
                    <a:gdLst>
                      <a:gd name="T0" fmla="*/ 12 w 27"/>
                      <a:gd name="T1" fmla="*/ 28 h 30"/>
                      <a:gd name="T2" fmla="*/ 27 w 27"/>
                      <a:gd name="T3" fmla="*/ 29 h 30"/>
                      <a:gd name="T4" fmla="*/ 27 w 27"/>
                      <a:gd name="T5" fmla="*/ 1 h 30"/>
                      <a:gd name="T6" fmla="*/ 10 w 27"/>
                      <a:gd name="T7" fmla="*/ 1 h 30"/>
                      <a:gd name="T8" fmla="*/ 0 w 27"/>
                      <a:gd name="T9" fmla="*/ 2 h 30"/>
                      <a:gd name="T10" fmla="*/ 0 w 27"/>
                      <a:gd name="T11" fmla="*/ 30 h 30"/>
                      <a:gd name="T12" fmla="*/ 12 w 27"/>
                      <a:gd name="T13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0">
                        <a:moveTo>
                          <a:pt x="12" y="28"/>
                        </a:moveTo>
                        <a:cubicBezTo>
                          <a:pt x="18" y="28"/>
                          <a:pt x="23" y="28"/>
                          <a:pt x="27" y="2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2" y="1"/>
                          <a:pt x="16" y="0"/>
                          <a:pt x="10" y="1"/>
                        </a:cubicBezTo>
                        <a:cubicBezTo>
                          <a:pt x="7" y="1"/>
                          <a:pt x="3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3" y="29"/>
                          <a:pt x="7" y="28"/>
                          <a:pt x="12" y="2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65" name="Freeform 573">
                    <a:extLst>
                      <a:ext uri="{FF2B5EF4-FFF2-40B4-BE49-F238E27FC236}">
                        <a16:creationId xmlns:a16="http://schemas.microsoft.com/office/drawing/2014/main" id="{30A3D627-50C4-E549-BFCE-F04554EF07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26693"/>
                    <a:ext cx="63998" cy="79998"/>
                  </a:xfrm>
                  <a:custGeom>
                    <a:avLst/>
                    <a:gdLst>
                      <a:gd name="T0" fmla="*/ 27 w 27"/>
                      <a:gd name="T1" fmla="*/ 34 h 34"/>
                      <a:gd name="T2" fmla="*/ 27 w 27"/>
                      <a:gd name="T3" fmla="*/ 5 h 34"/>
                      <a:gd name="T4" fmla="*/ 15 w 27"/>
                      <a:gd name="T5" fmla="*/ 3 h 34"/>
                      <a:gd name="T6" fmla="*/ 0 w 27"/>
                      <a:gd name="T7" fmla="*/ 0 h 34"/>
                      <a:gd name="T8" fmla="*/ 0 w 27"/>
                      <a:gd name="T9" fmla="*/ 28 h 34"/>
                      <a:gd name="T10" fmla="*/ 10 w 27"/>
                      <a:gd name="T11" fmla="*/ 30 h 34"/>
                      <a:gd name="T12" fmla="*/ 27 w 27"/>
                      <a:gd name="T13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4">
                        <a:moveTo>
                          <a:pt x="27" y="34"/>
                        </a:move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3" y="4"/>
                          <a:pt x="19" y="4"/>
                          <a:pt x="15" y="3"/>
                        </a:cubicBezTo>
                        <a:cubicBezTo>
                          <a:pt x="9" y="2"/>
                          <a:pt x="4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3" y="29"/>
                          <a:pt x="7" y="29"/>
                          <a:pt x="10" y="30"/>
                        </a:cubicBezTo>
                        <a:cubicBezTo>
                          <a:pt x="17" y="31"/>
                          <a:pt x="22" y="32"/>
                          <a:pt x="27" y="3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0D4E9FF-E400-3B4E-8749-CF0E6DF22E27}"/>
                </a:ext>
              </a:extLst>
            </p:cNvPr>
            <p:cNvGrpSpPr/>
            <p:nvPr/>
          </p:nvGrpSpPr>
          <p:grpSpPr>
            <a:xfrm rot="20438895">
              <a:off x="6313860" y="3693890"/>
              <a:ext cx="622343" cy="799695"/>
              <a:chOff x="6088553" y="2868020"/>
              <a:chExt cx="585386" cy="752208"/>
            </a:xfrm>
          </p:grpSpPr>
          <p:sp>
            <p:nvSpPr>
              <p:cNvPr id="128" name="Freeform 25">
                <a:extLst>
                  <a:ext uri="{FF2B5EF4-FFF2-40B4-BE49-F238E27FC236}">
                    <a16:creationId xmlns:a16="http://schemas.microsoft.com/office/drawing/2014/main" id="{E9E2ABB1-F29A-B642-9958-563AAF661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553" y="2868020"/>
                <a:ext cx="585386" cy="752208"/>
              </a:xfrm>
              <a:prstGeom prst="roundRect">
                <a:avLst>
                  <a:gd name="adj" fmla="val 10495"/>
                </a:avLst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29" name="Freeform 25">
                <a:extLst>
                  <a:ext uri="{FF2B5EF4-FFF2-40B4-BE49-F238E27FC236}">
                    <a16:creationId xmlns:a16="http://schemas.microsoft.com/office/drawing/2014/main" id="{C168024A-B902-6B4E-831E-2FAC42DF1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9368" y="2886273"/>
                <a:ext cx="539328" cy="715699"/>
              </a:xfrm>
              <a:custGeom>
                <a:avLst/>
                <a:gdLst>
                  <a:gd name="T0" fmla="*/ 1735 w 1896"/>
                  <a:gd name="T1" fmla="*/ 2508 h 2508"/>
                  <a:gd name="T2" fmla="*/ 161 w 1896"/>
                  <a:gd name="T3" fmla="*/ 2508 h 2508"/>
                  <a:gd name="T4" fmla="*/ 0 w 1896"/>
                  <a:gd name="T5" fmla="*/ 2347 h 2508"/>
                  <a:gd name="T6" fmla="*/ 0 w 1896"/>
                  <a:gd name="T7" fmla="*/ 161 h 2508"/>
                  <a:gd name="T8" fmla="*/ 161 w 1896"/>
                  <a:gd name="T9" fmla="*/ 0 h 2508"/>
                  <a:gd name="T10" fmla="*/ 1735 w 1896"/>
                  <a:gd name="T11" fmla="*/ 0 h 2508"/>
                  <a:gd name="T12" fmla="*/ 1896 w 1896"/>
                  <a:gd name="T13" fmla="*/ 161 h 2508"/>
                  <a:gd name="T14" fmla="*/ 1896 w 1896"/>
                  <a:gd name="T15" fmla="*/ 2347 h 2508"/>
                  <a:gd name="T16" fmla="*/ 1735 w 1896"/>
                  <a:gd name="T17" fmla="*/ 2508 h 2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6" h="2508">
                    <a:moveTo>
                      <a:pt x="1735" y="2508"/>
                    </a:moveTo>
                    <a:cubicBezTo>
                      <a:pt x="161" y="2508"/>
                      <a:pt x="161" y="2508"/>
                      <a:pt x="161" y="2508"/>
                    </a:cubicBezTo>
                    <a:cubicBezTo>
                      <a:pt x="72" y="2508"/>
                      <a:pt x="0" y="2436"/>
                      <a:pt x="0" y="234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1" y="0"/>
                    </a:cubicBezTo>
                    <a:cubicBezTo>
                      <a:pt x="1735" y="0"/>
                      <a:pt x="1735" y="0"/>
                      <a:pt x="1735" y="0"/>
                    </a:cubicBezTo>
                    <a:cubicBezTo>
                      <a:pt x="1824" y="0"/>
                      <a:pt x="1896" y="72"/>
                      <a:pt x="1896" y="161"/>
                    </a:cubicBezTo>
                    <a:cubicBezTo>
                      <a:pt x="1896" y="2347"/>
                      <a:pt x="1896" y="2347"/>
                      <a:pt x="1896" y="2347"/>
                    </a:cubicBezTo>
                    <a:cubicBezTo>
                      <a:pt x="1896" y="2436"/>
                      <a:pt x="1824" y="2508"/>
                      <a:pt x="1735" y="2508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0" name="Freeform 26">
                <a:extLst>
                  <a:ext uri="{FF2B5EF4-FFF2-40B4-BE49-F238E27FC236}">
                    <a16:creationId xmlns:a16="http://schemas.microsoft.com/office/drawing/2014/main" id="{EB9B062B-93FB-3C4E-94ED-DBB6660DB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2941092"/>
                <a:ext cx="273409" cy="20089"/>
              </a:xfrm>
              <a:custGeom>
                <a:avLst/>
                <a:gdLst>
                  <a:gd name="T0" fmla="*/ 934 w 960"/>
                  <a:gd name="T1" fmla="*/ 70 h 70"/>
                  <a:gd name="T2" fmla="*/ 26 w 960"/>
                  <a:gd name="T3" fmla="*/ 70 h 70"/>
                  <a:gd name="T4" fmla="*/ 0 w 960"/>
                  <a:gd name="T5" fmla="*/ 44 h 70"/>
                  <a:gd name="T6" fmla="*/ 0 w 960"/>
                  <a:gd name="T7" fmla="*/ 26 h 70"/>
                  <a:gd name="T8" fmla="*/ 26 w 960"/>
                  <a:gd name="T9" fmla="*/ 0 h 70"/>
                  <a:gd name="T10" fmla="*/ 934 w 960"/>
                  <a:gd name="T11" fmla="*/ 0 h 70"/>
                  <a:gd name="T12" fmla="*/ 960 w 960"/>
                  <a:gd name="T13" fmla="*/ 26 h 70"/>
                  <a:gd name="T14" fmla="*/ 960 w 960"/>
                  <a:gd name="T15" fmla="*/ 44 h 70"/>
                  <a:gd name="T16" fmla="*/ 934 w 960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0" h="70">
                    <a:moveTo>
                      <a:pt x="934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934" y="0"/>
                      <a:pt x="934" y="0"/>
                      <a:pt x="934" y="0"/>
                    </a:cubicBezTo>
                    <a:cubicBezTo>
                      <a:pt x="948" y="0"/>
                      <a:pt x="960" y="12"/>
                      <a:pt x="960" y="26"/>
                    </a:cubicBezTo>
                    <a:cubicBezTo>
                      <a:pt x="960" y="44"/>
                      <a:pt x="960" y="44"/>
                      <a:pt x="960" y="44"/>
                    </a:cubicBezTo>
                    <a:cubicBezTo>
                      <a:pt x="960" y="58"/>
                      <a:pt x="948" y="70"/>
                      <a:pt x="934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1" name="Freeform 27">
                <a:extLst>
                  <a:ext uri="{FF2B5EF4-FFF2-40B4-BE49-F238E27FC236}">
                    <a16:creationId xmlns:a16="http://schemas.microsoft.com/office/drawing/2014/main" id="{B61D7BD8-9946-4B45-872F-2E3B97F78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061964"/>
                <a:ext cx="273409" cy="20089"/>
              </a:xfrm>
              <a:custGeom>
                <a:avLst/>
                <a:gdLst>
                  <a:gd name="T0" fmla="*/ 934 w 960"/>
                  <a:gd name="T1" fmla="*/ 70 h 70"/>
                  <a:gd name="T2" fmla="*/ 26 w 960"/>
                  <a:gd name="T3" fmla="*/ 70 h 70"/>
                  <a:gd name="T4" fmla="*/ 0 w 960"/>
                  <a:gd name="T5" fmla="*/ 44 h 70"/>
                  <a:gd name="T6" fmla="*/ 0 w 960"/>
                  <a:gd name="T7" fmla="*/ 26 h 70"/>
                  <a:gd name="T8" fmla="*/ 26 w 960"/>
                  <a:gd name="T9" fmla="*/ 0 h 70"/>
                  <a:gd name="T10" fmla="*/ 934 w 960"/>
                  <a:gd name="T11" fmla="*/ 0 h 70"/>
                  <a:gd name="T12" fmla="*/ 960 w 960"/>
                  <a:gd name="T13" fmla="*/ 26 h 70"/>
                  <a:gd name="T14" fmla="*/ 960 w 960"/>
                  <a:gd name="T15" fmla="*/ 44 h 70"/>
                  <a:gd name="T16" fmla="*/ 934 w 960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0" h="70">
                    <a:moveTo>
                      <a:pt x="934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934" y="0"/>
                      <a:pt x="934" y="0"/>
                      <a:pt x="934" y="0"/>
                    </a:cubicBezTo>
                    <a:cubicBezTo>
                      <a:pt x="948" y="0"/>
                      <a:pt x="960" y="12"/>
                      <a:pt x="960" y="26"/>
                    </a:cubicBezTo>
                    <a:cubicBezTo>
                      <a:pt x="960" y="44"/>
                      <a:pt x="960" y="44"/>
                      <a:pt x="960" y="44"/>
                    </a:cubicBezTo>
                    <a:cubicBezTo>
                      <a:pt x="960" y="58"/>
                      <a:pt x="948" y="70"/>
                      <a:pt x="934" y="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2" name="Freeform 28">
                <a:extLst>
                  <a:ext uri="{FF2B5EF4-FFF2-40B4-BE49-F238E27FC236}">
                    <a16:creationId xmlns:a16="http://schemas.microsoft.com/office/drawing/2014/main" id="{D13AFC0E-84AB-EA48-A703-A35CDD94A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010210"/>
                <a:ext cx="208377" cy="19748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3" name="Freeform 29">
                <a:extLst>
                  <a:ext uri="{FF2B5EF4-FFF2-40B4-BE49-F238E27FC236}">
                    <a16:creationId xmlns:a16="http://schemas.microsoft.com/office/drawing/2014/main" id="{4CF41140-E000-1D40-9DE7-2071ABBD1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103503"/>
                <a:ext cx="208377" cy="20089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4" name="Freeform 30">
                <a:extLst>
                  <a:ext uri="{FF2B5EF4-FFF2-40B4-BE49-F238E27FC236}">
                    <a16:creationId xmlns:a16="http://schemas.microsoft.com/office/drawing/2014/main" id="{99096A4C-DC23-9442-BC99-58A191071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215182"/>
                <a:ext cx="208377" cy="19748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5" name="Freeform 31">
                <a:extLst>
                  <a:ext uri="{FF2B5EF4-FFF2-40B4-BE49-F238E27FC236}">
                    <a16:creationId xmlns:a16="http://schemas.microsoft.com/office/drawing/2014/main" id="{0A50E187-62C2-BD4E-BB44-C5EE839A3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153555"/>
                <a:ext cx="208377" cy="19748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6" name="Freeform 32">
                <a:extLst>
                  <a:ext uri="{FF2B5EF4-FFF2-40B4-BE49-F238E27FC236}">
                    <a16:creationId xmlns:a16="http://schemas.microsoft.com/office/drawing/2014/main" id="{33F72C91-D8A2-E741-8EDF-98F0D5D3C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346950"/>
                <a:ext cx="208377" cy="19748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7" name="Freeform 33">
                <a:extLst>
                  <a:ext uri="{FF2B5EF4-FFF2-40B4-BE49-F238E27FC236}">
                    <a16:creationId xmlns:a16="http://schemas.microsoft.com/office/drawing/2014/main" id="{03C99956-CDA8-5748-A771-E99B2A58E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010210"/>
                <a:ext cx="123936" cy="19748"/>
              </a:xfrm>
              <a:custGeom>
                <a:avLst/>
                <a:gdLst>
                  <a:gd name="T0" fmla="*/ 410 w 436"/>
                  <a:gd name="T1" fmla="*/ 69 h 69"/>
                  <a:gd name="T2" fmla="*/ 26 w 436"/>
                  <a:gd name="T3" fmla="*/ 69 h 69"/>
                  <a:gd name="T4" fmla="*/ 0 w 436"/>
                  <a:gd name="T5" fmla="*/ 43 h 69"/>
                  <a:gd name="T6" fmla="*/ 0 w 436"/>
                  <a:gd name="T7" fmla="*/ 26 h 69"/>
                  <a:gd name="T8" fmla="*/ 26 w 436"/>
                  <a:gd name="T9" fmla="*/ 0 h 69"/>
                  <a:gd name="T10" fmla="*/ 410 w 436"/>
                  <a:gd name="T11" fmla="*/ 0 h 69"/>
                  <a:gd name="T12" fmla="*/ 436 w 436"/>
                  <a:gd name="T13" fmla="*/ 26 h 69"/>
                  <a:gd name="T14" fmla="*/ 436 w 436"/>
                  <a:gd name="T15" fmla="*/ 43 h 69"/>
                  <a:gd name="T16" fmla="*/ 410 w 4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69">
                    <a:moveTo>
                      <a:pt x="410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1"/>
                      <a:pt x="436" y="26"/>
                    </a:cubicBezTo>
                    <a:cubicBezTo>
                      <a:pt x="436" y="43"/>
                      <a:pt x="436" y="43"/>
                      <a:pt x="436" y="43"/>
                    </a:cubicBezTo>
                    <a:cubicBezTo>
                      <a:pt x="436" y="58"/>
                      <a:pt x="424" y="69"/>
                      <a:pt x="410" y="6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8" name="Freeform 34">
                <a:extLst>
                  <a:ext uri="{FF2B5EF4-FFF2-40B4-BE49-F238E27FC236}">
                    <a16:creationId xmlns:a16="http://schemas.microsoft.com/office/drawing/2014/main" id="{6556D4E5-B2C7-4D40-ABAF-2CAF2F431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103503"/>
                <a:ext cx="123936" cy="20089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39" name="Freeform 35">
                <a:extLst>
                  <a:ext uri="{FF2B5EF4-FFF2-40B4-BE49-F238E27FC236}">
                    <a16:creationId xmlns:a16="http://schemas.microsoft.com/office/drawing/2014/main" id="{F0E4BC35-101B-194D-95F6-233A1756C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215182"/>
                <a:ext cx="123936" cy="19748"/>
              </a:xfrm>
              <a:custGeom>
                <a:avLst/>
                <a:gdLst>
                  <a:gd name="T0" fmla="*/ 410 w 436"/>
                  <a:gd name="T1" fmla="*/ 69 h 69"/>
                  <a:gd name="T2" fmla="*/ 26 w 436"/>
                  <a:gd name="T3" fmla="*/ 69 h 69"/>
                  <a:gd name="T4" fmla="*/ 0 w 436"/>
                  <a:gd name="T5" fmla="*/ 43 h 69"/>
                  <a:gd name="T6" fmla="*/ 0 w 436"/>
                  <a:gd name="T7" fmla="*/ 26 h 69"/>
                  <a:gd name="T8" fmla="*/ 26 w 436"/>
                  <a:gd name="T9" fmla="*/ 0 h 69"/>
                  <a:gd name="T10" fmla="*/ 410 w 436"/>
                  <a:gd name="T11" fmla="*/ 0 h 69"/>
                  <a:gd name="T12" fmla="*/ 436 w 436"/>
                  <a:gd name="T13" fmla="*/ 26 h 69"/>
                  <a:gd name="T14" fmla="*/ 436 w 436"/>
                  <a:gd name="T15" fmla="*/ 43 h 69"/>
                  <a:gd name="T16" fmla="*/ 410 w 4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69">
                    <a:moveTo>
                      <a:pt x="410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1"/>
                      <a:pt x="436" y="26"/>
                    </a:cubicBezTo>
                    <a:cubicBezTo>
                      <a:pt x="436" y="43"/>
                      <a:pt x="436" y="43"/>
                      <a:pt x="436" y="43"/>
                    </a:cubicBezTo>
                    <a:cubicBezTo>
                      <a:pt x="436" y="58"/>
                      <a:pt x="424" y="69"/>
                      <a:pt x="410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0" name="Freeform 36">
                <a:extLst>
                  <a:ext uri="{FF2B5EF4-FFF2-40B4-BE49-F238E27FC236}">
                    <a16:creationId xmlns:a16="http://schemas.microsoft.com/office/drawing/2014/main" id="{C19EEFF8-AD2C-6449-BB3D-F7C0FD75F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346950"/>
                <a:ext cx="123936" cy="19748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1" name="Freeform 37">
                <a:extLst>
                  <a:ext uri="{FF2B5EF4-FFF2-40B4-BE49-F238E27FC236}">
                    <a16:creationId xmlns:a16="http://schemas.microsoft.com/office/drawing/2014/main" id="{FA4C9763-89B8-F246-9693-6FCA7F9FD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423219"/>
                <a:ext cx="123936" cy="20089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2" name="Freeform 38">
                <a:extLst>
                  <a:ext uri="{FF2B5EF4-FFF2-40B4-BE49-F238E27FC236}">
                    <a16:creationId xmlns:a16="http://schemas.microsoft.com/office/drawing/2014/main" id="{25E6FD9F-A010-EE47-AEC9-7243B67DB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2958797"/>
                <a:ext cx="123936" cy="19748"/>
              </a:xfrm>
              <a:custGeom>
                <a:avLst/>
                <a:gdLst>
                  <a:gd name="T0" fmla="*/ 410 w 436"/>
                  <a:gd name="T1" fmla="*/ 69 h 69"/>
                  <a:gd name="T2" fmla="*/ 26 w 436"/>
                  <a:gd name="T3" fmla="*/ 69 h 69"/>
                  <a:gd name="T4" fmla="*/ 0 w 436"/>
                  <a:gd name="T5" fmla="*/ 43 h 69"/>
                  <a:gd name="T6" fmla="*/ 0 w 436"/>
                  <a:gd name="T7" fmla="*/ 26 h 69"/>
                  <a:gd name="T8" fmla="*/ 26 w 436"/>
                  <a:gd name="T9" fmla="*/ 0 h 69"/>
                  <a:gd name="T10" fmla="*/ 410 w 436"/>
                  <a:gd name="T11" fmla="*/ 0 h 69"/>
                  <a:gd name="T12" fmla="*/ 436 w 436"/>
                  <a:gd name="T13" fmla="*/ 26 h 69"/>
                  <a:gd name="T14" fmla="*/ 436 w 436"/>
                  <a:gd name="T15" fmla="*/ 43 h 69"/>
                  <a:gd name="T16" fmla="*/ 410 w 4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69">
                    <a:moveTo>
                      <a:pt x="410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1"/>
                      <a:pt x="436" y="26"/>
                    </a:cubicBezTo>
                    <a:cubicBezTo>
                      <a:pt x="436" y="43"/>
                      <a:pt x="436" y="43"/>
                      <a:pt x="436" y="43"/>
                    </a:cubicBezTo>
                    <a:cubicBezTo>
                      <a:pt x="436" y="58"/>
                      <a:pt x="424" y="69"/>
                      <a:pt x="410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3" name="Freeform 39">
                <a:extLst>
                  <a:ext uri="{FF2B5EF4-FFF2-40B4-BE49-F238E27FC236}">
                    <a16:creationId xmlns:a16="http://schemas.microsoft.com/office/drawing/2014/main" id="{EE60B444-93D8-F242-B122-E83312E0D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052090"/>
                <a:ext cx="123936" cy="20089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4" name="Freeform 40">
                <a:extLst>
                  <a:ext uri="{FF2B5EF4-FFF2-40B4-BE49-F238E27FC236}">
                    <a16:creationId xmlns:a16="http://schemas.microsoft.com/office/drawing/2014/main" id="{FAD25E39-B4EE-3F47-A17B-A2A7EAF46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164110"/>
                <a:ext cx="123936" cy="19408"/>
              </a:xfrm>
              <a:custGeom>
                <a:avLst/>
                <a:gdLst>
                  <a:gd name="T0" fmla="*/ 410 w 436"/>
                  <a:gd name="T1" fmla="*/ 69 h 69"/>
                  <a:gd name="T2" fmla="*/ 26 w 436"/>
                  <a:gd name="T3" fmla="*/ 69 h 69"/>
                  <a:gd name="T4" fmla="*/ 0 w 436"/>
                  <a:gd name="T5" fmla="*/ 43 h 69"/>
                  <a:gd name="T6" fmla="*/ 0 w 436"/>
                  <a:gd name="T7" fmla="*/ 26 h 69"/>
                  <a:gd name="T8" fmla="*/ 26 w 436"/>
                  <a:gd name="T9" fmla="*/ 0 h 69"/>
                  <a:gd name="T10" fmla="*/ 410 w 436"/>
                  <a:gd name="T11" fmla="*/ 0 h 69"/>
                  <a:gd name="T12" fmla="*/ 436 w 436"/>
                  <a:gd name="T13" fmla="*/ 26 h 69"/>
                  <a:gd name="T14" fmla="*/ 436 w 436"/>
                  <a:gd name="T15" fmla="*/ 43 h 69"/>
                  <a:gd name="T16" fmla="*/ 410 w 436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69">
                    <a:moveTo>
                      <a:pt x="410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1"/>
                      <a:pt x="436" y="26"/>
                    </a:cubicBezTo>
                    <a:cubicBezTo>
                      <a:pt x="436" y="43"/>
                      <a:pt x="436" y="43"/>
                      <a:pt x="436" y="43"/>
                    </a:cubicBezTo>
                    <a:cubicBezTo>
                      <a:pt x="436" y="58"/>
                      <a:pt x="424" y="69"/>
                      <a:pt x="410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5" name="Freeform 41">
                <a:extLst>
                  <a:ext uri="{FF2B5EF4-FFF2-40B4-BE49-F238E27FC236}">
                    <a16:creationId xmlns:a16="http://schemas.microsoft.com/office/drawing/2014/main" id="{5E06DF3C-6E04-F24A-A489-F22016C03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295537"/>
                <a:ext cx="123936" cy="20089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6" name="Freeform 42">
                <a:extLst>
                  <a:ext uri="{FF2B5EF4-FFF2-40B4-BE49-F238E27FC236}">
                    <a16:creationId xmlns:a16="http://schemas.microsoft.com/office/drawing/2014/main" id="{04BB2117-5934-ED41-A690-3A0D7C8AB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966" y="3382360"/>
                <a:ext cx="123936" cy="19748"/>
              </a:xfrm>
              <a:custGeom>
                <a:avLst/>
                <a:gdLst>
                  <a:gd name="T0" fmla="*/ 410 w 436"/>
                  <a:gd name="T1" fmla="*/ 70 h 70"/>
                  <a:gd name="T2" fmla="*/ 26 w 436"/>
                  <a:gd name="T3" fmla="*/ 70 h 70"/>
                  <a:gd name="T4" fmla="*/ 0 w 436"/>
                  <a:gd name="T5" fmla="*/ 44 h 70"/>
                  <a:gd name="T6" fmla="*/ 0 w 436"/>
                  <a:gd name="T7" fmla="*/ 26 h 70"/>
                  <a:gd name="T8" fmla="*/ 26 w 436"/>
                  <a:gd name="T9" fmla="*/ 0 h 70"/>
                  <a:gd name="T10" fmla="*/ 410 w 436"/>
                  <a:gd name="T11" fmla="*/ 0 h 70"/>
                  <a:gd name="T12" fmla="*/ 436 w 436"/>
                  <a:gd name="T13" fmla="*/ 26 h 70"/>
                  <a:gd name="T14" fmla="*/ 436 w 436"/>
                  <a:gd name="T15" fmla="*/ 44 h 70"/>
                  <a:gd name="T16" fmla="*/ 410 w 436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6" h="70">
                    <a:moveTo>
                      <a:pt x="410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424" y="0"/>
                      <a:pt x="436" y="12"/>
                      <a:pt x="436" y="26"/>
                    </a:cubicBezTo>
                    <a:cubicBezTo>
                      <a:pt x="436" y="44"/>
                      <a:pt x="436" y="44"/>
                      <a:pt x="436" y="44"/>
                    </a:cubicBezTo>
                    <a:cubicBezTo>
                      <a:pt x="436" y="58"/>
                      <a:pt x="424" y="70"/>
                      <a:pt x="410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7" name="Freeform 43">
                <a:extLst>
                  <a:ext uri="{FF2B5EF4-FFF2-40B4-BE49-F238E27FC236}">
                    <a16:creationId xmlns:a16="http://schemas.microsoft.com/office/drawing/2014/main" id="{4EE7F3AA-8A50-F94E-8965-41E86F9E8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423219"/>
                <a:ext cx="208377" cy="20089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8" name="Freeform 44">
                <a:extLst>
                  <a:ext uri="{FF2B5EF4-FFF2-40B4-BE49-F238E27FC236}">
                    <a16:creationId xmlns:a16="http://schemas.microsoft.com/office/drawing/2014/main" id="{F3C1820B-0EE9-E440-A0EB-9F7D34DFF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8160" y="3285322"/>
                <a:ext cx="208377" cy="19748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149" name="Freeform 45">
                <a:extLst>
                  <a:ext uri="{FF2B5EF4-FFF2-40B4-BE49-F238E27FC236}">
                    <a16:creationId xmlns:a16="http://schemas.microsoft.com/office/drawing/2014/main" id="{931C9E84-9195-FE45-A528-F48388BB8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487" y="3487230"/>
                <a:ext cx="208377" cy="20089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F9FC64-FC74-1747-9042-A348C566FB5C}"/>
                </a:ext>
              </a:extLst>
            </p:cNvPr>
            <p:cNvGrpSpPr/>
            <p:nvPr/>
          </p:nvGrpSpPr>
          <p:grpSpPr>
            <a:xfrm rot="1817050">
              <a:off x="5479955" y="2968325"/>
              <a:ext cx="777314" cy="944520"/>
              <a:chOff x="5488754" y="3028714"/>
              <a:chExt cx="777314" cy="944520"/>
            </a:xfrm>
          </p:grpSpPr>
          <p:sp>
            <p:nvSpPr>
              <p:cNvPr id="95" name="Freeform 22">
                <a:extLst>
                  <a:ext uri="{FF2B5EF4-FFF2-40B4-BE49-F238E27FC236}">
                    <a16:creationId xmlns:a16="http://schemas.microsoft.com/office/drawing/2014/main" id="{67355688-C020-8648-9228-7D875087D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754" y="3028714"/>
                <a:ext cx="777314" cy="944520"/>
              </a:xfrm>
              <a:prstGeom prst="roundRect">
                <a:avLst>
                  <a:gd name="adj" fmla="val 8659"/>
                </a:avLst>
              </a:pr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E68146AD-9FEE-0149-BFC0-230A8F37ADD3}"/>
                  </a:ext>
                </a:extLst>
              </p:cNvPr>
              <p:cNvGrpSpPr/>
              <p:nvPr/>
            </p:nvGrpSpPr>
            <p:grpSpPr>
              <a:xfrm>
                <a:off x="5515953" y="3056084"/>
                <a:ext cx="717836" cy="889780"/>
                <a:chOff x="5228866" y="3361963"/>
                <a:chExt cx="749644" cy="929208"/>
              </a:xfrm>
            </p:grpSpPr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84EA4618-6C82-F143-98CD-7814E04966EA}"/>
                    </a:ext>
                  </a:extLst>
                </p:cNvPr>
                <p:cNvGrpSpPr/>
                <p:nvPr/>
              </p:nvGrpSpPr>
              <p:grpSpPr>
                <a:xfrm>
                  <a:off x="5228866" y="3361963"/>
                  <a:ext cx="749644" cy="929208"/>
                  <a:chOff x="4980588" y="3184992"/>
                  <a:chExt cx="669639" cy="830039"/>
                </a:xfrm>
              </p:grpSpPr>
              <p:sp>
                <p:nvSpPr>
                  <p:cNvPr id="122" name="Freeform 22">
                    <a:extLst>
                      <a:ext uri="{FF2B5EF4-FFF2-40B4-BE49-F238E27FC236}">
                        <a16:creationId xmlns:a16="http://schemas.microsoft.com/office/drawing/2014/main" id="{D89F27AD-7C30-5A42-896B-9E6E8135E5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588" y="3184992"/>
                    <a:ext cx="669639" cy="830039"/>
                  </a:xfrm>
                  <a:custGeom>
                    <a:avLst/>
                    <a:gdLst>
                      <a:gd name="T0" fmla="*/ 36 w 432"/>
                      <a:gd name="T1" fmla="*/ 0 h 536"/>
                      <a:gd name="T2" fmla="*/ 0 w 432"/>
                      <a:gd name="T3" fmla="*/ 36 h 536"/>
                      <a:gd name="T4" fmla="*/ 0 w 432"/>
                      <a:gd name="T5" fmla="*/ 500 h 536"/>
                      <a:gd name="T6" fmla="*/ 36 w 432"/>
                      <a:gd name="T7" fmla="*/ 536 h 536"/>
                      <a:gd name="T8" fmla="*/ 396 w 432"/>
                      <a:gd name="T9" fmla="*/ 536 h 536"/>
                      <a:gd name="T10" fmla="*/ 432 w 432"/>
                      <a:gd name="T11" fmla="*/ 500 h 536"/>
                      <a:gd name="T12" fmla="*/ 432 w 432"/>
                      <a:gd name="T13" fmla="*/ 135 h 536"/>
                      <a:gd name="T14" fmla="*/ 299 w 432"/>
                      <a:gd name="T15" fmla="*/ 0 h 536"/>
                      <a:gd name="T16" fmla="*/ 36 w 432"/>
                      <a:gd name="T17" fmla="*/ 0 h 5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32" h="536">
                        <a:moveTo>
                          <a:pt x="36" y="0"/>
                        </a:moveTo>
                        <a:cubicBezTo>
                          <a:pt x="16" y="0"/>
                          <a:pt x="0" y="16"/>
                          <a:pt x="0" y="36"/>
                        </a:cubicBezTo>
                        <a:cubicBezTo>
                          <a:pt x="0" y="500"/>
                          <a:pt x="0" y="500"/>
                          <a:pt x="0" y="500"/>
                        </a:cubicBezTo>
                        <a:cubicBezTo>
                          <a:pt x="0" y="520"/>
                          <a:pt x="16" y="536"/>
                          <a:pt x="36" y="536"/>
                        </a:cubicBezTo>
                        <a:cubicBezTo>
                          <a:pt x="396" y="536"/>
                          <a:pt x="396" y="536"/>
                          <a:pt x="396" y="536"/>
                        </a:cubicBezTo>
                        <a:cubicBezTo>
                          <a:pt x="415" y="536"/>
                          <a:pt x="432" y="520"/>
                          <a:pt x="432" y="500"/>
                        </a:cubicBezTo>
                        <a:cubicBezTo>
                          <a:pt x="432" y="135"/>
                          <a:pt x="432" y="135"/>
                          <a:pt x="432" y="135"/>
                        </a:cubicBezTo>
                        <a:cubicBezTo>
                          <a:pt x="299" y="0"/>
                          <a:pt x="299" y="0"/>
                          <a:pt x="299" y="0"/>
                        </a:cubicBez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10000"/>
                      <a:lumOff val="9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3" name="Freeform 23">
                    <a:extLst>
                      <a:ext uri="{FF2B5EF4-FFF2-40B4-BE49-F238E27FC236}">
                        <a16:creationId xmlns:a16="http://schemas.microsoft.com/office/drawing/2014/main" id="{1B0F34F6-D499-6041-9C36-1F5C192ED7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3829" y="3341480"/>
                    <a:ext cx="297328" cy="61943"/>
                  </a:xfrm>
                  <a:custGeom>
                    <a:avLst/>
                    <a:gdLst>
                      <a:gd name="T0" fmla="*/ 172 w 192"/>
                      <a:gd name="T1" fmla="*/ 40 h 40"/>
                      <a:gd name="T2" fmla="*/ 20 w 192"/>
                      <a:gd name="T3" fmla="*/ 40 h 40"/>
                      <a:gd name="T4" fmla="*/ 0 w 192"/>
                      <a:gd name="T5" fmla="*/ 20 h 40"/>
                      <a:gd name="T6" fmla="*/ 20 w 192"/>
                      <a:gd name="T7" fmla="*/ 0 h 40"/>
                      <a:gd name="T8" fmla="*/ 172 w 192"/>
                      <a:gd name="T9" fmla="*/ 0 h 40"/>
                      <a:gd name="T10" fmla="*/ 192 w 192"/>
                      <a:gd name="T11" fmla="*/ 20 h 40"/>
                      <a:gd name="T12" fmla="*/ 172 w 192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2" h="40">
                        <a:moveTo>
                          <a:pt x="172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172" y="0"/>
                          <a:pt x="172" y="0"/>
                          <a:pt x="172" y="0"/>
                        </a:cubicBezTo>
                        <a:cubicBezTo>
                          <a:pt x="183" y="0"/>
                          <a:pt x="192" y="9"/>
                          <a:pt x="192" y="20"/>
                        </a:cubicBezTo>
                        <a:cubicBezTo>
                          <a:pt x="192" y="31"/>
                          <a:pt x="183" y="40"/>
                          <a:pt x="172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4" name="Freeform 24">
                    <a:extLst>
                      <a:ext uri="{FF2B5EF4-FFF2-40B4-BE49-F238E27FC236}">
                        <a16:creationId xmlns:a16="http://schemas.microsoft.com/office/drawing/2014/main" id="{C4B0F973-820E-0640-9B7A-5A3855250B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3829" y="3493404"/>
                    <a:ext cx="303717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5" name="Freeform 25">
                    <a:extLst>
                      <a:ext uri="{FF2B5EF4-FFF2-40B4-BE49-F238E27FC236}">
                        <a16:creationId xmlns:a16="http://schemas.microsoft.com/office/drawing/2014/main" id="{CC63AAE2-5803-6F42-980E-2AA9942A4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3829" y="3646632"/>
                    <a:ext cx="303717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6" name="Freeform 26">
                    <a:extLst>
                      <a:ext uri="{FF2B5EF4-FFF2-40B4-BE49-F238E27FC236}">
                        <a16:creationId xmlns:a16="http://schemas.microsoft.com/office/drawing/2014/main" id="{0C012203-0452-924D-9761-75F743ABCA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3829" y="3799860"/>
                    <a:ext cx="303717" cy="61943"/>
                  </a:xfrm>
                  <a:custGeom>
                    <a:avLst/>
                    <a:gdLst>
                      <a:gd name="T0" fmla="*/ 288 w 308"/>
                      <a:gd name="T1" fmla="*/ 40 h 40"/>
                      <a:gd name="T2" fmla="*/ 20 w 308"/>
                      <a:gd name="T3" fmla="*/ 40 h 40"/>
                      <a:gd name="T4" fmla="*/ 0 w 308"/>
                      <a:gd name="T5" fmla="*/ 20 h 40"/>
                      <a:gd name="T6" fmla="*/ 20 w 308"/>
                      <a:gd name="T7" fmla="*/ 0 h 40"/>
                      <a:gd name="T8" fmla="*/ 288 w 308"/>
                      <a:gd name="T9" fmla="*/ 0 h 40"/>
                      <a:gd name="T10" fmla="*/ 308 w 308"/>
                      <a:gd name="T11" fmla="*/ 20 h 40"/>
                      <a:gd name="T12" fmla="*/ 288 w 308"/>
                      <a:gd name="T13" fmla="*/ 4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8" h="40">
                        <a:moveTo>
                          <a:pt x="288" y="40"/>
                        </a:move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9" y="40"/>
                          <a:pt x="0" y="31"/>
                          <a:pt x="0" y="20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288" y="0"/>
                          <a:pt x="288" y="0"/>
                          <a:pt x="288" y="0"/>
                        </a:cubicBezTo>
                        <a:cubicBezTo>
                          <a:pt x="299" y="0"/>
                          <a:pt x="308" y="9"/>
                          <a:pt x="308" y="20"/>
                        </a:cubicBezTo>
                        <a:cubicBezTo>
                          <a:pt x="308" y="31"/>
                          <a:pt x="299" y="40"/>
                          <a:pt x="288" y="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7" name="Freeform 27">
                    <a:extLst>
                      <a:ext uri="{FF2B5EF4-FFF2-40B4-BE49-F238E27FC236}">
                        <a16:creationId xmlns:a16="http://schemas.microsoft.com/office/drawing/2014/main" id="{1209B212-6F9A-004A-83A8-D940E85BE7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44184" y="3184992"/>
                    <a:ext cx="206043" cy="208651"/>
                  </a:xfrm>
                  <a:custGeom>
                    <a:avLst/>
                    <a:gdLst>
                      <a:gd name="T0" fmla="*/ 133 w 133"/>
                      <a:gd name="T1" fmla="*/ 135 h 135"/>
                      <a:gd name="T2" fmla="*/ 0 w 133"/>
                      <a:gd name="T3" fmla="*/ 0 h 135"/>
                      <a:gd name="T4" fmla="*/ 0 w 133"/>
                      <a:gd name="T5" fmla="*/ 0 h 135"/>
                      <a:gd name="T6" fmla="*/ 0 w 133"/>
                      <a:gd name="T7" fmla="*/ 99 h 135"/>
                      <a:gd name="T8" fmla="*/ 36 w 133"/>
                      <a:gd name="T9" fmla="*/ 135 h 135"/>
                      <a:gd name="T10" fmla="*/ 133 w 133"/>
                      <a:gd name="T11" fmla="*/ 135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3" h="135">
                        <a:moveTo>
                          <a:pt x="133" y="135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99"/>
                          <a:pt x="0" y="99"/>
                          <a:pt x="0" y="99"/>
                        </a:cubicBezTo>
                        <a:cubicBezTo>
                          <a:pt x="0" y="119"/>
                          <a:pt x="17" y="135"/>
                          <a:pt x="36" y="135"/>
                        </a:cubicBezTo>
                        <a:cubicBezTo>
                          <a:pt x="133" y="135"/>
                          <a:pt x="133" y="135"/>
                          <a:pt x="133" y="13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32BCEA2D-32C8-4043-9FFF-1C2A97BC3BD2}"/>
                    </a:ext>
                  </a:extLst>
                </p:cNvPr>
                <p:cNvGrpSpPr/>
                <p:nvPr/>
              </p:nvGrpSpPr>
              <p:grpSpPr>
                <a:xfrm>
                  <a:off x="5759890" y="3974240"/>
                  <a:ext cx="104376" cy="184039"/>
                  <a:chOff x="7606636" y="2989701"/>
                  <a:chExt cx="320990" cy="565982"/>
                </a:xfrm>
              </p:grpSpPr>
              <p:sp>
                <p:nvSpPr>
                  <p:cNvPr id="111" name="Freeform 563">
                    <a:extLst>
                      <a:ext uri="{FF2B5EF4-FFF2-40B4-BE49-F238E27FC236}">
                        <a16:creationId xmlns:a16="http://schemas.microsoft.com/office/drawing/2014/main" id="{F65E0A2F-4A07-CA47-B09B-F4458182CE1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8636" y="3065698"/>
                    <a:ext cx="124996" cy="226993"/>
                  </a:xfrm>
                  <a:custGeom>
                    <a:avLst/>
                    <a:gdLst>
                      <a:gd name="T0" fmla="*/ 29 w 53"/>
                      <a:gd name="T1" fmla="*/ 48 h 96"/>
                      <a:gd name="T2" fmla="*/ 35 w 53"/>
                      <a:gd name="T3" fmla="*/ 34 h 96"/>
                      <a:gd name="T4" fmla="*/ 53 w 53"/>
                      <a:gd name="T5" fmla="*/ 28 h 96"/>
                      <a:gd name="T6" fmla="*/ 53 w 53"/>
                      <a:gd name="T7" fmla="*/ 0 h 96"/>
                      <a:gd name="T8" fmla="*/ 19 w 53"/>
                      <a:gd name="T9" fmla="*/ 12 h 96"/>
                      <a:gd name="T10" fmla="*/ 1 w 53"/>
                      <a:gd name="T11" fmla="*/ 49 h 96"/>
                      <a:gd name="T12" fmla="*/ 53 w 53"/>
                      <a:gd name="T13" fmla="*/ 96 h 96"/>
                      <a:gd name="T14" fmla="*/ 53 w 53"/>
                      <a:gd name="T15" fmla="*/ 68 h 96"/>
                      <a:gd name="T16" fmla="*/ 29 w 53"/>
                      <a:gd name="T1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96">
                        <a:moveTo>
                          <a:pt x="29" y="48"/>
                        </a:moveTo>
                        <a:cubicBezTo>
                          <a:pt x="28" y="42"/>
                          <a:pt x="30" y="38"/>
                          <a:pt x="35" y="34"/>
                        </a:cubicBezTo>
                        <a:cubicBezTo>
                          <a:pt x="39" y="31"/>
                          <a:pt x="45" y="29"/>
                          <a:pt x="53" y="28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39" y="1"/>
                          <a:pt x="28" y="6"/>
                          <a:pt x="19" y="12"/>
                        </a:cubicBezTo>
                        <a:cubicBezTo>
                          <a:pt x="7" y="21"/>
                          <a:pt x="0" y="34"/>
                          <a:pt x="1" y="49"/>
                        </a:cubicBezTo>
                        <a:cubicBezTo>
                          <a:pt x="3" y="82"/>
                          <a:pt x="29" y="91"/>
                          <a:pt x="53" y="96"/>
                        </a:cubicBez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5" y="64"/>
                          <a:pt x="29" y="59"/>
                          <a:pt x="29" y="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2" name="Freeform 564">
                    <a:extLst>
                      <a:ext uri="{FF2B5EF4-FFF2-40B4-BE49-F238E27FC236}">
                        <a16:creationId xmlns:a16="http://schemas.microsoft.com/office/drawing/2014/main" id="{9D771754-4675-8449-B2B7-E4FA7CADDF9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6636" y="3342690"/>
                    <a:ext cx="126996" cy="143996"/>
                  </a:xfrm>
                  <a:custGeom>
                    <a:avLst/>
                    <a:gdLst>
                      <a:gd name="T0" fmla="*/ 28 w 54"/>
                      <a:gd name="T1" fmla="*/ 13 h 61"/>
                      <a:gd name="T2" fmla="*/ 13 w 54"/>
                      <a:gd name="T3" fmla="*/ 0 h 61"/>
                      <a:gd name="T4" fmla="*/ 0 w 54"/>
                      <a:gd name="T5" fmla="*/ 15 h 61"/>
                      <a:gd name="T6" fmla="*/ 54 w 54"/>
                      <a:gd name="T7" fmla="*/ 61 h 61"/>
                      <a:gd name="T8" fmla="*/ 54 w 54"/>
                      <a:gd name="T9" fmla="*/ 33 h 61"/>
                      <a:gd name="T10" fmla="*/ 28 w 54"/>
                      <a:gd name="T11" fmla="*/ 1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61">
                        <a:moveTo>
                          <a:pt x="28" y="13"/>
                        </a:moveTo>
                        <a:cubicBezTo>
                          <a:pt x="27" y="6"/>
                          <a:pt x="21" y="0"/>
                          <a:pt x="13" y="0"/>
                        </a:cubicBezTo>
                        <a:cubicBezTo>
                          <a:pt x="6" y="1"/>
                          <a:pt x="0" y="7"/>
                          <a:pt x="0" y="15"/>
                        </a:cubicBezTo>
                        <a:cubicBezTo>
                          <a:pt x="1" y="32"/>
                          <a:pt x="19" y="56"/>
                          <a:pt x="54" y="61"/>
                        </a:cubicBezTo>
                        <a:cubicBezTo>
                          <a:pt x="54" y="33"/>
                          <a:pt x="54" y="33"/>
                          <a:pt x="54" y="33"/>
                        </a:cubicBezTo>
                        <a:cubicBezTo>
                          <a:pt x="35" y="29"/>
                          <a:pt x="28" y="17"/>
                          <a:pt x="28" y="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3" name="Freeform 565">
                    <a:extLst>
                      <a:ext uri="{FF2B5EF4-FFF2-40B4-BE49-F238E27FC236}">
                        <a16:creationId xmlns:a16="http://schemas.microsoft.com/office/drawing/2014/main" id="{9E7620F0-F6F6-B34D-A6F6-5D9468047C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238693"/>
                    <a:ext cx="129996" cy="247992"/>
                  </a:xfrm>
                  <a:custGeom>
                    <a:avLst/>
                    <a:gdLst>
                      <a:gd name="T0" fmla="*/ 53 w 55"/>
                      <a:gd name="T1" fmla="*/ 51 h 105"/>
                      <a:gd name="T2" fmla="*/ 0 w 55"/>
                      <a:gd name="T3" fmla="*/ 0 h 105"/>
                      <a:gd name="T4" fmla="*/ 0 w 55"/>
                      <a:gd name="T5" fmla="*/ 29 h 105"/>
                      <a:gd name="T6" fmla="*/ 26 w 55"/>
                      <a:gd name="T7" fmla="*/ 52 h 105"/>
                      <a:gd name="T8" fmla="*/ 13 w 55"/>
                      <a:gd name="T9" fmla="*/ 73 h 105"/>
                      <a:gd name="T10" fmla="*/ 0 w 55"/>
                      <a:gd name="T11" fmla="*/ 77 h 105"/>
                      <a:gd name="T12" fmla="*/ 0 w 55"/>
                      <a:gd name="T13" fmla="*/ 105 h 105"/>
                      <a:gd name="T14" fmla="*/ 25 w 55"/>
                      <a:gd name="T15" fmla="*/ 98 h 105"/>
                      <a:gd name="T16" fmla="*/ 53 w 55"/>
                      <a:gd name="T17" fmla="*/ 5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" h="105">
                        <a:moveTo>
                          <a:pt x="53" y="51"/>
                        </a:moveTo>
                        <a:cubicBezTo>
                          <a:pt x="52" y="15"/>
                          <a:pt x="25" y="5"/>
                          <a:pt x="0" y="0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18" y="33"/>
                          <a:pt x="25" y="38"/>
                          <a:pt x="26" y="52"/>
                        </a:cubicBezTo>
                        <a:cubicBezTo>
                          <a:pt x="26" y="59"/>
                          <a:pt x="25" y="67"/>
                          <a:pt x="13" y="73"/>
                        </a:cubicBezTo>
                        <a:cubicBezTo>
                          <a:pt x="9" y="75"/>
                          <a:pt x="4" y="76"/>
                          <a:pt x="0" y="7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7" y="104"/>
                          <a:pt x="16" y="102"/>
                          <a:pt x="25" y="98"/>
                        </a:cubicBezTo>
                        <a:cubicBezTo>
                          <a:pt x="44" y="88"/>
                          <a:pt x="55" y="72"/>
                          <a:pt x="53" y="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4" name="Freeform 566">
                    <a:extLst>
                      <a:ext uri="{FF2B5EF4-FFF2-40B4-BE49-F238E27FC236}">
                        <a16:creationId xmlns:a16="http://schemas.microsoft.com/office/drawing/2014/main" id="{F8A81891-EE95-BA4C-BE98-339318286E5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063698"/>
                    <a:ext cx="117996" cy="136996"/>
                  </a:xfrm>
                  <a:custGeom>
                    <a:avLst/>
                    <a:gdLst>
                      <a:gd name="T0" fmla="*/ 22 w 50"/>
                      <a:gd name="T1" fmla="*/ 45 h 58"/>
                      <a:gd name="T2" fmla="*/ 36 w 50"/>
                      <a:gd name="T3" fmla="*/ 58 h 58"/>
                      <a:gd name="T4" fmla="*/ 49 w 50"/>
                      <a:gd name="T5" fmla="*/ 43 h 58"/>
                      <a:gd name="T6" fmla="*/ 0 w 50"/>
                      <a:gd name="T7" fmla="*/ 0 h 58"/>
                      <a:gd name="T8" fmla="*/ 0 w 50"/>
                      <a:gd name="T9" fmla="*/ 28 h 58"/>
                      <a:gd name="T10" fmla="*/ 22 w 50"/>
                      <a:gd name="T11" fmla="*/ 4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58">
                        <a:moveTo>
                          <a:pt x="22" y="45"/>
                        </a:moveTo>
                        <a:cubicBezTo>
                          <a:pt x="22" y="52"/>
                          <a:pt x="29" y="58"/>
                          <a:pt x="36" y="58"/>
                        </a:cubicBezTo>
                        <a:cubicBezTo>
                          <a:pt x="44" y="57"/>
                          <a:pt x="50" y="51"/>
                          <a:pt x="49" y="43"/>
                        </a:cubicBezTo>
                        <a:cubicBezTo>
                          <a:pt x="48" y="26"/>
                          <a:pt x="31" y="5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5" y="32"/>
                          <a:pt x="21" y="41"/>
                          <a:pt x="22" y="4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5" name="Freeform 567">
                    <a:extLst>
                      <a:ext uri="{FF2B5EF4-FFF2-40B4-BE49-F238E27FC236}">
                        <a16:creationId xmlns:a16="http://schemas.microsoft.com/office/drawing/2014/main" id="{8CF331CB-A2D8-2C44-9D23-BB986B3B52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127696"/>
                    <a:ext cx="63998" cy="110997"/>
                  </a:xfrm>
                  <a:custGeom>
                    <a:avLst/>
                    <a:gdLst>
                      <a:gd name="T0" fmla="*/ 12 w 27"/>
                      <a:gd name="T1" fmla="*/ 0 h 47"/>
                      <a:gd name="T2" fmla="*/ 0 w 27"/>
                      <a:gd name="T3" fmla="*/ 2 h 47"/>
                      <a:gd name="T4" fmla="*/ 0 w 27"/>
                      <a:gd name="T5" fmla="*/ 42 h 47"/>
                      <a:gd name="T6" fmla="*/ 15 w 27"/>
                      <a:gd name="T7" fmla="*/ 45 h 47"/>
                      <a:gd name="T8" fmla="*/ 27 w 27"/>
                      <a:gd name="T9" fmla="*/ 47 h 47"/>
                      <a:gd name="T10" fmla="*/ 27 w 27"/>
                      <a:gd name="T11" fmla="*/ 1 h 47"/>
                      <a:gd name="T12" fmla="*/ 12 w 27"/>
                      <a:gd name="T13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47">
                        <a:moveTo>
                          <a:pt x="12" y="0"/>
                        </a:moveTo>
                        <a:cubicBezTo>
                          <a:pt x="7" y="0"/>
                          <a:pt x="3" y="1"/>
                          <a:pt x="0" y="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4" y="43"/>
                          <a:pt x="9" y="44"/>
                          <a:pt x="15" y="45"/>
                        </a:cubicBezTo>
                        <a:cubicBezTo>
                          <a:pt x="19" y="46"/>
                          <a:pt x="23" y="46"/>
                          <a:pt x="27" y="47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3" y="0"/>
                          <a:pt x="18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6" name="Freeform 568">
                    <a:extLst>
                      <a:ext uri="{FF2B5EF4-FFF2-40B4-BE49-F238E27FC236}">
                        <a16:creationId xmlns:a16="http://schemas.microsoft.com/office/drawing/2014/main" id="{8F393DB9-2574-1A45-811B-5498264867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86685"/>
                    <a:ext cx="63998" cy="68998"/>
                  </a:xfrm>
                  <a:custGeom>
                    <a:avLst/>
                    <a:gdLst>
                      <a:gd name="T0" fmla="*/ 13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15 h 29"/>
                      <a:gd name="T6" fmla="*/ 14 w 27"/>
                      <a:gd name="T7" fmla="*/ 29 h 29"/>
                      <a:gd name="T8" fmla="*/ 27 w 27"/>
                      <a:gd name="T9" fmla="*/ 15 h 29"/>
                      <a:gd name="T10" fmla="*/ 27 w 27"/>
                      <a:gd name="T11" fmla="*/ 0 h 29"/>
                      <a:gd name="T12" fmla="*/ 19 w 27"/>
                      <a:gd name="T13" fmla="*/ 1 h 29"/>
                      <a:gd name="T14" fmla="*/ 13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3" y="1"/>
                        </a:moveTo>
                        <a:cubicBezTo>
                          <a:pt x="9" y="1"/>
                          <a:pt x="4" y="1"/>
                          <a:pt x="0" y="0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3"/>
                          <a:pt x="6" y="29"/>
                          <a:pt x="14" y="29"/>
                        </a:cubicBezTo>
                        <a:cubicBezTo>
                          <a:pt x="21" y="29"/>
                          <a:pt x="27" y="23"/>
                          <a:pt x="27" y="15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1" y="1"/>
                          <a:pt x="19" y="1"/>
                        </a:cubicBezTo>
                        <a:cubicBezTo>
                          <a:pt x="17" y="1"/>
                          <a:pt x="15" y="1"/>
                          <a:pt x="1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7" name="Freeform 569">
                    <a:extLst>
                      <a:ext uri="{FF2B5EF4-FFF2-40B4-BE49-F238E27FC236}">
                        <a16:creationId xmlns:a16="http://schemas.microsoft.com/office/drawing/2014/main" id="{2172B472-95FF-8548-AE4F-2C0D7A4DF63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92691"/>
                    <a:ext cx="63998" cy="131996"/>
                  </a:xfrm>
                  <a:custGeom>
                    <a:avLst/>
                    <a:gdLst>
                      <a:gd name="T0" fmla="*/ 18 w 27"/>
                      <a:gd name="T1" fmla="*/ 55 h 56"/>
                      <a:gd name="T2" fmla="*/ 27 w 27"/>
                      <a:gd name="T3" fmla="*/ 54 h 56"/>
                      <a:gd name="T4" fmla="*/ 27 w 27"/>
                      <a:gd name="T5" fmla="*/ 6 h 56"/>
                      <a:gd name="T6" fmla="*/ 10 w 27"/>
                      <a:gd name="T7" fmla="*/ 2 h 56"/>
                      <a:gd name="T8" fmla="*/ 0 w 27"/>
                      <a:gd name="T9" fmla="*/ 0 h 56"/>
                      <a:gd name="T10" fmla="*/ 0 w 27"/>
                      <a:gd name="T11" fmla="*/ 54 h 56"/>
                      <a:gd name="T12" fmla="*/ 18 w 27"/>
                      <a:gd name="T13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6">
                        <a:moveTo>
                          <a:pt x="18" y="55"/>
                        </a:moveTo>
                        <a:cubicBezTo>
                          <a:pt x="18" y="55"/>
                          <a:pt x="22" y="55"/>
                          <a:pt x="27" y="5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2" y="4"/>
                          <a:pt x="17" y="3"/>
                          <a:pt x="10" y="2"/>
                        </a:cubicBezTo>
                        <a:cubicBezTo>
                          <a:pt x="7" y="1"/>
                          <a:pt x="3" y="1"/>
                          <a:pt x="0" y="0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5" y="55"/>
                          <a:pt x="11" y="56"/>
                          <a:pt x="18" y="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8" name="Freeform 570">
                    <a:extLst>
                      <a:ext uri="{FF2B5EF4-FFF2-40B4-BE49-F238E27FC236}">
                        <a16:creationId xmlns:a16="http://schemas.microsoft.com/office/drawing/2014/main" id="{2319D984-0164-264C-ABF1-7577280BBA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2989701"/>
                    <a:ext cx="63998" cy="75998"/>
                  </a:xfrm>
                  <a:custGeom>
                    <a:avLst/>
                    <a:gdLst>
                      <a:gd name="T0" fmla="*/ 27 w 27"/>
                      <a:gd name="T1" fmla="*/ 31 h 32"/>
                      <a:gd name="T2" fmla="*/ 27 w 27"/>
                      <a:gd name="T3" fmla="*/ 14 h 32"/>
                      <a:gd name="T4" fmla="*/ 14 w 27"/>
                      <a:gd name="T5" fmla="*/ 0 h 32"/>
                      <a:gd name="T6" fmla="*/ 0 w 27"/>
                      <a:gd name="T7" fmla="*/ 14 h 32"/>
                      <a:gd name="T8" fmla="*/ 0 w 27"/>
                      <a:gd name="T9" fmla="*/ 32 h 32"/>
                      <a:gd name="T10" fmla="*/ 10 w 27"/>
                      <a:gd name="T11" fmla="*/ 31 h 32"/>
                      <a:gd name="T12" fmla="*/ 27 w 27"/>
                      <a:gd name="T13" fmla="*/ 3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2">
                        <a:moveTo>
                          <a:pt x="27" y="31"/>
                        </a:move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7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3" y="31"/>
                          <a:pt x="7" y="31"/>
                          <a:pt x="10" y="31"/>
                        </a:cubicBezTo>
                        <a:cubicBezTo>
                          <a:pt x="16" y="30"/>
                          <a:pt x="22" y="31"/>
                          <a:pt x="27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9" name="Freeform 571">
                    <a:extLst>
                      <a:ext uri="{FF2B5EF4-FFF2-40B4-BE49-F238E27FC236}">
                        <a16:creationId xmlns:a16="http://schemas.microsoft.com/office/drawing/2014/main" id="{2604032A-593D-604D-ADD7-6C32FB6EC8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20687"/>
                    <a:ext cx="63998" cy="67998"/>
                  </a:xfrm>
                  <a:custGeom>
                    <a:avLst/>
                    <a:gdLst>
                      <a:gd name="T0" fmla="*/ 18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28 h 29"/>
                      <a:gd name="T6" fmla="*/ 13 w 27"/>
                      <a:gd name="T7" fmla="*/ 29 h 29"/>
                      <a:gd name="T8" fmla="*/ 19 w 27"/>
                      <a:gd name="T9" fmla="*/ 29 h 29"/>
                      <a:gd name="T10" fmla="*/ 27 w 27"/>
                      <a:gd name="T11" fmla="*/ 28 h 29"/>
                      <a:gd name="T12" fmla="*/ 27 w 27"/>
                      <a:gd name="T13" fmla="*/ 0 h 29"/>
                      <a:gd name="T14" fmla="*/ 18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8" y="1"/>
                        </a:moveTo>
                        <a:cubicBezTo>
                          <a:pt x="11" y="2"/>
                          <a:pt x="5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4" y="29"/>
                          <a:pt x="9" y="29"/>
                          <a:pt x="13" y="29"/>
                        </a:cubicBezTo>
                        <a:cubicBezTo>
                          <a:pt x="15" y="29"/>
                          <a:pt x="17" y="29"/>
                          <a:pt x="19" y="29"/>
                        </a:cubicBezTo>
                        <a:cubicBezTo>
                          <a:pt x="21" y="29"/>
                          <a:pt x="24" y="29"/>
                          <a:pt x="27" y="28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2" y="1"/>
                          <a:pt x="18" y="1"/>
                          <a:pt x="18" y="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0" name="Freeform 572">
                    <a:extLst>
                      <a:ext uri="{FF2B5EF4-FFF2-40B4-BE49-F238E27FC236}">
                        <a16:creationId xmlns:a16="http://schemas.microsoft.com/office/drawing/2014/main" id="{42323C0C-15E1-AE42-A040-9368BBDECC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060698"/>
                    <a:ext cx="63998" cy="70998"/>
                  </a:xfrm>
                  <a:custGeom>
                    <a:avLst/>
                    <a:gdLst>
                      <a:gd name="T0" fmla="*/ 12 w 27"/>
                      <a:gd name="T1" fmla="*/ 28 h 30"/>
                      <a:gd name="T2" fmla="*/ 27 w 27"/>
                      <a:gd name="T3" fmla="*/ 29 h 30"/>
                      <a:gd name="T4" fmla="*/ 27 w 27"/>
                      <a:gd name="T5" fmla="*/ 1 h 30"/>
                      <a:gd name="T6" fmla="*/ 10 w 27"/>
                      <a:gd name="T7" fmla="*/ 1 h 30"/>
                      <a:gd name="T8" fmla="*/ 0 w 27"/>
                      <a:gd name="T9" fmla="*/ 2 h 30"/>
                      <a:gd name="T10" fmla="*/ 0 w 27"/>
                      <a:gd name="T11" fmla="*/ 30 h 30"/>
                      <a:gd name="T12" fmla="*/ 12 w 27"/>
                      <a:gd name="T13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0">
                        <a:moveTo>
                          <a:pt x="12" y="28"/>
                        </a:moveTo>
                        <a:cubicBezTo>
                          <a:pt x="18" y="28"/>
                          <a:pt x="23" y="28"/>
                          <a:pt x="27" y="2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2" y="1"/>
                          <a:pt x="16" y="0"/>
                          <a:pt x="10" y="1"/>
                        </a:cubicBezTo>
                        <a:cubicBezTo>
                          <a:pt x="7" y="1"/>
                          <a:pt x="3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3" y="29"/>
                          <a:pt x="7" y="28"/>
                          <a:pt x="12" y="2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21" name="Freeform 573">
                    <a:extLst>
                      <a:ext uri="{FF2B5EF4-FFF2-40B4-BE49-F238E27FC236}">
                        <a16:creationId xmlns:a16="http://schemas.microsoft.com/office/drawing/2014/main" id="{B3A7677B-76BB-BE4B-995D-E5D74621A8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26693"/>
                    <a:ext cx="63998" cy="79998"/>
                  </a:xfrm>
                  <a:custGeom>
                    <a:avLst/>
                    <a:gdLst>
                      <a:gd name="T0" fmla="*/ 27 w 27"/>
                      <a:gd name="T1" fmla="*/ 34 h 34"/>
                      <a:gd name="T2" fmla="*/ 27 w 27"/>
                      <a:gd name="T3" fmla="*/ 5 h 34"/>
                      <a:gd name="T4" fmla="*/ 15 w 27"/>
                      <a:gd name="T5" fmla="*/ 3 h 34"/>
                      <a:gd name="T6" fmla="*/ 0 w 27"/>
                      <a:gd name="T7" fmla="*/ 0 h 34"/>
                      <a:gd name="T8" fmla="*/ 0 w 27"/>
                      <a:gd name="T9" fmla="*/ 28 h 34"/>
                      <a:gd name="T10" fmla="*/ 10 w 27"/>
                      <a:gd name="T11" fmla="*/ 30 h 34"/>
                      <a:gd name="T12" fmla="*/ 27 w 27"/>
                      <a:gd name="T13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4">
                        <a:moveTo>
                          <a:pt x="27" y="34"/>
                        </a:move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3" y="4"/>
                          <a:pt x="19" y="4"/>
                          <a:pt x="15" y="3"/>
                        </a:cubicBezTo>
                        <a:cubicBezTo>
                          <a:pt x="9" y="2"/>
                          <a:pt x="4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3" y="29"/>
                          <a:pt x="7" y="29"/>
                          <a:pt x="10" y="30"/>
                        </a:cubicBezTo>
                        <a:cubicBezTo>
                          <a:pt x="17" y="31"/>
                          <a:pt x="22" y="32"/>
                          <a:pt x="27" y="3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A4307C77-CE8F-FF4F-968A-5A50C1A2D9C7}"/>
                    </a:ext>
                  </a:extLst>
                </p:cNvPr>
                <p:cNvGrpSpPr/>
                <p:nvPr/>
              </p:nvGrpSpPr>
              <p:grpSpPr>
                <a:xfrm>
                  <a:off x="5759890" y="3638960"/>
                  <a:ext cx="104376" cy="184039"/>
                  <a:chOff x="7606636" y="2989701"/>
                  <a:chExt cx="320990" cy="565982"/>
                </a:xfrm>
              </p:grpSpPr>
              <p:sp>
                <p:nvSpPr>
                  <p:cNvPr id="100" name="Freeform 563">
                    <a:extLst>
                      <a:ext uri="{FF2B5EF4-FFF2-40B4-BE49-F238E27FC236}">
                        <a16:creationId xmlns:a16="http://schemas.microsoft.com/office/drawing/2014/main" id="{BF9C7FAD-21F2-3644-9CED-CDB8B744C6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8636" y="3065698"/>
                    <a:ext cx="124996" cy="226993"/>
                  </a:xfrm>
                  <a:custGeom>
                    <a:avLst/>
                    <a:gdLst>
                      <a:gd name="T0" fmla="*/ 29 w 53"/>
                      <a:gd name="T1" fmla="*/ 48 h 96"/>
                      <a:gd name="T2" fmla="*/ 35 w 53"/>
                      <a:gd name="T3" fmla="*/ 34 h 96"/>
                      <a:gd name="T4" fmla="*/ 53 w 53"/>
                      <a:gd name="T5" fmla="*/ 28 h 96"/>
                      <a:gd name="T6" fmla="*/ 53 w 53"/>
                      <a:gd name="T7" fmla="*/ 0 h 96"/>
                      <a:gd name="T8" fmla="*/ 19 w 53"/>
                      <a:gd name="T9" fmla="*/ 12 h 96"/>
                      <a:gd name="T10" fmla="*/ 1 w 53"/>
                      <a:gd name="T11" fmla="*/ 49 h 96"/>
                      <a:gd name="T12" fmla="*/ 53 w 53"/>
                      <a:gd name="T13" fmla="*/ 96 h 96"/>
                      <a:gd name="T14" fmla="*/ 53 w 53"/>
                      <a:gd name="T15" fmla="*/ 68 h 96"/>
                      <a:gd name="T16" fmla="*/ 29 w 53"/>
                      <a:gd name="T1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3" h="96">
                        <a:moveTo>
                          <a:pt x="29" y="48"/>
                        </a:moveTo>
                        <a:cubicBezTo>
                          <a:pt x="28" y="42"/>
                          <a:pt x="30" y="38"/>
                          <a:pt x="35" y="34"/>
                        </a:cubicBezTo>
                        <a:cubicBezTo>
                          <a:pt x="39" y="31"/>
                          <a:pt x="45" y="29"/>
                          <a:pt x="53" y="28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39" y="1"/>
                          <a:pt x="28" y="6"/>
                          <a:pt x="19" y="12"/>
                        </a:cubicBezTo>
                        <a:cubicBezTo>
                          <a:pt x="7" y="21"/>
                          <a:pt x="0" y="34"/>
                          <a:pt x="1" y="49"/>
                        </a:cubicBezTo>
                        <a:cubicBezTo>
                          <a:pt x="3" y="82"/>
                          <a:pt x="29" y="91"/>
                          <a:pt x="53" y="96"/>
                        </a:cubicBezTo>
                        <a:cubicBezTo>
                          <a:pt x="53" y="68"/>
                          <a:pt x="53" y="68"/>
                          <a:pt x="53" y="68"/>
                        </a:cubicBezTo>
                        <a:cubicBezTo>
                          <a:pt x="35" y="64"/>
                          <a:pt x="29" y="59"/>
                          <a:pt x="29" y="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1" name="Freeform 564">
                    <a:extLst>
                      <a:ext uri="{FF2B5EF4-FFF2-40B4-BE49-F238E27FC236}">
                        <a16:creationId xmlns:a16="http://schemas.microsoft.com/office/drawing/2014/main" id="{28E3E53D-5A4A-E743-AD7E-02B3427D90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606636" y="3342690"/>
                    <a:ext cx="126996" cy="143996"/>
                  </a:xfrm>
                  <a:custGeom>
                    <a:avLst/>
                    <a:gdLst>
                      <a:gd name="T0" fmla="*/ 28 w 54"/>
                      <a:gd name="T1" fmla="*/ 13 h 61"/>
                      <a:gd name="T2" fmla="*/ 13 w 54"/>
                      <a:gd name="T3" fmla="*/ 0 h 61"/>
                      <a:gd name="T4" fmla="*/ 0 w 54"/>
                      <a:gd name="T5" fmla="*/ 15 h 61"/>
                      <a:gd name="T6" fmla="*/ 54 w 54"/>
                      <a:gd name="T7" fmla="*/ 61 h 61"/>
                      <a:gd name="T8" fmla="*/ 54 w 54"/>
                      <a:gd name="T9" fmla="*/ 33 h 61"/>
                      <a:gd name="T10" fmla="*/ 28 w 54"/>
                      <a:gd name="T11" fmla="*/ 13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4" h="61">
                        <a:moveTo>
                          <a:pt x="28" y="13"/>
                        </a:moveTo>
                        <a:cubicBezTo>
                          <a:pt x="27" y="6"/>
                          <a:pt x="21" y="0"/>
                          <a:pt x="13" y="0"/>
                        </a:cubicBezTo>
                        <a:cubicBezTo>
                          <a:pt x="6" y="1"/>
                          <a:pt x="0" y="7"/>
                          <a:pt x="0" y="15"/>
                        </a:cubicBezTo>
                        <a:cubicBezTo>
                          <a:pt x="1" y="32"/>
                          <a:pt x="19" y="56"/>
                          <a:pt x="54" y="61"/>
                        </a:cubicBezTo>
                        <a:cubicBezTo>
                          <a:pt x="54" y="33"/>
                          <a:pt x="54" y="33"/>
                          <a:pt x="54" y="33"/>
                        </a:cubicBezTo>
                        <a:cubicBezTo>
                          <a:pt x="35" y="29"/>
                          <a:pt x="28" y="17"/>
                          <a:pt x="28" y="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2" name="Freeform 565">
                    <a:extLst>
                      <a:ext uri="{FF2B5EF4-FFF2-40B4-BE49-F238E27FC236}">
                        <a16:creationId xmlns:a16="http://schemas.microsoft.com/office/drawing/2014/main" id="{D7DCFD0F-C6AB-C149-81FB-ECE420C5BA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238693"/>
                    <a:ext cx="129996" cy="247992"/>
                  </a:xfrm>
                  <a:custGeom>
                    <a:avLst/>
                    <a:gdLst>
                      <a:gd name="T0" fmla="*/ 53 w 55"/>
                      <a:gd name="T1" fmla="*/ 51 h 105"/>
                      <a:gd name="T2" fmla="*/ 0 w 55"/>
                      <a:gd name="T3" fmla="*/ 0 h 105"/>
                      <a:gd name="T4" fmla="*/ 0 w 55"/>
                      <a:gd name="T5" fmla="*/ 29 h 105"/>
                      <a:gd name="T6" fmla="*/ 26 w 55"/>
                      <a:gd name="T7" fmla="*/ 52 h 105"/>
                      <a:gd name="T8" fmla="*/ 13 w 55"/>
                      <a:gd name="T9" fmla="*/ 73 h 105"/>
                      <a:gd name="T10" fmla="*/ 0 w 55"/>
                      <a:gd name="T11" fmla="*/ 77 h 105"/>
                      <a:gd name="T12" fmla="*/ 0 w 55"/>
                      <a:gd name="T13" fmla="*/ 105 h 105"/>
                      <a:gd name="T14" fmla="*/ 25 w 55"/>
                      <a:gd name="T15" fmla="*/ 98 h 105"/>
                      <a:gd name="T16" fmla="*/ 53 w 55"/>
                      <a:gd name="T17" fmla="*/ 5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" h="105">
                        <a:moveTo>
                          <a:pt x="53" y="51"/>
                        </a:moveTo>
                        <a:cubicBezTo>
                          <a:pt x="52" y="15"/>
                          <a:pt x="25" y="5"/>
                          <a:pt x="0" y="0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18" y="33"/>
                          <a:pt x="25" y="38"/>
                          <a:pt x="26" y="52"/>
                        </a:cubicBezTo>
                        <a:cubicBezTo>
                          <a:pt x="26" y="59"/>
                          <a:pt x="25" y="67"/>
                          <a:pt x="13" y="73"/>
                        </a:cubicBezTo>
                        <a:cubicBezTo>
                          <a:pt x="9" y="75"/>
                          <a:pt x="4" y="76"/>
                          <a:pt x="0" y="7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7" y="104"/>
                          <a:pt x="16" y="102"/>
                          <a:pt x="25" y="98"/>
                        </a:cubicBezTo>
                        <a:cubicBezTo>
                          <a:pt x="44" y="88"/>
                          <a:pt x="55" y="72"/>
                          <a:pt x="53" y="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3" name="Freeform 566">
                    <a:extLst>
                      <a:ext uri="{FF2B5EF4-FFF2-40B4-BE49-F238E27FC236}">
                        <a16:creationId xmlns:a16="http://schemas.microsoft.com/office/drawing/2014/main" id="{577AA534-D124-4F4C-AA53-6C16B25DCC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97630" y="3063698"/>
                    <a:ext cx="117996" cy="136996"/>
                  </a:xfrm>
                  <a:custGeom>
                    <a:avLst/>
                    <a:gdLst>
                      <a:gd name="T0" fmla="*/ 22 w 50"/>
                      <a:gd name="T1" fmla="*/ 45 h 58"/>
                      <a:gd name="T2" fmla="*/ 36 w 50"/>
                      <a:gd name="T3" fmla="*/ 58 h 58"/>
                      <a:gd name="T4" fmla="*/ 49 w 50"/>
                      <a:gd name="T5" fmla="*/ 43 h 58"/>
                      <a:gd name="T6" fmla="*/ 0 w 50"/>
                      <a:gd name="T7" fmla="*/ 0 h 58"/>
                      <a:gd name="T8" fmla="*/ 0 w 50"/>
                      <a:gd name="T9" fmla="*/ 28 h 58"/>
                      <a:gd name="T10" fmla="*/ 22 w 50"/>
                      <a:gd name="T11" fmla="*/ 45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0" h="58">
                        <a:moveTo>
                          <a:pt x="22" y="45"/>
                        </a:moveTo>
                        <a:cubicBezTo>
                          <a:pt x="22" y="52"/>
                          <a:pt x="29" y="58"/>
                          <a:pt x="36" y="58"/>
                        </a:cubicBezTo>
                        <a:cubicBezTo>
                          <a:pt x="44" y="57"/>
                          <a:pt x="50" y="51"/>
                          <a:pt x="49" y="43"/>
                        </a:cubicBezTo>
                        <a:cubicBezTo>
                          <a:pt x="48" y="26"/>
                          <a:pt x="31" y="5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15" y="32"/>
                          <a:pt x="21" y="41"/>
                          <a:pt x="22" y="4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3175">
                    <a:solidFill>
                      <a:schemeClr val="accent3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4" name="Freeform 567">
                    <a:extLst>
                      <a:ext uri="{FF2B5EF4-FFF2-40B4-BE49-F238E27FC236}">
                        <a16:creationId xmlns:a16="http://schemas.microsoft.com/office/drawing/2014/main" id="{967FA590-4DD5-344D-B3DA-5B0E3A6A57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127696"/>
                    <a:ext cx="63998" cy="110997"/>
                  </a:xfrm>
                  <a:custGeom>
                    <a:avLst/>
                    <a:gdLst>
                      <a:gd name="T0" fmla="*/ 12 w 27"/>
                      <a:gd name="T1" fmla="*/ 0 h 47"/>
                      <a:gd name="T2" fmla="*/ 0 w 27"/>
                      <a:gd name="T3" fmla="*/ 2 h 47"/>
                      <a:gd name="T4" fmla="*/ 0 w 27"/>
                      <a:gd name="T5" fmla="*/ 42 h 47"/>
                      <a:gd name="T6" fmla="*/ 15 w 27"/>
                      <a:gd name="T7" fmla="*/ 45 h 47"/>
                      <a:gd name="T8" fmla="*/ 27 w 27"/>
                      <a:gd name="T9" fmla="*/ 47 h 47"/>
                      <a:gd name="T10" fmla="*/ 27 w 27"/>
                      <a:gd name="T11" fmla="*/ 1 h 47"/>
                      <a:gd name="T12" fmla="*/ 12 w 27"/>
                      <a:gd name="T13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47">
                        <a:moveTo>
                          <a:pt x="12" y="0"/>
                        </a:moveTo>
                        <a:cubicBezTo>
                          <a:pt x="7" y="0"/>
                          <a:pt x="3" y="1"/>
                          <a:pt x="0" y="2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4" y="43"/>
                          <a:pt x="9" y="44"/>
                          <a:pt x="15" y="45"/>
                        </a:cubicBezTo>
                        <a:cubicBezTo>
                          <a:pt x="19" y="46"/>
                          <a:pt x="23" y="46"/>
                          <a:pt x="27" y="47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3" y="0"/>
                          <a:pt x="18" y="0"/>
                          <a:pt x="1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5" name="Freeform 568">
                    <a:extLst>
                      <a:ext uri="{FF2B5EF4-FFF2-40B4-BE49-F238E27FC236}">
                        <a16:creationId xmlns:a16="http://schemas.microsoft.com/office/drawing/2014/main" id="{3E9F4434-3A5D-2B45-890E-3778059FD5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86685"/>
                    <a:ext cx="63998" cy="68998"/>
                  </a:xfrm>
                  <a:custGeom>
                    <a:avLst/>
                    <a:gdLst>
                      <a:gd name="T0" fmla="*/ 13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15 h 29"/>
                      <a:gd name="T6" fmla="*/ 14 w 27"/>
                      <a:gd name="T7" fmla="*/ 29 h 29"/>
                      <a:gd name="T8" fmla="*/ 27 w 27"/>
                      <a:gd name="T9" fmla="*/ 15 h 29"/>
                      <a:gd name="T10" fmla="*/ 27 w 27"/>
                      <a:gd name="T11" fmla="*/ 0 h 29"/>
                      <a:gd name="T12" fmla="*/ 19 w 27"/>
                      <a:gd name="T13" fmla="*/ 1 h 29"/>
                      <a:gd name="T14" fmla="*/ 13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3" y="1"/>
                        </a:moveTo>
                        <a:cubicBezTo>
                          <a:pt x="9" y="1"/>
                          <a:pt x="4" y="1"/>
                          <a:pt x="0" y="0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23"/>
                          <a:pt x="6" y="29"/>
                          <a:pt x="14" y="29"/>
                        </a:cubicBezTo>
                        <a:cubicBezTo>
                          <a:pt x="21" y="29"/>
                          <a:pt x="27" y="23"/>
                          <a:pt x="27" y="15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1" y="1"/>
                          <a:pt x="19" y="1"/>
                        </a:cubicBezTo>
                        <a:cubicBezTo>
                          <a:pt x="17" y="1"/>
                          <a:pt x="15" y="1"/>
                          <a:pt x="1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6" name="Freeform 569">
                    <a:extLst>
                      <a:ext uri="{FF2B5EF4-FFF2-40B4-BE49-F238E27FC236}">
                        <a16:creationId xmlns:a16="http://schemas.microsoft.com/office/drawing/2014/main" id="{67B9EF3F-E5C7-894F-A8C2-1A9E89BD08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92691"/>
                    <a:ext cx="63998" cy="131996"/>
                  </a:xfrm>
                  <a:custGeom>
                    <a:avLst/>
                    <a:gdLst>
                      <a:gd name="T0" fmla="*/ 18 w 27"/>
                      <a:gd name="T1" fmla="*/ 55 h 56"/>
                      <a:gd name="T2" fmla="*/ 27 w 27"/>
                      <a:gd name="T3" fmla="*/ 54 h 56"/>
                      <a:gd name="T4" fmla="*/ 27 w 27"/>
                      <a:gd name="T5" fmla="*/ 6 h 56"/>
                      <a:gd name="T6" fmla="*/ 10 w 27"/>
                      <a:gd name="T7" fmla="*/ 2 h 56"/>
                      <a:gd name="T8" fmla="*/ 0 w 27"/>
                      <a:gd name="T9" fmla="*/ 0 h 56"/>
                      <a:gd name="T10" fmla="*/ 0 w 27"/>
                      <a:gd name="T11" fmla="*/ 54 h 56"/>
                      <a:gd name="T12" fmla="*/ 18 w 27"/>
                      <a:gd name="T13" fmla="*/ 55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6">
                        <a:moveTo>
                          <a:pt x="18" y="55"/>
                        </a:moveTo>
                        <a:cubicBezTo>
                          <a:pt x="18" y="55"/>
                          <a:pt x="22" y="55"/>
                          <a:pt x="27" y="54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2" y="4"/>
                          <a:pt x="17" y="3"/>
                          <a:pt x="10" y="2"/>
                        </a:cubicBezTo>
                        <a:cubicBezTo>
                          <a:pt x="7" y="1"/>
                          <a:pt x="3" y="1"/>
                          <a:pt x="0" y="0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5" y="55"/>
                          <a:pt x="11" y="56"/>
                          <a:pt x="18" y="5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7" name="Freeform 570">
                    <a:extLst>
                      <a:ext uri="{FF2B5EF4-FFF2-40B4-BE49-F238E27FC236}">
                        <a16:creationId xmlns:a16="http://schemas.microsoft.com/office/drawing/2014/main" id="{685884BE-4654-214C-88F6-2F8EF9E532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2989701"/>
                    <a:ext cx="63998" cy="75998"/>
                  </a:xfrm>
                  <a:custGeom>
                    <a:avLst/>
                    <a:gdLst>
                      <a:gd name="T0" fmla="*/ 27 w 27"/>
                      <a:gd name="T1" fmla="*/ 31 h 32"/>
                      <a:gd name="T2" fmla="*/ 27 w 27"/>
                      <a:gd name="T3" fmla="*/ 14 h 32"/>
                      <a:gd name="T4" fmla="*/ 14 w 27"/>
                      <a:gd name="T5" fmla="*/ 0 h 32"/>
                      <a:gd name="T6" fmla="*/ 0 w 27"/>
                      <a:gd name="T7" fmla="*/ 14 h 32"/>
                      <a:gd name="T8" fmla="*/ 0 w 27"/>
                      <a:gd name="T9" fmla="*/ 32 h 32"/>
                      <a:gd name="T10" fmla="*/ 10 w 27"/>
                      <a:gd name="T11" fmla="*/ 31 h 32"/>
                      <a:gd name="T12" fmla="*/ 27 w 27"/>
                      <a:gd name="T13" fmla="*/ 3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2">
                        <a:moveTo>
                          <a:pt x="27" y="31"/>
                        </a:moveTo>
                        <a:cubicBezTo>
                          <a:pt x="27" y="14"/>
                          <a:pt x="27" y="14"/>
                          <a:pt x="27" y="14"/>
                        </a:cubicBezTo>
                        <a:cubicBezTo>
                          <a:pt x="27" y="6"/>
                          <a:pt x="21" y="0"/>
                          <a:pt x="14" y="0"/>
                        </a:cubicBezTo>
                        <a:cubicBezTo>
                          <a:pt x="6" y="0"/>
                          <a:pt x="0" y="6"/>
                          <a:pt x="0" y="14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3" y="31"/>
                          <a:pt x="7" y="31"/>
                          <a:pt x="10" y="31"/>
                        </a:cubicBezTo>
                        <a:cubicBezTo>
                          <a:pt x="16" y="30"/>
                          <a:pt x="22" y="31"/>
                          <a:pt x="27" y="3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3175">
                    <a:solidFill>
                      <a:schemeClr val="accent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8" name="Freeform 571">
                    <a:extLst>
                      <a:ext uri="{FF2B5EF4-FFF2-40B4-BE49-F238E27FC236}">
                        <a16:creationId xmlns:a16="http://schemas.microsoft.com/office/drawing/2014/main" id="{357F3631-7CF7-DC49-9AB2-FF20CAA02A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420687"/>
                    <a:ext cx="63998" cy="67998"/>
                  </a:xfrm>
                  <a:custGeom>
                    <a:avLst/>
                    <a:gdLst>
                      <a:gd name="T0" fmla="*/ 18 w 27"/>
                      <a:gd name="T1" fmla="*/ 1 h 29"/>
                      <a:gd name="T2" fmla="*/ 0 w 27"/>
                      <a:gd name="T3" fmla="*/ 0 h 29"/>
                      <a:gd name="T4" fmla="*/ 0 w 27"/>
                      <a:gd name="T5" fmla="*/ 28 h 29"/>
                      <a:gd name="T6" fmla="*/ 13 w 27"/>
                      <a:gd name="T7" fmla="*/ 29 h 29"/>
                      <a:gd name="T8" fmla="*/ 19 w 27"/>
                      <a:gd name="T9" fmla="*/ 29 h 29"/>
                      <a:gd name="T10" fmla="*/ 27 w 27"/>
                      <a:gd name="T11" fmla="*/ 28 h 29"/>
                      <a:gd name="T12" fmla="*/ 27 w 27"/>
                      <a:gd name="T13" fmla="*/ 0 h 29"/>
                      <a:gd name="T14" fmla="*/ 18 w 27"/>
                      <a:gd name="T15" fmla="*/ 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9">
                        <a:moveTo>
                          <a:pt x="18" y="1"/>
                        </a:moveTo>
                        <a:cubicBezTo>
                          <a:pt x="11" y="2"/>
                          <a:pt x="5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4" y="29"/>
                          <a:pt x="9" y="29"/>
                          <a:pt x="13" y="29"/>
                        </a:cubicBezTo>
                        <a:cubicBezTo>
                          <a:pt x="15" y="29"/>
                          <a:pt x="17" y="29"/>
                          <a:pt x="19" y="29"/>
                        </a:cubicBezTo>
                        <a:cubicBezTo>
                          <a:pt x="21" y="29"/>
                          <a:pt x="24" y="29"/>
                          <a:pt x="27" y="28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2" y="1"/>
                          <a:pt x="18" y="1"/>
                          <a:pt x="18" y="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09" name="Freeform 572">
                    <a:extLst>
                      <a:ext uri="{FF2B5EF4-FFF2-40B4-BE49-F238E27FC236}">
                        <a16:creationId xmlns:a16="http://schemas.microsoft.com/office/drawing/2014/main" id="{1F427E10-F5D0-4C44-B516-52CA2D5E1D3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060698"/>
                    <a:ext cx="63998" cy="70998"/>
                  </a:xfrm>
                  <a:custGeom>
                    <a:avLst/>
                    <a:gdLst>
                      <a:gd name="T0" fmla="*/ 12 w 27"/>
                      <a:gd name="T1" fmla="*/ 28 h 30"/>
                      <a:gd name="T2" fmla="*/ 27 w 27"/>
                      <a:gd name="T3" fmla="*/ 29 h 30"/>
                      <a:gd name="T4" fmla="*/ 27 w 27"/>
                      <a:gd name="T5" fmla="*/ 1 h 30"/>
                      <a:gd name="T6" fmla="*/ 10 w 27"/>
                      <a:gd name="T7" fmla="*/ 1 h 30"/>
                      <a:gd name="T8" fmla="*/ 0 w 27"/>
                      <a:gd name="T9" fmla="*/ 2 h 30"/>
                      <a:gd name="T10" fmla="*/ 0 w 27"/>
                      <a:gd name="T11" fmla="*/ 30 h 30"/>
                      <a:gd name="T12" fmla="*/ 12 w 27"/>
                      <a:gd name="T13" fmla="*/ 28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0">
                        <a:moveTo>
                          <a:pt x="12" y="28"/>
                        </a:moveTo>
                        <a:cubicBezTo>
                          <a:pt x="18" y="28"/>
                          <a:pt x="23" y="28"/>
                          <a:pt x="27" y="29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2" y="1"/>
                          <a:pt x="16" y="0"/>
                          <a:pt x="10" y="1"/>
                        </a:cubicBezTo>
                        <a:cubicBezTo>
                          <a:pt x="7" y="1"/>
                          <a:pt x="3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3" y="29"/>
                          <a:pt x="7" y="28"/>
                          <a:pt x="12" y="2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  <p:sp>
                <p:nvSpPr>
                  <p:cNvPr id="110" name="Freeform 573">
                    <a:extLst>
                      <a:ext uri="{FF2B5EF4-FFF2-40B4-BE49-F238E27FC236}">
                        <a16:creationId xmlns:a16="http://schemas.microsoft.com/office/drawing/2014/main" id="{DB5DDAB2-8F4A-0449-B571-3C0430A77C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733632" y="3226693"/>
                    <a:ext cx="63998" cy="79998"/>
                  </a:xfrm>
                  <a:custGeom>
                    <a:avLst/>
                    <a:gdLst>
                      <a:gd name="T0" fmla="*/ 27 w 27"/>
                      <a:gd name="T1" fmla="*/ 34 h 34"/>
                      <a:gd name="T2" fmla="*/ 27 w 27"/>
                      <a:gd name="T3" fmla="*/ 5 h 34"/>
                      <a:gd name="T4" fmla="*/ 15 w 27"/>
                      <a:gd name="T5" fmla="*/ 3 h 34"/>
                      <a:gd name="T6" fmla="*/ 0 w 27"/>
                      <a:gd name="T7" fmla="*/ 0 h 34"/>
                      <a:gd name="T8" fmla="*/ 0 w 27"/>
                      <a:gd name="T9" fmla="*/ 28 h 34"/>
                      <a:gd name="T10" fmla="*/ 10 w 27"/>
                      <a:gd name="T11" fmla="*/ 30 h 34"/>
                      <a:gd name="T12" fmla="*/ 27 w 27"/>
                      <a:gd name="T13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34">
                        <a:moveTo>
                          <a:pt x="27" y="34"/>
                        </a:moveTo>
                        <a:cubicBezTo>
                          <a:pt x="27" y="5"/>
                          <a:pt x="27" y="5"/>
                          <a:pt x="27" y="5"/>
                        </a:cubicBezTo>
                        <a:cubicBezTo>
                          <a:pt x="23" y="4"/>
                          <a:pt x="19" y="4"/>
                          <a:pt x="15" y="3"/>
                        </a:cubicBezTo>
                        <a:cubicBezTo>
                          <a:pt x="9" y="2"/>
                          <a:pt x="4" y="1"/>
                          <a:pt x="0" y="0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3" y="29"/>
                          <a:pt x="7" y="29"/>
                          <a:pt x="10" y="30"/>
                        </a:cubicBezTo>
                        <a:cubicBezTo>
                          <a:pt x="17" y="31"/>
                          <a:pt x="22" y="32"/>
                          <a:pt x="27" y="34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sz="1400">
                      <a:solidFill>
                        <a:srgbClr val="282828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AC65D0C-7A4E-7B4C-81CA-A8AECF91E5D5}"/>
                </a:ext>
              </a:extLst>
            </p:cNvPr>
            <p:cNvGrpSpPr/>
            <p:nvPr/>
          </p:nvGrpSpPr>
          <p:grpSpPr>
            <a:xfrm>
              <a:off x="6055112" y="2906416"/>
              <a:ext cx="671724" cy="863149"/>
              <a:chOff x="6410949" y="2655867"/>
              <a:chExt cx="671724" cy="86314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3057392-6123-A74C-B0CB-077F3B60F816}"/>
                  </a:ext>
                </a:extLst>
              </p:cNvPr>
              <p:cNvGrpSpPr/>
              <p:nvPr/>
            </p:nvGrpSpPr>
            <p:grpSpPr>
              <a:xfrm>
                <a:off x="6410949" y="2655867"/>
                <a:ext cx="671724" cy="863149"/>
                <a:chOff x="6088553" y="2868020"/>
                <a:chExt cx="585386" cy="752208"/>
              </a:xfrm>
            </p:grpSpPr>
            <p:sp>
              <p:nvSpPr>
                <p:cNvPr id="73" name="Freeform 25">
                  <a:extLst>
                    <a:ext uri="{FF2B5EF4-FFF2-40B4-BE49-F238E27FC236}">
                      <a16:creationId xmlns:a16="http://schemas.microsoft.com/office/drawing/2014/main" id="{8D94F2A3-E1E8-114C-AC1A-CFA1609F8C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8553" y="2868020"/>
                  <a:ext cx="585386" cy="752208"/>
                </a:xfrm>
                <a:prstGeom prst="roundRect">
                  <a:avLst>
                    <a:gd name="adj" fmla="val 10495"/>
                  </a:avLst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4" name="Freeform 25">
                  <a:extLst>
                    <a:ext uri="{FF2B5EF4-FFF2-40B4-BE49-F238E27FC236}">
                      <a16:creationId xmlns:a16="http://schemas.microsoft.com/office/drawing/2014/main" id="{703B32AE-E3CC-9D47-A293-10B631571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368" y="2886273"/>
                  <a:ext cx="539328" cy="715699"/>
                </a:xfrm>
                <a:custGeom>
                  <a:avLst/>
                  <a:gdLst>
                    <a:gd name="T0" fmla="*/ 1735 w 1896"/>
                    <a:gd name="T1" fmla="*/ 2508 h 2508"/>
                    <a:gd name="T2" fmla="*/ 161 w 1896"/>
                    <a:gd name="T3" fmla="*/ 2508 h 2508"/>
                    <a:gd name="T4" fmla="*/ 0 w 1896"/>
                    <a:gd name="T5" fmla="*/ 2347 h 2508"/>
                    <a:gd name="T6" fmla="*/ 0 w 1896"/>
                    <a:gd name="T7" fmla="*/ 161 h 2508"/>
                    <a:gd name="T8" fmla="*/ 161 w 1896"/>
                    <a:gd name="T9" fmla="*/ 0 h 2508"/>
                    <a:gd name="T10" fmla="*/ 1735 w 1896"/>
                    <a:gd name="T11" fmla="*/ 0 h 2508"/>
                    <a:gd name="T12" fmla="*/ 1896 w 1896"/>
                    <a:gd name="T13" fmla="*/ 161 h 2508"/>
                    <a:gd name="T14" fmla="*/ 1896 w 1896"/>
                    <a:gd name="T15" fmla="*/ 2347 h 2508"/>
                    <a:gd name="T16" fmla="*/ 1735 w 1896"/>
                    <a:gd name="T17" fmla="*/ 2508 h 25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6" h="2508">
                      <a:moveTo>
                        <a:pt x="1735" y="2508"/>
                      </a:moveTo>
                      <a:cubicBezTo>
                        <a:pt x="161" y="2508"/>
                        <a:pt x="161" y="2508"/>
                        <a:pt x="161" y="2508"/>
                      </a:cubicBezTo>
                      <a:cubicBezTo>
                        <a:pt x="72" y="2508"/>
                        <a:pt x="0" y="2436"/>
                        <a:pt x="0" y="2347"/>
                      </a:cubicBez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0" y="72"/>
                        <a:pt x="72" y="0"/>
                        <a:pt x="161" y="0"/>
                      </a:cubicBezTo>
                      <a:cubicBezTo>
                        <a:pt x="1735" y="0"/>
                        <a:pt x="1735" y="0"/>
                        <a:pt x="1735" y="0"/>
                      </a:cubicBezTo>
                      <a:cubicBezTo>
                        <a:pt x="1824" y="0"/>
                        <a:pt x="1896" y="72"/>
                        <a:pt x="1896" y="161"/>
                      </a:cubicBezTo>
                      <a:cubicBezTo>
                        <a:pt x="1896" y="2347"/>
                        <a:pt x="1896" y="2347"/>
                        <a:pt x="1896" y="2347"/>
                      </a:cubicBezTo>
                      <a:cubicBezTo>
                        <a:pt x="1896" y="2436"/>
                        <a:pt x="1824" y="2508"/>
                        <a:pt x="1735" y="2508"/>
                      </a:cubicBezTo>
                      <a:close/>
                    </a:path>
                  </a:pathLst>
                </a:cu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5" name="Freeform 26">
                  <a:extLst>
                    <a:ext uri="{FF2B5EF4-FFF2-40B4-BE49-F238E27FC236}">
                      <a16:creationId xmlns:a16="http://schemas.microsoft.com/office/drawing/2014/main" id="{75095D5A-A1C9-BD49-BC17-38B6AD736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2941092"/>
                  <a:ext cx="273409" cy="20089"/>
                </a:xfrm>
                <a:custGeom>
                  <a:avLst/>
                  <a:gdLst>
                    <a:gd name="T0" fmla="*/ 934 w 960"/>
                    <a:gd name="T1" fmla="*/ 70 h 70"/>
                    <a:gd name="T2" fmla="*/ 26 w 960"/>
                    <a:gd name="T3" fmla="*/ 70 h 70"/>
                    <a:gd name="T4" fmla="*/ 0 w 960"/>
                    <a:gd name="T5" fmla="*/ 44 h 70"/>
                    <a:gd name="T6" fmla="*/ 0 w 960"/>
                    <a:gd name="T7" fmla="*/ 26 h 70"/>
                    <a:gd name="T8" fmla="*/ 26 w 960"/>
                    <a:gd name="T9" fmla="*/ 0 h 70"/>
                    <a:gd name="T10" fmla="*/ 934 w 960"/>
                    <a:gd name="T11" fmla="*/ 0 h 70"/>
                    <a:gd name="T12" fmla="*/ 960 w 960"/>
                    <a:gd name="T13" fmla="*/ 26 h 70"/>
                    <a:gd name="T14" fmla="*/ 960 w 960"/>
                    <a:gd name="T15" fmla="*/ 44 h 70"/>
                    <a:gd name="T16" fmla="*/ 934 w 96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0" h="70">
                      <a:moveTo>
                        <a:pt x="934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934" y="0"/>
                        <a:pt x="934" y="0"/>
                        <a:pt x="934" y="0"/>
                      </a:cubicBezTo>
                      <a:cubicBezTo>
                        <a:pt x="948" y="0"/>
                        <a:pt x="960" y="12"/>
                        <a:pt x="960" y="26"/>
                      </a:cubicBezTo>
                      <a:cubicBezTo>
                        <a:pt x="960" y="44"/>
                        <a:pt x="960" y="44"/>
                        <a:pt x="960" y="44"/>
                      </a:cubicBezTo>
                      <a:cubicBezTo>
                        <a:pt x="960" y="58"/>
                        <a:pt x="948" y="70"/>
                        <a:pt x="934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6" name="Freeform 27">
                  <a:extLst>
                    <a:ext uri="{FF2B5EF4-FFF2-40B4-BE49-F238E27FC236}">
                      <a16:creationId xmlns:a16="http://schemas.microsoft.com/office/drawing/2014/main" id="{10608EA1-312C-134A-A5A2-424698438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061964"/>
                  <a:ext cx="273409" cy="20089"/>
                </a:xfrm>
                <a:custGeom>
                  <a:avLst/>
                  <a:gdLst>
                    <a:gd name="T0" fmla="*/ 934 w 960"/>
                    <a:gd name="T1" fmla="*/ 70 h 70"/>
                    <a:gd name="T2" fmla="*/ 26 w 960"/>
                    <a:gd name="T3" fmla="*/ 70 h 70"/>
                    <a:gd name="T4" fmla="*/ 0 w 960"/>
                    <a:gd name="T5" fmla="*/ 44 h 70"/>
                    <a:gd name="T6" fmla="*/ 0 w 960"/>
                    <a:gd name="T7" fmla="*/ 26 h 70"/>
                    <a:gd name="T8" fmla="*/ 26 w 960"/>
                    <a:gd name="T9" fmla="*/ 0 h 70"/>
                    <a:gd name="T10" fmla="*/ 934 w 960"/>
                    <a:gd name="T11" fmla="*/ 0 h 70"/>
                    <a:gd name="T12" fmla="*/ 960 w 960"/>
                    <a:gd name="T13" fmla="*/ 26 h 70"/>
                    <a:gd name="T14" fmla="*/ 960 w 960"/>
                    <a:gd name="T15" fmla="*/ 44 h 70"/>
                    <a:gd name="T16" fmla="*/ 934 w 96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60" h="70">
                      <a:moveTo>
                        <a:pt x="934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934" y="0"/>
                        <a:pt x="934" y="0"/>
                        <a:pt x="934" y="0"/>
                      </a:cubicBezTo>
                      <a:cubicBezTo>
                        <a:pt x="948" y="0"/>
                        <a:pt x="960" y="12"/>
                        <a:pt x="960" y="26"/>
                      </a:cubicBezTo>
                      <a:cubicBezTo>
                        <a:pt x="960" y="44"/>
                        <a:pt x="960" y="44"/>
                        <a:pt x="960" y="44"/>
                      </a:cubicBezTo>
                      <a:cubicBezTo>
                        <a:pt x="960" y="58"/>
                        <a:pt x="948" y="70"/>
                        <a:pt x="934" y="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7" name="Freeform 28">
                  <a:extLst>
                    <a:ext uri="{FF2B5EF4-FFF2-40B4-BE49-F238E27FC236}">
                      <a16:creationId xmlns:a16="http://schemas.microsoft.com/office/drawing/2014/main" id="{37588392-A147-2849-A047-115E431F8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010210"/>
                  <a:ext cx="208377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8" name="Freeform 29">
                  <a:extLst>
                    <a:ext uri="{FF2B5EF4-FFF2-40B4-BE49-F238E27FC236}">
                      <a16:creationId xmlns:a16="http://schemas.microsoft.com/office/drawing/2014/main" id="{E167FCD8-C1A2-5A4D-B534-B36523B7E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103503"/>
                  <a:ext cx="208377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9" name="Freeform 30">
                  <a:extLst>
                    <a:ext uri="{FF2B5EF4-FFF2-40B4-BE49-F238E27FC236}">
                      <a16:creationId xmlns:a16="http://schemas.microsoft.com/office/drawing/2014/main" id="{CA5129A8-FDAF-E047-AF6D-40ABEFA2B2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215182"/>
                  <a:ext cx="208377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0" name="Freeform 31">
                  <a:extLst>
                    <a:ext uri="{FF2B5EF4-FFF2-40B4-BE49-F238E27FC236}">
                      <a16:creationId xmlns:a16="http://schemas.microsoft.com/office/drawing/2014/main" id="{8688CCA9-A214-E94C-9042-5A8469FA3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153555"/>
                  <a:ext cx="208377" cy="19748"/>
                </a:xfrm>
                <a:custGeom>
                  <a:avLst/>
                  <a:gdLst>
                    <a:gd name="T0" fmla="*/ 706 w 732"/>
                    <a:gd name="T1" fmla="*/ 69 h 69"/>
                    <a:gd name="T2" fmla="*/ 26 w 732"/>
                    <a:gd name="T3" fmla="*/ 69 h 69"/>
                    <a:gd name="T4" fmla="*/ 0 w 732"/>
                    <a:gd name="T5" fmla="*/ 43 h 69"/>
                    <a:gd name="T6" fmla="*/ 0 w 732"/>
                    <a:gd name="T7" fmla="*/ 26 h 69"/>
                    <a:gd name="T8" fmla="*/ 26 w 732"/>
                    <a:gd name="T9" fmla="*/ 0 h 69"/>
                    <a:gd name="T10" fmla="*/ 706 w 732"/>
                    <a:gd name="T11" fmla="*/ 0 h 69"/>
                    <a:gd name="T12" fmla="*/ 732 w 732"/>
                    <a:gd name="T13" fmla="*/ 26 h 69"/>
                    <a:gd name="T14" fmla="*/ 732 w 732"/>
                    <a:gd name="T15" fmla="*/ 43 h 69"/>
                    <a:gd name="T16" fmla="*/ 706 w 732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69">
                      <a:moveTo>
                        <a:pt x="706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1"/>
                        <a:pt x="732" y="26"/>
                      </a:cubicBezTo>
                      <a:cubicBezTo>
                        <a:pt x="732" y="43"/>
                        <a:pt x="732" y="43"/>
                        <a:pt x="732" y="43"/>
                      </a:cubicBezTo>
                      <a:cubicBezTo>
                        <a:pt x="732" y="58"/>
                        <a:pt x="720" y="69"/>
                        <a:pt x="706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1" name="Freeform 32">
                  <a:extLst>
                    <a:ext uri="{FF2B5EF4-FFF2-40B4-BE49-F238E27FC236}">
                      <a16:creationId xmlns:a16="http://schemas.microsoft.com/office/drawing/2014/main" id="{15CD2974-B142-CE4B-B733-65BFCA0CA7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346950"/>
                  <a:ext cx="208377" cy="19748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2" name="Freeform 33">
                  <a:extLst>
                    <a:ext uri="{FF2B5EF4-FFF2-40B4-BE49-F238E27FC236}">
                      <a16:creationId xmlns:a16="http://schemas.microsoft.com/office/drawing/2014/main" id="{AFFCDC3E-1395-BE4D-B3D5-A865F5952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010210"/>
                  <a:ext cx="123936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3" name="Freeform 34">
                  <a:extLst>
                    <a:ext uri="{FF2B5EF4-FFF2-40B4-BE49-F238E27FC236}">
                      <a16:creationId xmlns:a16="http://schemas.microsoft.com/office/drawing/2014/main" id="{2A792831-63B6-DB47-BA23-FE22C6B47C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103503"/>
                  <a:ext cx="123936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4" name="Freeform 35">
                  <a:extLst>
                    <a:ext uri="{FF2B5EF4-FFF2-40B4-BE49-F238E27FC236}">
                      <a16:creationId xmlns:a16="http://schemas.microsoft.com/office/drawing/2014/main" id="{0EB76711-B813-474C-8A52-A31C6692A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215182"/>
                  <a:ext cx="123936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5" name="Freeform 36">
                  <a:extLst>
                    <a:ext uri="{FF2B5EF4-FFF2-40B4-BE49-F238E27FC236}">
                      <a16:creationId xmlns:a16="http://schemas.microsoft.com/office/drawing/2014/main" id="{6E7C05A0-F0F2-9846-B3EC-44F027DA7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346950"/>
                  <a:ext cx="123936" cy="19748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6" name="Freeform 37">
                  <a:extLst>
                    <a:ext uri="{FF2B5EF4-FFF2-40B4-BE49-F238E27FC236}">
                      <a16:creationId xmlns:a16="http://schemas.microsoft.com/office/drawing/2014/main" id="{B6E78565-9C77-DF49-B3FF-350DFA1721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423219"/>
                  <a:ext cx="123936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7" name="Freeform 38">
                  <a:extLst>
                    <a:ext uri="{FF2B5EF4-FFF2-40B4-BE49-F238E27FC236}">
                      <a16:creationId xmlns:a16="http://schemas.microsoft.com/office/drawing/2014/main" id="{76064FF3-0969-5D4B-999B-5A7D3175C9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2958797"/>
                  <a:ext cx="123936" cy="1974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8" name="Freeform 39">
                  <a:extLst>
                    <a:ext uri="{FF2B5EF4-FFF2-40B4-BE49-F238E27FC236}">
                      <a16:creationId xmlns:a16="http://schemas.microsoft.com/office/drawing/2014/main" id="{962E24B2-76EB-D344-ADB9-55E27FE0E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052090"/>
                  <a:ext cx="123936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89" name="Freeform 40">
                  <a:extLst>
                    <a:ext uri="{FF2B5EF4-FFF2-40B4-BE49-F238E27FC236}">
                      <a16:creationId xmlns:a16="http://schemas.microsoft.com/office/drawing/2014/main" id="{9FA94DD6-A1D2-9744-87A7-932DD86AC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164110"/>
                  <a:ext cx="123936" cy="19408"/>
                </a:xfrm>
                <a:custGeom>
                  <a:avLst/>
                  <a:gdLst>
                    <a:gd name="T0" fmla="*/ 410 w 436"/>
                    <a:gd name="T1" fmla="*/ 69 h 69"/>
                    <a:gd name="T2" fmla="*/ 26 w 436"/>
                    <a:gd name="T3" fmla="*/ 69 h 69"/>
                    <a:gd name="T4" fmla="*/ 0 w 436"/>
                    <a:gd name="T5" fmla="*/ 43 h 69"/>
                    <a:gd name="T6" fmla="*/ 0 w 436"/>
                    <a:gd name="T7" fmla="*/ 26 h 69"/>
                    <a:gd name="T8" fmla="*/ 26 w 436"/>
                    <a:gd name="T9" fmla="*/ 0 h 69"/>
                    <a:gd name="T10" fmla="*/ 410 w 436"/>
                    <a:gd name="T11" fmla="*/ 0 h 69"/>
                    <a:gd name="T12" fmla="*/ 436 w 436"/>
                    <a:gd name="T13" fmla="*/ 26 h 69"/>
                    <a:gd name="T14" fmla="*/ 436 w 436"/>
                    <a:gd name="T15" fmla="*/ 43 h 69"/>
                    <a:gd name="T16" fmla="*/ 410 w 436"/>
                    <a:gd name="T1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69">
                      <a:moveTo>
                        <a:pt x="410" y="69"/>
                      </a:moveTo>
                      <a:cubicBezTo>
                        <a:pt x="26" y="69"/>
                        <a:pt x="26" y="69"/>
                        <a:pt x="26" y="69"/>
                      </a:cubicBezTo>
                      <a:cubicBezTo>
                        <a:pt x="12" y="69"/>
                        <a:pt x="0" y="58"/>
                        <a:pt x="0" y="4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1"/>
                        <a:pt x="436" y="26"/>
                      </a:cubicBezTo>
                      <a:cubicBezTo>
                        <a:pt x="436" y="43"/>
                        <a:pt x="436" y="43"/>
                        <a:pt x="436" y="43"/>
                      </a:cubicBezTo>
                      <a:cubicBezTo>
                        <a:pt x="436" y="58"/>
                        <a:pt x="424" y="69"/>
                        <a:pt x="410" y="69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0" name="Freeform 41">
                  <a:extLst>
                    <a:ext uri="{FF2B5EF4-FFF2-40B4-BE49-F238E27FC236}">
                      <a16:creationId xmlns:a16="http://schemas.microsoft.com/office/drawing/2014/main" id="{F91D0CC6-7946-B74A-8FC0-7B06EB41A4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295537"/>
                  <a:ext cx="123936" cy="20089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1" name="Freeform 42">
                  <a:extLst>
                    <a:ext uri="{FF2B5EF4-FFF2-40B4-BE49-F238E27FC236}">
                      <a16:creationId xmlns:a16="http://schemas.microsoft.com/office/drawing/2014/main" id="{B88BB2B7-7FAD-0B47-8D0E-BF067953F8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966" y="3382360"/>
                  <a:ext cx="123936" cy="19748"/>
                </a:xfrm>
                <a:custGeom>
                  <a:avLst/>
                  <a:gdLst>
                    <a:gd name="T0" fmla="*/ 410 w 436"/>
                    <a:gd name="T1" fmla="*/ 70 h 70"/>
                    <a:gd name="T2" fmla="*/ 26 w 436"/>
                    <a:gd name="T3" fmla="*/ 70 h 70"/>
                    <a:gd name="T4" fmla="*/ 0 w 436"/>
                    <a:gd name="T5" fmla="*/ 44 h 70"/>
                    <a:gd name="T6" fmla="*/ 0 w 436"/>
                    <a:gd name="T7" fmla="*/ 26 h 70"/>
                    <a:gd name="T8" fmla="*/ 26 w 436"/>
                    <a:gd name="T9" fmla="*/ 0 h 70"/>
                    <a:gd name="T10" fmla="*/ 410 w 436"/>
                    <a:gd name="T11" fmla="*/ 0 h 70"/>
                    <a:gd name="T12" fmla="*/ 436 w 436"/>
                    <a:gd name="T13" fmla="*/ 26 h 70"/>
                    <a:gd name="T14" fmla="*/ 436 w 436"/>
                    <a:gd name="T15" fmla="*/ 44 h 70"/>
                    <a:gd name="T16" fmla="*/ 410 w 436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6" h="70">
                      <a:moveTo>
                        <a:pt x="410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410" y="0"/>
                        <a:pt x="410" y="0"/>
                        <a:pt x="410" y="0"/>
                      </a:cubicBezTo>
                      <a:cubicBezTo>
                        <a:pt x="424" y="0"/>
                        <a:pt x="436" y="12"/>
                        <a:pt x="436" y="26"/>
                      </a:cubicBezTo>
                      <a:cubicBezTo>
                        <a:pt x="436" y="44"/>
                        <a:pt x="436" y="44"/>
                        <a:pt x="436" y="44"/>
                      </a:cubicBezTo>
                      <a:cubicBezTo>
                        <a:pt x="436" y="58"/>
                        <a:pt x="424" y="70"/>
                        <a:pt x="410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2" name="Freeform 43">
                  <a:extLst>
                    <a:ext uri="{FF2B5EF4-FFF2-40B4-BE49-F238E27FC236}">
                      <a16:creationId xmlns:a16="http://schemas.microsoft.com/office/drawing/2014/main" id="{223321AD-FF09-2041-A0E2-6F6229FAC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423219"/>
                  <a:ext cx="208377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3" name="Freeform 44">
                  <a:extLst>
                    <a:ext uri="{FF2B5EF4-FFF2-40B4-BE49-F238E27FC236}">
                      <a16:creationId xmlns:a16="http://schemas.microsoft.com/office/drawing/2014/main" id="{3BAE1353-8AB1-B148-84A9-B2E07451D2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8160" y="3285322"/>
                  <a:ext cx="208377" cy="19748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4" name="Freeform 45">
                  <a:extLst>
                    <a:ext uri="{FF2B5EF4-FFF2-40B4-BE49-F238E27FC236}">
                      <a16:creationId xmlns:a16="http://schemas.microsoft.com/office/drawing/2014/main" id="{BB448049-09B8-7949-B146-588F75D014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487" y="3487230"/>
                  <a:ext cx="208377" cy="20089"/>
                </a:xfrm>
                <a:custGeom>
                  <a:avLst/>
                  <a:gdLst>
                    <a:gd name="T0" fmla="*/ 706 w 732"/>
                    <a:gd name="T1" fmla="*/ 70 h 70"/>
                    <a:gd name="T2" fmla="*/ 26 w 732"/>
                    <a:gd name="T3" fmla="*/ 70 h 70"/>
                    <a:gd name="T4" fmla="*/ 0 w 732"/>
                    <a:gd name="T5" fmla="*/ 44 h 70"/>
                    <a:gd name="T6" fmla="*/ 0 w 732"/>
                    <a:gd name="T7" fmla="*/ 26 h 70"/>
                    <a:gd name="T8" fmla="*/ 26 w 732"/>
                    <a:gd name="T9" fmla="*/ 0 h 70"/>
                    <a:gd name="T10" fmla="*/ 706 w 732"/>
                    <a:gd name="T11" fmla="*/ 0 h 70"/>
                    <a:gd name="T12" fmla="*/ 732 w 732"/>
                    <a:gd name="T13" fmla="*/ 26 h 70"/>
                    <a:gd name="T14" fmla="*/ 732 w 732"/>
                    <a:gd name="T15" fmla="*/ 44 h 70"/>
                    <a:gd name="T16" fmla="*/ 706 w 732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0">
                      <a:moveTo>
                        <a:pt x="706" y="70"/>
                      </a:move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2" y="70"/>
                        <a:pt x="0" y="58"/>
                        <a:pt x="0" y="44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2" y="0"/>
                        <a:pt x="26" y="0"/>
                      </a:cubicBezTo>
                      <a:cubicBezTo>
                        <a:pt x="706" y="0"/>
                        <a:pt x="706" y="0"/>
                        <a:pt x="706" y="0"/>
                      </a:cubicBezTo>
                      <a:cubicBezTo>
                        <a:pt x="720" y="0"/>
                        <a:pt x="732" y="12"/>
                        <a:pt x="732" y="26"/>
                      </a:cubicBezTo>
                      <a:cubicBezTo>
                        <a:pt x="732" y="44"/>
                        <a:pt x="732" y="44"/>
                        <a:pt x="732" y="44"/>
                      </a:cubicBezTo>
                      <a:cubicBezTo>
                        <a:pt x="732" y="58"/>
                        <a:pt x="720" y="70"/>
                        <a:pt x="706" y="7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4BB2346-EAF8-924E-AC34-DD81478CFEC0}"/>
                  </a:ext>
                </a:extLst>
              </p:cNvPr>
              <p:cNvGrpSpPr/>
              <p:nvPr/>
            </p:nvGrpSpPr>
            <p:grpSpPr>
              <a:xfrm>
                <a:off x="6895256" y="3315952"/>
                <a:ext cx="84312" cy="148661"/>
                <a:chOff x="7606636" y="2989701"/>
                <a:chExt cx="320990" cy="565982"/>
              </a:xfrm>
            </p:grpSpPr>
            <p:sp>
              <p:nvSpPr>
                <p:cNvPr id="62" name="Freeform 563">
                  <a:extLst>
                    <a:ext uri="{FF2B5EF4-FFF2-40B4-BE49-F238E27FC236}">
                      <a16:creationId xmlns:a16="http://schemas.microsoft.com/office/drawing/2014/main" id="{94488DB3-1FD4-4E4D-B6ED-00ECAC9AF9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3" name="Freeform 564">
                  <a:extLst>
                    <a:ext uri="{FF2B5EF4-FFF2-40B4-BE49-F238E27FC236}">
                      <a16:creationId xmlns:a16="http://schemas.microsoft.com/office/drawing/2014/main" id="{AA21CE22-C6F8-CC46-871D-F24B0058C55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4" name="Freeform 565">
                  <a:extLst>
                    <a:ext uri="{FF2B5EF4-FFF2-40B4-BE49-F238E27FC236}">
                      <a16:creationId xmlns:a16="http://schemas.microsoft.com/office/drawing/2014/main" id="{ECAF320A-4A4A-104A-B732-E55CD1534AA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5" name="Freeform 566">
                  <a:extLst>
                    <a:ext uri="{FF2B5EF4-FFF2-40B4-BE49-F238E27FC236}">
                      <a16:creationId xmlns:a16="http://schemas.microsoft.com/office/drawing/2014/main" id="{1C002D80-E858-BB49-AA49-90FF75CBDA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6" name="Freeform 567">
                  <a:extLst>
                    <a:ext uri="{FF2B5EF4-FFF2-40B4-BE49-F238E27FC236}">
                      <a16:creationId xmlns:a16="http://schemas.microsoft.com/office/drawing/2014/main" id="{3A87C40D-FBD6-1A4B-AE94-601005B41D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7" name="Freeform 568">
                  <a:extLst>
                    <a:ext uri="{FF2B5EF4-FFF2-40B4-BE49-F238E27FC236}">
                      <a16:creationId xmlns:a16="http://schemas.microsoft.com/office/drawing/2014/main" id="{EF936C16-12E8-9545-89DB-770B9D9CF34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8" name="Freeform 569">
                  <a:extLst>
                    <a:ext uri="{FF2B5EF4-FFF2-40B4-BE49-F238E27FC236}">
                      <a16:creationId xmlns:a16="http://schemas.microsoft.com/office/drawing/2014/main" id="{1C20A256-3690-4147-8E15-2B4A80E3B2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9" name="Freeform 570">
                  <a:extLst>
                    <a:ext uri="{FF2B5EF4-FFF2-40B4-BE49-F238E27FC236}">
                      <a16:creationId xmlns:a16="http://schemas.microsoft.com/office/drawing/2014/main" id="{C0AD64E8-1419-4848-A993-4C4A5B0E16A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0" name="Freeform 571">
                  <a:extLst>
                    <a:ext uri="{FF2B5EF4-FFF2-40B4-BE49-F238E27FC236}">
                      <a16:creationId xmlns:a16="http://schemas.microsoft.com/office/drawing/2014/main" id="{304BF57D-AD84-BC49-B9D7-AA4F3184DB7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1" name="Freeform 572">
                  <a:extLst>
                    <a:ext uri="{FF2B5EF4-FFF2-40B4-BE49-F238E27FC236}">
                      <a16:creationId xmlns:a16="http://schemas.microsoft.com/office/drawing/2014/main" id="{645327A0-21E5-CF4A-A509-D8439CA3C8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72" name="Freeform 573">
                  <a:extLst>
                    <a:ext uri="{FF2B5EF4-FFF2-40B4-BE49-F238E27FC236}">
                      <a16:creationId xmlns:a16="http://schemas.microsoft.com/office/drawing/2014/main" id="{C1B1DEA3-D7B5-5948-93B5-8BA1E0E205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8CD1466-7453-8E4B-ACC8-05CBE33D005F}"/>
                  </a:ext>
                </a:extLst>
              </p:cNvPr>
              <p:cNvGrpSpPr/>
              <p:nvPr/>
            </p:nvGrpSpPr>
            <p:grpSpPr>
              <a:xfrm>
                <a:off x="6756264" y="2748501"/>
                <a:ext cx="84312" cy="148661"/>
                <a:chOff x="7606636" y="2989701"/>
                <a:chExt cx="320990" cy="565982"/>
              </a:xfrm>
            </p:grpSpPr>
            <p:sp>
              <p:nvSpPr>
                <p:cNvPr id="51" name="Freeform 563">
                  <a:extLst>
                    <a:ext uri="{FF2B5EF4-FFF2-40B4-BE49-F238E27FC236}">
                      <a16:creationId xmlns:a16="http://schemas.microsoft.com/office/drawing/2014/main" id="{3F143B03-F03B-AE48-8A01-570EF3A00D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8636" y="3065698"/>
                  <a:ext cx="124996" cy="226993"/>
                </a:xfrm>
                <a:custGeom>
                  <a:avLst/>
                  <a:gdLst>
                    <a:gd name="T0" fmla="*/ 29 w 53"/>
                    <a:gd name="T1" fmla="*/ 48 h 96"/>
                    <a:gd name="T2" fmla="*/ 35 w 53"/>
                    <a:gd name="T3" fmla="*/ 34 h 96"/>
                    <a:gd name="T4" fmla="*/ 53 w 53"/>
                    <a:gd name="T5" fmla="*/ 28 h 96"/>
                    <a:gd name="T6" fmla="*/ 53 w 53"/>
                    <a:gd name="T7" fmla="*/ 0 h 96"/>
                    <a:gd name="T8" fmla="*/ 19 w 53"/>
                    <a:gd name="T9" fmla="*/ 12 h 96"/>
                    <a:gd name="T10" fmla="*/ 1 w 53"/>
                    <a:gd name="T11" fmla="*/ 49 h 96"/>
                    <a:gd name="T12" fmla="*/ 53 w 53"/>
                    <a:gd name="T13" fmla="*/ 96 h 96"/>
                    <a:gd name="T14" fmla="*/ 53 w 53"/>
                    <a:gd name="T15" fmla="*/ 68 h 96"/>
                    <a:gd name="T16" fmla="*/ 29 w 53"/>
                    <a:gd name="T17" fmla="*/ 48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96">
                      <a:moveTo>
                        <a:pt x="29" y="48"/>
                      </a:moveTo>
                      <a:cubicBezTo>
                        <a:pt x="28" y="42"/>
                        <a:pt x="30" y="38"/>
                        <a:pt x="35" y="34"/>
                      </a:cubicBezTo>
                      <a:cubicBezTo>
                        <a:pt x="39" y="31"/>
                        <a:pt x="45" y="29"/>
                        <a:pt x="53" y="28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39" y="1"/>
                        <a:pt x="28" y="6"/>
                        <a:pt x="19" y="12"/>
                      </a:cubicBezTo>
                      <a:cubicBezTo>
                        <a:pt x="7" y="21"/>
                        <a:pt x="0" y="34"/>
                        <a:pt x="1" y="49"/>
                      </a:cubicBezTo>
                      <a:cubicBezTo>
                        <a:pt x="3" y="82"/>
                        <a:pt x="29" y="91"/>
                        <a:pt x="53" y="96"/>
                      </a:cubicBezTo>
                      <a:cubicBezTo>
                        <a:pt x="53" y="68"/>
                        <a:pt x="53" y="68"/>
                        <a:pt x="53" y="68"/>
                      </a:cubicBezTo>
                      <a:cubicBezTo>
                        <a:pt x="35" y="64"/>
                        <a:pt x="29" y="59"/>
                        <a:pt x="29" y="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2" name="Freeform 564">
                  <a:extLst>
                    <a:ext uri="{FF2B5EF4-FFF2-40B4-BE49-F238E27FC236}">
                      <a16:creationId xmlns:a16="http://schemas.microsoft.com/office/drawing/2014/main" id="{1A0A42F7-0BCD-C44E-B4E7-12E4D6AD0FE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606636" y="3342690"/>
                  <a:ext cx="126996" cy="143996"/>
                </a:xfrm>
                <a:custGeom>
                  <a:avLst/>
                  <a:gdLst>
                    <a:gd name="T0" fmla="*/ 28 w 54"/>
                    <a:gd name="T1" fmla="*/ 13 h 61"/>
                    <a:gd name="T2" fmla="*/ 13 w 54"/>
                    <a:gd name="T3" fmla="*/ 0 h 61"/>
                    <a:gd name="T4" fmla="*/ 0 w 54"/>
                    <a:gd name="T5" fmla="*/ 15 h 61"/>
                    <a:gd name="T6" fmla="*/ 54 w 54"/>
                    <a:gd name="T7" fmla="*/ 61 h 61"/>
                    <a:gd name="T8" fmla="*/ 54 w 54"/>
                    <a:gd name="T9" fmla="*/ 33 h 61"/>
                    <a:gd name="T10" fmla="*/ 28 w 54"/>
                    <a:gd name="T11" fmla="*/ 13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1">
                      <a:moveTo>
                        <a:pt x="28" y="13"/>
                      </a:moveTo>
                      <a:cubicBezTo>
                        <a:pt x="27" y="6"/>
                        <a:pt x="21" y="0"/>
                        <a:pt x="13" y="0"/>
                      </a:cubicBezTo>
                      <a:cubicBezTo>
                        <a:pt x="6" y="1"/>
                        <a:pt x="0" y="7"/>
                        <a:pt x="0" y="15"/>
                      </a:cubicBezTo>
                      <a:cubicBezTo>
                        <a:pt x="1" y="32"/>
                        <a:pt x="19" y="56"/>
                        <a:pt x="54" y="61"/>
                      </a:cubicBezTo>
                      <a:cubicBezTo>
                        <a:pt x="54" y="33"/>
                        <a:pt x="54" y="33"/>
                        <a:pt x="54" y="33"/>
                      </a:cubicBezTo>
                      <a:cubicBezTo>
                        <a:pt x="35" y="29"/>
                        <a:pt x="28" y="17"/>
                        <a:pt x="28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3" name="Freeform 565">
                  <a:extLst>
                    <a:ext uri="{FF2B5EF4-FFF2-40B4-BE49-F238E27FC236}">
                      <a16:creationId xmlns:a16="http://schemas.microsoft.com/office/drawing/2014/main" id="{4E90B57D-4D71-6F4A-8C0B-B94D5FD939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238693"/>
                  <a:ext cx="129996" cy="247992"/>
                </a:xfrm>
                <a:custGeom>
                  <a:avLst/>
                  <a:gdLst>
                    <a:gd name="T0" fmla="*/ 53 w 55"/>
                    <a:gd name="T1" fmla="*/ 51 h 105"/>
                    <a:gd name="T2" fmla="*/ 0 w 55"/>
                    <a:gd name="T3" fmla="*/ 0 h 105"/>
                    <a:gd name="T4" fmla="*/ 0 w 55"/>
                    <a:gd name="T5" fmla="*/ 29 h 105"/>
                    <a:gd name="T6" fmla="*/ 26 w 55"/>
                    <a:gd name="T7" fmla="*/ 52 h 105"/>
                    <a:gd name="T8" fmla="*/ 13 w 55"/>
                    <a:gd name="T9" fmla="*/ 73 h 105"/>
                    <a:gd name="T10" fmla="*/ 0 w 55"/>
                    <a:gd name="T11" fmla="*/ 77 h 105"/>
                    <a:gd name="T12" fmla="*/ 0 w 55"/>
                    <a:gd name="T13" fmla="*/ 105 h 105"/>
                    <a:gd name="T14" fmla="*/ 25 w 55"/>
                    <a:gd name="T15" fmla="*/ 98 h 105"/>
                    <a:gd name="T16" fmla="*/ 53 w 55"/>
                    <a:gd name="T17" fmla="*/ 5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05">
                      <a:moveTo>
                        <a:pt x="53" y="51"/>
                      </a:moveTo>
                      <a:cubicBezTo>
                        <a:pt x="52" y="15"/>
                        <a:pt x="25" y="5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18" y="33"/>
                        <a:pt x="25" y="38"/>
                        <a:pt x="26" y="52"/>
                      </a:cubicBezTo>
                      <a:cubicBezTo>
                        <a:pt x="26" y="59"/>
                        <a:pt x="25" y="67"/>
                        <a:pt x="13" y="73"/>
                      </a:cubicBezTo>
                      <a:cubicBezTo>
                        <a:pt x="9" y="75"/>
                        <a:pt x="4" y="76"/>
                        <a:pt x="0" y="77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7" y="104"/>
                        <a:pt x="16" y="102"/>
                        <a:pt x="25" y="98"/>
                      </a:cubicBezTo>
                      <a:cubicBezTo>
                        <a:pt x="44" y="88"/>
                        <a:pt x="55" y="72"/>
                        <a:pt x="53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4" name="Freeform 566">
                  <a:extLst>
                    <a:ext uri="{FF2B5EF4-FFF2-40B4-BE49-F238E27FC236}">
                      <a16:creationId xmlns:a16="http://schemas.microsoft.com/office/drawing/2014/main" id="{F443C5D8-1F35-8249-A2EF-CE1F5CD5A97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97630" y="3063698"/>
                  <a:ext cx="117996" cy="136996"/>
                </a:xfrm>
                <a:custGeom>
                  <a:avLst/>
                  <a:gdLst>
                    <a:gd name="T0" fmla="*/ 22 w 50"/>
                    <a:gd name="T1" fmla="*/ 45 h 58"/>
                    <a:gd name="T2" fmla="*/ 36 w 50"/>
                    <a:gd name="T3" fmla="*/ 58 h 58"/>
                    <a:gd name="T4" fmla="*/ 49 w 50"/>
                    <a:gd name="T5" fmla="*/ 43 h 58"/>
                    <a:gd name="T6" fmla="*/ 0 w 50"/>
                    <a:gd name="T7" fmla="*/ 0 h 58"/>
                    <a:gd name="T8" fmla="*/ 0 w 50"/>
                    <a:gd name="T9" fmla="*/ 28 h 58"/>
                    <a:gd name="T10" fmla="*/ 22 w 50"/>
                    <a:gd name="T11" fmla="*/ 4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58">
                      <a:moveTo>
                        <a:pt x="22" y="45"/>
                      </a:moveTo>
                      <a:cubicBezTo>
                        <a:pt x="22" y="52"/>
                        <a:pt x="29" y="58"/>
                        <a:pt x="36" y="58"/>
                      </a:cubicBezTo>
                      <a:cubicBezTo>
                        <a:pt x="44" y="57"/>
                        <a:pt x="50" y="51"/>
                        <a:pt x="49" y="43"/>
                      </a:cubicBezTo>
                      <a:cubicBezTo>
                        <a:pt x="48" y="26"/>
                        <a:pt x="31" y="5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5" y="32"/>
                        <a:pt x="21" y="41"/>
                        <a:pt x="22" y="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>
                  <a:solidFill>
                    <a:schemeClr val="accent3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5" name="Freeform 567">
                  <a:extLst>
                    <a:ext uri="{FF2B5EF4-FFF2-40B4-BE49-F238E27FC236}">
                      <a16:creationId xmlns:a16="http://schemas.microsoft.com/office/drawing/2014/main" id="{054919EB-0436-1C40-985F-B366EAA63E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127696"/>
                  <a:ext cx="63998" cy="110997"/>
                </a:xfrm>
                <a:custGeom>
                  <a:avLst/>
                  <a:gdLst>
                    <a:gd name="T0" fmla="*/ 12 w 27"/>
                    <a:gd name="T1" fmla="*/ 0 h 47"/>
                    <a:gd name="T2" fmla="*/ 0 w 27"/>
                    <a:gd name="T3" fmla="*/ 2 h 47"/>
                    <a:gd name="T4" fmla="*/ 0 w 27"/>
                    <a:gd name="T5" fmla="*/ 42 h 47"/>
                    <a:gd name="T6" fmla="*/ 15 w 27"/>
                    <a:gd name="T7" fmla="*/ 45 h 47"/>
                    <a:gd name="T8" fmla="*/ 27 w 27"/>
                    <a:gd name="T9" fmla="*/ 47 h 47"/>
                    <a:gd name="T10" fmla="*/ 27 w 27"/>
                    <a:gd name="T11" fmla="*/ 1 h 47"/>
                    <a:gd name="T12" fmla="*/ 12 w 27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47">
                      <a:moveTo>
                        <a:pt x="12" y="0"/>
                      </a:moveTo>
                      <a:cubicBezTo>
                        <a:pt x="7" y="0"/>
                        <a:pt x="3" y="1"/>
                        <a:pt x="0" y="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" y="43"/>
                        <a:pt x="9" y="44"/>
                        <a:pt x="15" y="45"/>
                      </a:cubicBezTo>
                      <a:cubicBezTo>
                        <a:pt x="19" y="46"/>
                        <a:pt x="23" y="46"/>
                        <a:pt x="27" y="47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3" y="0"/>
                        <a:pt x="18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6" name="Freeform 568">
                  <a:extLst>
                    <a:ext uri="{FF2B5EF4-FFF2-40B4-BE49-F238E27FC236}">
                      <a16:creationId xmlns:a16="http://schemas.microsoft.com/office/drawing/2014/main" id="{87435894-E17C-1947-94DF-75B3231C0C9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86685"/>
                  <a:ext cx="63998" cy="68998"/>
                </a:xfrm>
                <a:custGeom>
                  <a:avLst/>
                  <a:gdLst>
                    <a:gd name="T0" fmla="*/ 13 w 27"/>
                    <a:gd name="T1" fmla="*/ 1 h 29"/>
                    <a:gd name="T2" fmla="*/ 0 w 27"/>
                    <a:gd name="T3" fmla="*/ 0 h 29"/>
                    <a:gd name="T4" fmla="*/ 0 w 27"/>
                    <a:gd name="T5" fmla="*/ 15 h 29"/>
                    <a:gd name="T6" fmla="*/ 14 w 27"/>
                    <a:gd name="T7" fmla="*/ 29 h 29"/>
                    <a:gd name="T8" fmla="*/ 27 w 27"/>
                    <a:gd name="T9" fmla="*/ 15 h 29"/>
                    <a:gd name="T10" fmla="*/ 27 w 27"/>
                    <a:gd name="T11" fmla="*/ 0 h 29"/>
                    <a:gd name="T12" fmla="*/ 19 w 27"/>
                    <a:gd name="T13" fmla="*/ 1 h 29"/>
                    <a:gd name="T14" fmla="*/ 13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3" y="1"/>
                      </a:moveTo>
                      <a:cubicBezTo>
                        <a:pt x="9" y="1"/>
                        <a:pt x="4" y="1"/>
                        <a:pt x="0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23"/>
                        <a:pt x="6" y="29"/>
                        <a:pt x="14" y="29"/>
                      </a:cubicBezTo>
                      <a:cubicBezTo>
                        <a:pt x="21" y="29"/>
                        <a:pt x="27" y="23"/>
                        <a:pt x="27" y="15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4" y="1"/>
                        <a:pt x="21" y="1"/>
                        <a:pt x="19" y="1"/>
                      </a:cubicBezTo>
                      <a:cubicBezTo>
                        <a:pt x="17" y="1"/>
                        <a:pt x="15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7" name="Freeform 569">
                  <a:extLst>
                    <a:ext uri="{FF2B5EF4-FFF2-40B4-BE49-F238E27FC236}">
                      <a16:creationId xmlns:a16="http://schemas.microsoft.com/office/drawing/2014/main" id="{9D43DF2E-DE55-F940-A6FE-C32597E7A1A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92691"/>
                  <a:ext cx="63998" cy="131996"/>
                </a:xfrm>
                <a:custGeom>
                  <a:avLst/>
                  <a:gdLst>
                    <a:gd name="T0" fmla="*/ 18 w 27"/>
                    <a:gd name="T1" fmla="*/ 55 h 56"/>
                    <a:gd name="T2" fmla="*/ 27 w 27"/>
                    <a:gd name="T3" fmla="*/ 54 h 56"/>
                    <a:gd name="T4" fmla="*/ 27 w 27"/>
                    <a:gd name="T5" fmla="*/ 6 h 56"/>
                    <a:gd name="T6" fmla="*/ 10 w 27"/>
                    <a:gd name="T7" fmla="*/ 2 h 56"/>
                    <a:gd name="T8" fmla="*/ 0 w 27"/>
                    <a:gd name="T9" fmla="*/ 0 h 56"/>
                    <a:gd name="T10" fmla="*/ 0 w 27"/>
                    <a:gd name="T11" fmla="*/ 54 h 56"/>
                    <a:gd name="T12" fmla="*/ 18 w 27"/>
                    <a:gd name="T13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56">
                      <a:moveTo>
                        <a:pt x="18" y="55"/>
                      </a:moveTo>
                      <a:cubicBezTo>
                        <a:pt x="18" y="55"/>
                        <a:pt x="22" y="55"/>
                        <a:pt x="27" y="54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2" y="4"/>
                        <a:pt x="17" y="3"/>
                        <a:pt x="10" y="2"/>
                      </a:cubicBezTo>
                      <a:cubicBezTo>
                        <a:pt x="7" y="1"/>
                        <a:pt x="3" y="1"/>
                        <a:pt x="0" y="0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5" y="55"/>
                        <a:pt x="11" y="56"/>
                        <a:pt x="18" y="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8" name="Freeform 570">
                  <a:extLst>
                    <a:ext uri="{FF2B5EF4-FFF2-40B4-BE49-F238E27FC236}">
                      <a16:creationId xmlns:a16="http://schemas.microsoft.com/office/drawing/2014/main" id="{00AA19DF-FF56-424C-B92B-D9A2B28FE90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2989701"/>
                  <a:ext cx="63998" cy="75998"/>
                </a:xfrm>
                <a:custGeom>
                  <a:avLst/>
                  <a:gdLst>
                    <a:gd name="T0" fmla="*/ 27 w 27"/>
                    <a:gd name="T1" fmla="*/ 31 h 32"/>
                    <a:gd name="T2" fmla="*/ 27 w 27"/>
                    <a:gd name="T3" fmla="*/ 14 h 32"/>
                    <a:gd name="T4" fmla="*/ 14 w 27"/>
                    <a:gd name="T5" fmla="*/ 0 h 32"/>
                    <a:gd name="T6" fmla="*/ 0 w 27"/>
                    <a:gd name="T7" fmla="*/ 14 h 32"/>
                    <a:gd name="T8" fmla="*/ 0 w 27"/>
                    <a:gd name="T9" fmla="*/ 32 h 32"/>
                    <a:gd name="T10" fmla="*/ 10 w 27"/>
                    <a:gd name="T11" fmla="*/ 31 h 32"/>
                    <a:gd name="T12" fmla="*/ 27 w 27"/>
                    <a:gd name="T13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2">
                      <a:moveTo>
                        <a:pt x="27" y="31"/>
                      </a:move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1"/>
                        <a:pt x="7" y="31"/>
                        <a:pt x="10" y="31"/>
                      </a:cubicBezTo>
                      <a:cubicBezTo>
                        <a:pt x="16" y="30"/>
                        <a:pt x="22" y="31"/>
                        <a:pt x="2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59" name="Freeform 571">
                  <a:extLst>
                    <a:ext uri="{FF2B5EF4-FFF2-40B4-BE49-F238E27FC236}">
                      <a16:creationId xmlns:a16="http://schemas.microsoft.com/office/drawing/2014/main" id="{8FADB4BC-7588-7A4D-8908-B2F94B4E36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420687"/>
                  <a:ext cx="63998" cy="67998"/>
                </a:xfrm>
                <a:custGeom>
                  <a:avLst/>
                  <a:gdLst>
                    <a:gd name="T0" fmla="*/ 18 w 27"/>
                    <a:gd name="T1" fmla="*/ 1 h 29"/>
                    <a:gd name="T2" fmla="*/ 0 w 27"/>
                    <a:gd name="T3" fmla="*/ 0 h 29"/>
                    <a:gd name="T4" fmla="*/ 0 w 27"/>
                    <a:gd name="T5" fmla="*/ 28 h 29"/>
                    <a:gd name="T6" fmla="*/ 13 w 27"/>
                    <a:gd name="T7" fmla="*/ 29 h 29"/>
                    <a:gd name="T8" fmla="*/ 19 w 27"/>
                    <a:gd name="T9" fmla="*/ 29 h 29"/>
                    <a:gd name="T10" fmla="*/ 27 w 27"/>
                    <a:gd name="T11" fmla="*/ 28 h 29"/>
                    <a:gd name="T12" fmla="*/ 27 w 27"/>
                    <a:gd name="T13" fmla="*/ 0 h 29"/>
                    <a:gd name="T14" fmla="*/ 18 w 27"/>
                    <a:gd name="T15" fmla="*/ 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9">
                      <a:moveTo>
                        <a:pt x="18" y="1"/>
                      </a:moveTo>
                      <a:cubicBezTo>
                        <a:pt x="11" y="2"/>
                        <a:pt x="5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4" y="29"/>
                        <a:pt x="9" y="29"/>
                        <a:pt x="13" y="29"/>
                      </a:cubicBezTo>
                      <a:cubicBezTo>
                        <a:pt x="15" y="29"/>
                        <a:pt x="17" y="29"/>
                        <a:pt x="19" y="29"/>
                      </a:cubicBezTo>
                      <a:cubicBezTo>
                        <a:pt x="21" y="29"/>
                        <a:pt x="24" y="29"/>
                        <a:pt x="27" y="2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2" y="1"/>
                        <a:pt x="18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0" name="Freeform 572">
                  <a:extLst>
                    <a:ext uri="{FF2B5EF4-FFF2-40B4-BE49-F238E27FC236}">
                      <a16:creationId xmlns:a16="http://schemas.microsoft.com/office/drawing/2014/main" id="{F62CE082-6AA5-C34D-8D90-3A8F3F736AD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060698"/>
                  <a:ext cx="63998" cy="70998"/>
                </a:xfrm>
                <a:custGeom>
                  <a:avLst/>
                  <a:gdLst>
                    <a:gd name="T0" fmla="*/ 12 w 27"/>
                    <a:gd name="T1" fmla="*/ 28 h 30"/>
                    <a:gd name="T2" fmla="*/ 27 w 27"/>
                    <a:gd name="T3" fmla="*/ 29 h 30"/>
                    <a:gd name="T4" fmla="*/ 27 w 27"/>
                    <a:gd name="T5" fmla="*/ 1 h 30"/>
                    <a:gd name="T6" fmla="*/ 10 w 27"/>
                    <a:gd name="T7" fmla="*/ 1 h 30"/>
                    <a:gd name="T8" fmla="*/ 0 w 27"/>
                    <a:gd name="T9" fmla="*/ 2 h 30"/>
                    <a:gd name="T10" fmla="*/ 0 w 27"/>
                    <a:gd name="T11" fmla="*/ 30 h 30"/>
                    <a:gd name="T12" fmla="*/ 12 w 27"/>
                    <a:gd name="T13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0">
                      <a:moveTo>
                        <a:pt x="12" y="28"/>
                      </a:moveTo>
                      <a:cubicBezTo>
                        <a:pt x="18" y="28"/>
                        <a:pt x="23" y="28"/>
                        <a:pt x="27" y="2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2" y="1"/>
                        <a:pt x="16" y="0"/>
                        <a:pt x="10" y="1"/>
                      </a:cubicBezTo>
                      <a:cubicBezTo>
                        <a:pt x="7" y="1"/>
                        <a:pt x="3" y="1"/>
                        <a:pt x="0" y="2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3" y="29"/>
                        <a:pt x="7" y="28"/>
                        <a:pt x="12" y="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61" name="Freeform 573">
                  <a:extLst>
                    <a:ext uri="{FF2B5EF4-FFF2-40B4-BE49-F238E27FC236}">
                      <a16:creationId xmlns:a16="http://schemas.microsoft.com/office/drawing/2014/main" id="{0BB22063-7730-AF4B-AE5A-53F6BDD1E9C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733632" y="3226693"/>
                  <a:ext cx="63998" cy="79998"/>
                </a:xfrm>
                <a:custGeom>
                  <a:avLst/>
                  <a:gdLst>
                    <a:gd name="T0" fmla="*/ 27 w 27"/>
                    <a:gd name="T1" fmla="*/ 34 h 34"/>
                    <a:gd name="T2" fmla="*/ 27 w 27"/>
                    <a:gd name="T3" fmla="*/ 5 h 34"/>
                    <a:gd name="T4" fmla="*/ 15 w 27"/>
                    <a:gd name="T5" fmla="*/ 3 h 34"/>
                    <a:gd name="T6" fmla="*/ 0 w 27"/>
                    <a:gd name="T7" fmla="*/ 0 h 34"/>
                    <a:gd name="T8" fmla="*/ 0 w 27"/>
                    <a:gd name="T9" fmla="*/ 28 h 34"/>
                    <a:gd name="T10" fmla="*/ 10 w 27"/>
                    <a:gd name="T11" fmla="*/ 30 h 34"/>
                    <a:gd name="T12" fmla="*/ 27 w 27"/>
                    <a:gd name="T13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4">
                      <a:moveTo>
                        <a:pt x="27" y="34"/>
                      </a:move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3" y="4"/>
                        <a:pt x="19" y="4"/>
                        <a:pt x="15" y="3"/>
                      </a:cubicBezTo>
                      <a:cubicBezTo>
                        <a:pt x="9" y="2"/>
                        <a:pt x="4" y="1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9"/>
                        <a:pt x="7" y="29"/>
                        <a:pt x="10" y="30"/>
                      </a:cubicBezTo>
                      <a:cubicBezTo>
                        <a:pt x="17" y="31"/>
                        <a:pt x="22" y="32"/>
                        <a:pt x="27" y="3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 sz="1400">
                    <a:solidFill>
                      <a:srgbClr val="282828"/>
                    </a:solidFill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BC7C98A-B5CC-4241-895E-3887347E51BB}"/>
                </a:ext>
              </a:extLst>
            </p:cNvPr>
            <p:cNvGrpSpPr/>
            <p:nvPr/>
          </p:nvGrpSpPr>
          <p:grpSpPr>
            <a:xfrm rot="1246175">
              <a:off x="6674500" y="3047670"/>
              <a:ext cx="753240" cy="945578"/>
              <a:chOff x="7656066" y="3669109"/>
              <a:chExt cx="753240" cy="945578"/>
            </a:xfrm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17B58D5-E8D9-6F48-B7DD-573EDD711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6066" y="3669109"/>
                <a:ext cx="753240" cy="945578"/>
              </a:xfrm>
              <a:custGeom>
                <a:avLst/>
                <a:gdLst>
                  <a:gd name="T0" fmla="*/ 1735 w 1896"/>
                  <a:gd name="T1" fmla="*/ 2508 h 2508"/>
                  <a:gd name="T2" fmla="*/ 161 w 1896"/>
                  <a:gd name="T3" fmla="*/ 2508 h 2508"/>
                  <a:gd name="T4" fmla="*/ 0 w 1896"/>
                  <a:gd name="T5" fmla="*/ 2347 h 2508"/>
                  <a:gd name="T6" fmla="*/ 0 w 1896"/>
                  <a:gd name="T7" fmla="*/ 161 h 2508"/>
                  <a:gd name="T8" fmla="*/ 161 w 1896"/>
                  <a:gd name="T9" fmla="*/ 0 h 2508"/>
                  <a:gd name="T10" fmla="*/ 1735 w 1896"/>
                  <a:gd name="T11" fmla="*/ 0 h 2508"/>
                  <a:gd name="T12" fmla="*/ 1896 w 1896"/>
                  <a:gd name="T13" fmla="*/ 161 h 2508"/>
                  <a:gd name="T14" fmla="*/ 1896 w 1896"/>
                  <a:gd name="T15" fmla="*/ 2347 h 2508"/>
                  <a:gd name="T16" fmla="*/ 1735 w 1896"/>
                  <a:gd name="T17" fmla="*/ 2508 h 2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6" h="2508">
                    <a:moveTo>
                      <a:pt x="1735" y="2508"/>
                    </a:moveTo>
                    <a:cubicBezTo>
                      <a:pt x="161" y="2508"/>
                      <a:pt x="161" y="2508"/>
                      <a:pt x="161" y="2508"/>
                    </a:cubicBezTo>
                    <a:cubicBezTo>
                      <a:pt x="72" y="2508"/>
                      <a:pt x="0" y="2436"/>
                      <a:pt x="0" y="234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1" y="0"/>
                    </a:cubicBezTo>
                    <a:cubicBezTo>
                      <a:pt x="1735" y="0"/>
                      <a:pt x="1735" y="0"/>
                      <a:pt x="1735" y="0"/>
                    </a:cubicBezTo>
                    <a:cubicBezTo>
                      <a:pt x="1824" y="0"/>
                      <a:pt x="1896" y="72"/>
                      <a:pt x="1896" y="161"/>
                    </a:cubicBezTo>
                    <a:cubicBezTo>
                      <a:pt x="1896" y="2347"/>
                      <a:pt x="1896" y="2347"/>
                      <a:pt x="1896" y="2347"/>
                    </a:cubicBezTo>
                    <a:cubicBezTo>
                      <a:pt x="1896" y="2436"/>
                      <a:pt x="1824" y="2508"/>
                      <a:pt x="1735" y="25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D98B23C0-2E74-9A4C-B645-B4769FA4B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1159" y="3688683"/>
                <a:ext cx="683058" cy="906431"/>
              </a:xfrm>
              <a:custGeom>
                <a:avLst/>
                <a:gdLst>
                  <a:gd name="T0" fmla="*/ 1735 w 1896"/>
                  <a:gd name="T1" fmla="*/ 2508 h 2508"/>
                  <a:gd name="T2" fmla="*/ 161 w 1896"/>
                  <a:gd name="T3" fmla="*/ 2508 h 2508"/>
                  <a:gd name="T4" fmla="*/ 0 w 1896"/>
                  <a:gd name="T5" fmla="*/ 2347 h 2508"/>
                  <a:gd name="T6" fmla="*/ 0 w 1896"/>
                  <a:gd name="T7" fmla="*/ 161 h 2508"/>
                  <a:gd name="T8" fmla="*/ 161 w 1896"/>
                  <a:gd name="T9" fmla="*/ 0 h 2508"/>
                  <a:gd name="T10" fmla="*/ 1735 w 1896"/>
                  <a:gd name="T11" fmla="*/ 0 h 2508"/>
                  <a:gd name="T12" fmla="*/ 1896 w 1896"/>
                  <a:gd name="T13" fmla="*/ 161 h 2508"/>
                  <a:gd name="T14" fmla="*/ 1896 w 1896"/>
                  <a:gd name="T15" fmla="*/ 2347 h 2508"/>
                  <a:gd name="T16" fmla="*/ 1735 w 1896"/>
                  <a:gd name="T17" fmla="*/ 2508 h 2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6" h="2508">
                    <a:moveTo>
                      <a:pt x="1735" y="2508"/>
                    </a:moveTo>
                    <a:cubicBezTo>
                      <a:pt x="161" y="2508"/>
                      <a:pt x="161" y="2508"/>
                      <a:pt x="161" y="2508"/>
                    </a:cubicBezTo>
                    <a:cubicBezTo>
                      <a:pt x="72" y="2508"/>
                      <a:pt x="0" y="2436"/>
                      <a:pt x="0" y="234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1" y="0"/>
                    </a:cubicBezTo>
                    <a:cubicBezTo>
                      <a:pt x="1735" y="0"/>
                      <a:pt x="1735" y="0"/>
                      <a:pt x="1735" y="0"/>
                    </a:cubicBezTo>
                    <a:cubicBezTo>
                      <a:pt x="1824" y="0"/>
                      <a:pt x="1896" y="72"/>
                      <a:pt x="1896" y="161"/>
                    </a:cubicBezTo>
                    <a:cubicBezTo>
                      <a:pt x="1896" y="2347"/>
                      <a:pt x="1896" y="2347"/>
                      <a:pt x="1896" y="2347"/>
                    </a:cubicBezTo>
                    <a:cubicBezTo>
                      <a:pt x="1896" y="2436"/>
                      <a:pt x="1824" y="2508"/>
                      <a:pt x="1735" y="2508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29" name="Freeform 26">
                <a:extLst>
                  <a:ext uri="{FF2B5EF4-FFF2-40B4-BE49-F238E27FC236}">
                    <a16:creationId xmlns:a16="http://schemas.microsoft.com/office/drawing/2014/main" id="{FB796358-798F-8B42-8A21-64CF438CE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3758109"/>
                <a:ext cx="346272" cy="25442"/>
              </a:xfrm>
              <a:custGeom>
                <a:avLst/>
                <a:gdLst>
                  <a:gd name="T0" fmla="*/ 934 w 960"/>
                  <a:gd name="T1" fmla="*/ 70 h 70"/>
                  <a:gd name="T2" fmla="*/ 26 w 960"/>
                  <a:gd name="T3" fmla="*/ 70 h 70"/>
                  <a:gd name="T4" fmla="*/ 0 w 960"/>
                  <a:gd name="T5" fmla="*/ 44 h 70"/>
                  <a:gd name="T6" fmla="*/ 0 w 960"/>
                  <a:gd name="T7" fmla="*/ 26 h 70"/>
                  <a:gd name="T8" fmla="*/ 26 w 960"/>
                  <a:gd name="T9" fmla="*/ 0 h 70"/>
                  <a:gd name="T10" fmla="*/ 934 w 960"/>
                  <a:gd name="T11" fmla="*/ 0 h 70"/>
                  <a:gd name="T12" fmla="*/ 960 w 960"/>
                  <a:gd name="T13" fmla="*/ 26 h 70"/>
                  <a:gd name="T14" fmla="*/ 960 w 960"/>
                  <a:gd name="T15" fmla="*/ 44 h 70"/>
                  <a:gd name="T16" fmla="*/ 934 w 960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0" h="70">
                    <a:moveTo>
                      <a:pt x="934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934" y="0"/>
                      <a:pt x="934" y="0"/>
                      <a:pt x="934" y="0"/>
                    </a:cubicBezTo>
                    <a:cubicBezTo>
                      <a:pt x="948" y="0"/>
                      <a:pt x="960" y="12"/>
                      <a:pt x="960" y="26"/>
                    </a:cubicBezTo>
                    <a:cubicBezTo>
                      <a:pt x="960" y="44"/>
                      <a:pt x="960" y="44"/>
                      <a:pt x="960" y="44"/>
                    </a:cubicBezTo>
                    <a:cubicBezTo>
                      <a:pt x="960" y="58"/>
                      <a:pt x="948" y="70"/>
                      <a:pt x="934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0" name="Freeform 27">
                <a:extLst>
                  <a:ext uri="{FF2B5EF4-FFF2-40B4-BE49-F238E27FC236}">
                    <a16:creationId xmlns:a16="http://schemas.microsoft.com/office/drawing/2014/main" id="{6A20E317-1383-9D49-8E85-A0EAEAEDC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3911193"/>
                <a:ext cx="346272" cy="25442"/>
              </a:xfrm>
              <a:custGeom>
                <a:avLst/>
                <a:gdLst>
                  <a:gd name="T0" fmla="*/ 934 w 960"/>
                  <a:gd name="T1" fmla="*/ 70 h 70"/>
                  <a:gd name="T2" fmla="*/ 26 w 960"/>
                  <a:gd name="T3" fmla="*/ 70 h 70"/>
                  <a:gd name="T4" fmla="*/ 0 w 960"/>
                  <a:gd name="T5" fmla="*/ 44 h 70"/>
                  <a:gd name="T6" fmla="*/ 0 w 960"/>
                  <a:gd name="T7" fmla="*/ 26 h 70"/>
                  <a:gd name="T8" fmla="*/ 26 w 960"/>
                  <a:gd name="T9" fmla="*/ 0 h 70"/>
                  <a:gd name="T10" fmla="*/ 934 w 960"/>
                  <a:gd name="T11" fmla="*/ 0 h 70"/>
                  <a:gd name="T12" fmla="*/ 960 w 960"/>
                  <a:gd name="T13" fmla="*/ 26 h 70"/>
                  <a:gd name="T14" fmla="*/ 960 w 960"/>
                  <a:gd name="T15" fmla="*/ 44 h 70"/>
                  <a:gd name="T16" fmla="*/ 934 w 960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0" h="70">
                    <a:moveTo>
                      <a:pt x="934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934" y="0"/>
                      <a:pt x="934" y="0"/>
                      <a:pt x="934" y="0"/>
                    </a:cubicBezTo>
                    <a:cubicBezTo>
                      <a:pt x="948" y="0"/>
                      <a:pt x="960" y="12"/>
                      <a:pt x="960" y="26"/>
                    </a:cubicBezTo>
                    <a:cubicBezTo>
                      <a:pt x="960" y="44"/>
                      <a:pt x="960" y="44"/>
                      <a:pt x="960" y="44"/>
                    </a:cubicBezTo>
                    <a:cubicBezTo>
                      <a:pt x="960" y="58"/>
                      <a:pt x="948" y="70"/>
                      <a:pt x="934" y="7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C45BC4A1-5898-B443-B5FE-C4F2C2750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3845647"/>
                <a:ext cx="263909" cy="25011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FCE3A072-9CB6-0A4A-B98F-29DB1E1A5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3963802"/>
                <a:ext cx="263909" cy="25442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9AC3065B-A4F8-6947-9E39-88266CEA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105243"/>
                <a:ext cx="263909" cy="25011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id="{C294B0F0-7EC7-FB44-B62D-A89084270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027192"/>
                <a:ext cx="263909" cy="25011"/>
              </a:xfrm>
              <a:custGeom>
                <a:avLst/>
                <a:gdLst>
                  <a:gd name="T0" fmla="*/ 706 w 732"/>
                  <a:gd name="T1" fmla="*/ 69 h 69"/>
                  <a:gd name="T2" fmla="*/ 26 w 732"/>
                  <a:gd name="T3" fmla="*/ 69 h 69"/>
                  <a:gd name="T4" fmla="*/ 0 w 732"/>
                  <a:gd name="T5" fmla="*/ 43 h 69"/>
                  <a:gd name="T6" fmla="*/ 0 w 732"/>
                  <a:gd name="T7" fmla="*/ 26 h 69"/>
                  <a:gd name="T8" fmla="*/ 26 w 732"/>
                  <a:gd name="T9" fmla="*/ 0 h 69"/>
                  <a:gd name="T10" fmla="*/ 706 w 732"/>
                  <a:gd name="T11" fmla="*/ 0 h 69"/>
                  <a:gd name="T12" fmla="*/ 732 w 732"/>
                  <a:gd name="T13" fmla="*/ 26 h 69"/>
                  <a:gd name="T14" fmla="*/ 732 w 732"/>
                  <a:gd name="T15" fmla="*/ 43 h 69"/>
                  <a:gd name="T16" fmla="*/ 706 w 732"/>
                  <a:gd name="T1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69">
                    <a:moveTo>
                      <a:pt x="706" y="69"/>
                    </a:moveTo>
                    <a:cubicBezTo>
                      <a:pt x="26" y="69"/>
                      <a:pt x="26" y="69"/>
                      <a:pt x="26" y="69"/>
                    </a:cubicBezTo>
                    <a:cubicBezTo>
                      <a:pt x="12" y="69"/>
                      <a:pt x="0" y="58"/>
                      <a:pt x="0" y="4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1"/>
                      <a:pt x="732" y="26"/>
                    </a:cubicBezTo>
                    <a:cubicBezTo>
                      <a:pt x="732" y="43"/>
                      <a:pt x="732" y="43"/>
                      <a:pt x="732" y="43"/>
                    </a:cubicBezTo>
                    <a:cubicBezTo>
                      <a:pt x="732" y="58"/>
                      <a:pt x="720" y="69"/>
                      <a:pt x="706" y="6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5" name="Freeform 32">
                <a:extLst>
                  <a:ext uri="{FF2B5EF4-FFF2-40B4-BE49-F238E27FC236}">
                    <a16:creationId xmlns:a16="http://schemas.microsoft.com/office/drawing/2014/main" id="{61AA6DEA-BEDE-0147-8189-F8DBD0381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272127"/>
                <a:ext cx="263909" cy="25011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6" name="Freeform 38">
                <a:extLst>
                  <a:ext uri="{FF2B5EF4-FFF2-40B4-BE49-F238E27FC236}">
                    <a16:creationId xmlns:a16="http://schemas.microsoft.com/office/drawing/2014/main" id="{B8A725FD-8514-AB4A-B8AF-5F74C170A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188" y="3797261"/>
                <a:ext cx="507163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7" name="Freeform 43">
                <a:extLst>
                  <a:ext uri="{FF2B5EF4-FFF2-40B4-BE49-F238E27FC236}">
                    <a16:creationId xmlns:a16="http://schemas.microsoft.com/office/drawing/2014/main" id="{2F701275-06BA-E24D-B2BE-1BB647E96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368721"/>
                <a:ext cx="263909" cy="25442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561F3F11-8717-7E47-98E6-1D0B183D2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9604" y="4194075"/>
                <a:ext cx="263909" cy="25011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578FB1B9-B2BF-9646-B8ED-7B2302CFF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698" y="4449791"/>
                <a:ext cx="263909" cy="25442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0" name="Freeform 38">
                <a:extLst>
                  <a:ext uri="{FF2B5EF4-FFF2-40B4-BE49-F238E27FC236}">
                    <a16:creationId xmlns:a16="http://schemas.microsoft.com/office/drawing/2014/main" id="{5DCD3F2D-D3D1-8C40-AB16-A430C4D76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188" y="4066671"/>
                <a:ext cx="507163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1" name="Freeform 38">
                <a:extLst>
                  <a:ext uri="{FF2B5EF4-FFF2-40B4-BE49-F238E27FC236}">
                    <a16:creationId xmlns:a16="http://schemas.microsoft.com/office/drawing/2014/main" id="{4BDB29C5-0AE7-8D46-9997-D692EBDF2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188" y="4402252"/>
                <a:ext cx="507163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9EFFA57-9DBE-FC4C-B924-DD60A74A2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7015" y="3963802"/>
                <a:ext cx="263909" cy="25442"/>
              </a:xfrm>
              <a:custGeom>
                <a:avLst/>
                <a:gdLst>
                  <a:gd name="T0" fmla="*/ 706 w 732"/>
                  <a:gd name="T1" fmla="*/ 70 h 70"/>
                  <a:gd name="T2" fmla="*/ 26 w 732"/>
                  <a:gd name="T3" fmla="*/ 70 h 70"/>
                  <a:gd name="T4" fmla="*/ 0 w 732"/>
                  <a:gd name="T5" fmla="*/ 44 h 70"/>
                  <a:gd name="T6" fmla="*/ 0 w 732"/>
                  <a:gd name="T7" fmla="*/ 26 h 70"/>
                  <a:gd name="T8" fmla="*/ 26 w 732"/>
                  <a:gd name="T9" fmla="*/ 0 h 70"/>
                  <a:gd name="T10" fmla="*/ 706 w 732"/>
                  <a:gd name="T11" fmla="*/ 0 h 70"/>
                  <a:gd name="T12" fmla="*/ 732 w 732"/>
                  <a:gd name="T13" fmla="*/ 26 h 70"/>
                  <a:gd name="T14" fmla="*/ 732 w 732"/>
                  <a:gd name="T15" fmla="*/ 44 h 70"/>
                  <a:gd name="T16" fmla="*/ 706 w 732"/>
                  <a:gd name="T1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70">
                    <a:moveTo>
                      <a:pt x="706" y="70"/>
                    </a:moveTo>
                    <a:cubicBezTo>
                      <a:pt x="26" y="70"/>
                      <a:pt x="26" y="70"/>
                      <a:pt x="26" y="70"/>
                    </a:cubicBezTo>
                    <a:cubicBezTo>
                      <a:pt x="12" y="70"/>
                      <a:pt x="0" y="58"/>
                      <a:pt x="0" y="4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706" y="0"/>
                      <a:pt x="706" y="0"/>
                      <a:pt x="706" y="0"/>
                    </a:cubicBezTo>
                    <a:cubicBezTo>
                      <a:pt x="720" y="0"/>
                      <a:pt x="732" y="12"/>
                      <a:pt x="732" y="26"/>
                    </a:cubicBezTo>
                    <a:cubicBezTo>
                      <a:pt x="732" y="44"/>
                      <a:pt x="732" y="44"/>
                      <a:pt x="732" y="44"/>
                    </a:cubicBezTo>
                    <a:cubicBezTo>
                      <a:pt x="732" y="58"/>
                      <a:pt x="720" y="70"/>
                      <a:pt x="706" y="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9DDD05FB-A3E0-F441-83E7-C4E7BDC7C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827" y="4194074"/>
                <a:ext cx="83364" cy="28358"/>
              </a:xfrm>
              <a:prstGeom prst="roundRect">
                <a:avLst>
                  <a:gd name="adj" fmla="val 50000"/>
                </a:avLst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E14EDC3B-B029-CC4C-B6DF-9C6632365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3463" y="4288611"/>
                <a:ext cx="83364" cy="28358"/>
              </a:xfrm>
              <a:prstGeom prst="roundRect">
                <a:avLst>
                  <a:gd name="adj" fmla="val 50000"/>
                </a:avLst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DC9736EC-C362-4E4F-8699-EF83A9113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3463" y="4348252"/>
                <a:ext cx="227461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6" name="Freeform 44">
                <a:extLst>
                  <a:ext uri="{FF2B5EF4-FFF2-40B4-BE49-F238E27FC236}">
                    <a16:creationId xmlns:a16="http://schemas.microsoft.com/office/drawing/2014/main" id="{69C28E54-8F2E-E94C-BFC9-9DB84DBA8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3463" y="4476838"/>
                <a:ext cx="227461" cy="283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47" name="Freeform 561">
                <a:extLst>
                  <a:ext uri="{FF2B5EF4-FFF2-40B4-BE49-F238E27FC236}">
                    <a16:creationId xmlns:a16="http://schemas.microsoft.com/office/drawing/2014/main" id="{5C0844C2-EEE7-4B4C-B38A-13E004A0503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223811" y="3802999"/>
                <a:ext cx="84312" cy="148663"/>
              </a:xfrm>
              <a:custGeom>
                <a:avLst/>
                <a:gdLst>
                  <a:gd name="T0" fmla="*/ 134 w 136"/>
                  <a:gd name="T1" fmla="*/ 156 h 239"/>
                  <a:gd name="T2" fmla="*/ 81 w 136"/>
                  <a:gd name="T3" fmla="*/ 105 h 239"/>
                  <a:gd name="T4" fmla="*/ 81 w 136"/>
                  <a:gd name="T5" fmla="*/ 59 h 239"/>
                  <a:gd name="T6" fmla="*/ 103 w 136"/>
                  <a:gd name="T7" fmla="*/ 76 h 239"/>
                  <a:gd name="T8" fmla="*/ 117 w 136"/>
                  <a:gd name="T9" fmla="*/ 89 h 239"/>
                  <a:gd name="T10" fmla="*/ 130 w 136"/>
                  <a:gd name="T11" fmla="*/ 74 h 239"/>
                  <a:gd name="T12" fmla="*/ 81 w 136"/>
                  <a:gd name="T13" fmla="*/ 31 h 239"/>
                  <a:gd name="T14" fmla="*/ 81 w 136"/>
                  <a:gd name="T15" fmla="*/ 14 h 239"/>
                  <a:gd name="T16" fmla="*/ 68 w 136"/>
                  <a:gd name="T17" fmla="*/ 0 h 239"/>
                  <a:gd name="T18" fmla="*/ 54 w 136"/>
                  <a:gd name="T19" fmla="*/ 14 h 239"/>
                  <a:gd name="T20" fmla="*/ 54 w 136"/>
                  <a:gd name="T21" fmla="*/ 32 h 239"/>
                  <a:gd name="T22" fmla="*/ 20 w 136"/>
                  <a:gd name="T23" fmla="*/ 44 h 239"/>
                  <a:gd name="T24" fmla="*/ 2 w 136"/>
                  <a:gd name="T25" fmla="*/ 81 h 239"/>
                  <a:gd name="T26" fmla="*/ 54 w 136"/>
                  <a:gd name="T27" fmla="*/ 128 h 239"/>
                  <a:gd name="T28" fmla="*/ 54 w 136"/>
                  <a:gd name="T29" fmla="*/ 182 h 239"/>
                  <a:gd name="T30" fmla="*/ 28 w 136"/>
                  <a:gd name="T31" fmla="*/ 162 h 239"/>
                  <a:gd name="T32" fmla="*/ 13 w 136"/>
                  <a:gd name="T33" fmla="*/ 149 h 239"/>
                  <a:gd name="T34" fmla="*/ 0 w 136"/>
                  <a:gd name="T35" fmla="*/ 164 h 239"/>
                  <a:gd name="T36" fmla="*/ 54 w 136"/>
                  <a:gd name="T37" fmla="*/ 210 h 239"/>
                  <a:gd name="T38" fmla="*/ 54 w 136"/>
                  <a:gd name="T39" fmla="*/ 225 h 239"/>
                  <a:gd name="T40" fmla="*/ 68 w 136"/>
                  <a:gd name="T41" fmla="*/ 239 h 239"/>
                  <a:gd name="T42" fmla="*/ 81 w 136"/>
                  <a:gd name="T43" fmla="*/ 225 h 239"/>
                  <a:gd name="T44" fmla="*/ 81 w 136"/>
                  <a:gd name="T45" fmla="*/ 210 h 239"/>
                  <a:gd name="T46" fmla="*/ 106 w 136"/>
                  <a:gd name="T47" fmla="*/ 203 h 239"/>
                  <a:gd name="T48" fmla="*/ 134 w 136"/>
                  <a:gd name="T49" fmla="*/ 156 h 239"/>
                  <a:gd name="T50" fmla="*/ 30 w 136"/>
                  <a:gd name="T51" fmla="*/ 80 h 239"/>
                  <a:gd name="T52" fmla="*/ 36 w 136"/>
                  <a:gd name="T53" fmla="*/ 66 h 239"/>
                  <a:gd name="T54" fmla="*/ 54 w 136"/>
                  <a:gd name="T55" fmla="*/ 60 h 239"/>
                  <a:gd name="T56" fmla="*/ 54 w 136"/>
                  <a:gd name="T57" fmla="*/ 100 h 239"/>
                  <a:gd name="T58" fmla="*/ 30 w 136"/>
                  <a:gd name="T59" fmla="*/ 80 h 239"/>
                  <a:gd name="T60" fmla="*/ 94 w 136"/>
                  <a:gd name="T61" fmla="*/ 178 h 239"/>
                  <a:gd name="T62" fmla="*/ 81 w 136"/>
                  <a:gd name="T63" fmla="*/ 182 h 239"/>
                  <a:gd name="T64" fmla="*/ 81 w 136"/>
                  <a:gd name="T65" fmla="*/ 134 h 239"/>
                  <a:gd name="T66" fmla="*/ 107 w 136"/>
                  <a:gd name="T67" fmla="*/ 157 h 239"/>
                  <a:gd name="T68" fmla="*/ 94 w 136"/>
                  <a:gd name="T69" fmla="*/ 17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6" h="239">
                    <a:moveTo>
                      <a:pt x="134" y="156"/>
                    </a:moveTo>
                    <a:cubicBezTo>
                      <a:pt x="133" y="120"/>
                      <a:pt x="106" y="110"/>
                      <a:pt x="81" y="105"/>
                    </a:cubicBezTo>
                    <a:cubicBezTo>
                      <a:pt x="81" y="59"/>
                      <a:pt x="81" y="59"/>
                      <a:pt x="81" y="59"/>
                    </a:cubicBezTo>
                    <a:cubicBezTo>
                      <a:pt x="96" y="63"/>
                      <a:pt x="102" y="72"/>
                      <a:pt x="103" y="76"/>
                    </a:cubicBezTo>
                    <a:cubicBezTo>
                      <a:pt x="103" y="83"/>
                      <a:pt x="110" y="89"/>
                      <a:pt x="117" y="89"/>
                    </a:cubicBezTo>
                    <a:cubicBezTo>
                      <a:pt x="125" y="88"/>
                      <a:pt x="131" y="82"/>
                      <a:pt x="130" y="74"/>
                    </a:cubicBezTo>
                    <a:cubicBezTo>
                      <a:pt x="129" y="57"/>
                      <a:pt x="112" y="36"/>
                      <a:pt x="81" y="31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6"/>
                      <a:pt x="75" y="0"/>
                      <a:pt x="68" y="0"/>
                    </a:cubicBezTo>
                    <a:cubicBezTo>
                      <a:pt x="60" y="0"/>
                      <a:pt x="54" y="6"/>
                      <a:pt x="54" y="14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40" y="33"/>
                      <a:pt x="29" y="38"/>
                      <a:pt x="20" y="44"/>
                    </a:cubicBezTo>
                    <a:cubicBezTo>
                      <a:pt x="8" y="53"/>
                      <a:pt x="1" y="66"/>
                      <a:pt x="2" y="81"/>
                    </a:cubicBezTo>
                    <a:cubicBezTo>
                      <a:pt x="4" y="114"/>
                      <a:pt x="30" y="123"/>
                      <a:pt x="54" y="128"/>
                    </a:cubicBezTo>
                    <a:cubicBezTo>
                      <a:pt x="54" y="182"/>
                      <a:pt x="54" y="182"/>
                      <a:pt x="54" y="182"/>
                    </a:cubicBezTo>
                    <a:cubicBezTo>
                      <a:pt x="35" y="178"/>
                      <a:pt x="28" y="166"/>
                      <a:pt x="28" y="162"/>
                    </a:cubicBezTo>
                    <a:cubicBezTo>
                      <a:pt x="27" y="155"/>
                      <a:pt x="21" y="149"/>
                      <a:pt x="13" y="149"/>
                    </a:cubicBezTo>
                    <a:cubicBezTo>
                      <a:pt x="6" y="150"/>
                      <a:pt x="0" y="156"/>
                      <a:pt x="0" y="164"/>
                    </a:cubicBezTo>
                    <a:cubicBezTo>
                      <a:pt x="1" y="181"/>
                      <a:pt x="19" y="205"/>
                      <a:pt x="54" y="210"/>
                    </a:cubicBezTo>
                    <a:cubicBezTo>
                      <a:pt x="54" y="225"/>
                      <a:pt x="54" y="225"/>
                      <a:pt x="54" y="225"/>
                    </a:cubicBezTo>
                    <a:cubicBezTo>
                      <a:pt x="54" y="233"/>
                      <a:pt x="60" y="239"/>
                      <a:pt x="68" y="239"/>
                    </a:cubicBezTo>
                    <a:cubicBezTo>
                      <a:pt x="75" y="239"/>
                      <a:pt x="81" y="233"/>
                      <a:pt x="81" y="225"/>
                    </a:cubicBezTo>
                    <a:cubicBezTo>
                      <a:pt x="81" y="210"/>
                      <a:pt x="81" y="210"/>
                      <a:pt x="81" y="210"/>
                    </a:cubicBezTo>
                    <a:cubicBezTo>
                      <a:pt x="88" y="209"/>
                      <a:pt x="97" y="207"/>
                      <a:pt x="106" y="203"/>
                    </a:cubicBezTo>
                    <a:cubicBezTo>
                      <a:pt x="125" y="193"/>
                      <a:pt x="136" y="177"/>
                      <a:pt x="134" y="156"/>
                    </a:cubicBezTo>
                    <a:close/>
                    <a:moveTo>
                      <a:pt x="30" y="80"/>
                    </a:moveTo>
                    <a:cubicBezTo>
                      <a:pt x="29" y="74"/>
                      <a:pt x="31" y="70"/>
                      <a:pt x="36" y="66"/>
                    </a:cubicBezTo>
                    <a:cubicBezTo>
                      <a:pt x="40" y="63"/>
                      <a:pt x="46" y="61"/>
                      <a:pt x="54" y="60"/>
                    </a:cubicBezTo>
                    <a:cubicBezTo>
                      <a:pt x="54" y="100"/>
                      <a:pt x="54" y="100"/>
                      <a:pt x="54" y="100"/>
                    </a:cubicBezTo>
                    <a:cubicBezTo>
                      <a:pt x="36" y="96"/>
                      <a:pt x="30" y="91"/>
                      <a:pt x="30" y="80"/>
                    </a:cubicBezTo>
                    <a:close/>
                    <a:moveTo>
                      <a:pt x="94" y="178"/>
                    </a:moveTo>
                    <a:cubicBezTo>
                      <a:pt x="90" y="180"/>
                      <a:pt x="85" y="181"/>
                      <a:pt x="81" y="182"/>
                    </a:cubicBezTo>
                    <a:cubicBezTo>
                      <a:pt x="81" y="134"/>
                      <a:pt x="81" y="134"/>
                      <a:pt x="81" y="134"/>
                    </a:cubicBezTo>
                    <a:cubicBezTo>
                      <a:pt x="99" y="138"/>
                      <a:pt x="106" y="143"/>
                      <a:pt x="107" y="157"/>
                    </a:cubicBezTo>
                    <a:cubicBezTo>
                      <a:pt x="107" y="164"/>
                      <a:pt x="106" y="172"/>
                      <a:pt x="94" y="1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</p:grpSp>
      </p:grpSp>
      <p:sp>
        <p:nvSpPr>
          <p:cNvPr id="234" name="Rectangle: Rounded Corners 530">
            <a:extLst>
              <a:ext uri="{FF2B5EF4-FFF2-40B4-BE49-F238E27FC236}">
                <a16:creationId xmlns:a16="http://schemas.microsoft.com/office/drawing/2014/main" id="{C409FAFF-8A16-AA44-858D-074B1EF31B08}"/>
              </a:ext>
            </a:extLst>
          </p:cNvPr>
          <p:cNvSpPr/>
          <p:nvPr/>
        </p:nvSpPr>
        <p:spPr>
          <a:xfrm>
            <a:off x="2660047" y="2655988"/>
            <a:ext cx="1624553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Complex networks</a:t>
            </a:r>
          </a:p>
        </p:txBody>
      </p:sp>
      <p:sp>
        <p:nvSpPr>
          <p:cNvPr id="235" name="Rectangle: Rounded Corners 531">
            <a:extLst>
              <a:ext uri="{FF2B5EF4-FFF2-40B4-BE49-F238E27FC236}">
                <a16:creationId xmlns:a16="http://schemas.microsoft.com/office/drawing/2014/main" id="{5955FBE9-B826-B54D-94E2-4127074C0C42}"/>
              </a:ext>
            </a:extLst>
          </p:cNvPr>
          <p:cNvSpPr/>
          <p:nvPr/>
        </p:nvSpPr>
        <p:spPr>
          <a:xfrm>
            <a:off x="4134782" y="2655988"/>
            <a:ext cx="840668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Client </a:t>
            </a:r>
            <a:b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</a:b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Support</a:t>
            </a:r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6" name="Rectangle: Rounded Corners 532">
            <a:extLst>
              <a:ext uri="{FF2B5EF4-FFF2-40B4-BE49-F238E27FC236}">
                <a16:creationId xmlns:a16="http://schemas.microsoft.com/office/drawing/2014/main" id="{7F785259-7BC8-4E4C-A062-C26F08A4EDAD}"/>
              </a:ext>
            </a:extLst>
          </p:cNvPr>
          <p:cNvSpPr/>
          <p:nvPr/>
        </p:nvSpPr>
        <p:spPr>
          <a:xfrm>
            <a:off x="7103426" y="2682777"/>
            <a:ext cx="1383453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Competitive Pricing</a:t>
            </a:r>
          </a:p>
        </p:txBody>
      </p:sp>
      <p:grpSp>
        <p:nvGrpSpPr>
          <p:cNvPr id="237" name="Group 10">
            <a:extLst>
              <a:ext uri="{FF2B5EF4-FFF2-40B4-BE49-F238E27FC236}">
                <a16:creationId xmlns:a16="http://schemas.microsoft.com/office/drawing/2014/main" id="{7C608314-3FB9-6B44-A1F4-B60BA7CB4F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47163" y="1801228"/>
            <a:ext cx="724268" cy="724268"/>
            <a:chOff x="2594" y="1936"/>
            <a:chExt cx="628" cy="628"/>
          </a:xfrm>
          <a:solidFill>
            <a:schemeClr val="bg2"/>
          </a:solidFill>
        </p:grpSpPr>
        <p:sp>
          <p:nvSpPr>
            <p:cNvPr id="238" name="Freeform 11">
              <a:extLst>
                <a:ext uri="{FF2B5EF4-FFF2-40B4-BE49-F238E27FC236}">
                  <a16:creationId xmlns:a16="http://schemas.microsoft.com/office/drawing/2014/main" id="{25D7CB15-0F59-B142-99F0-EEEC9C94E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936"/>
              <a:ext cx="628" cy="628"/>
            </a:xfrm>
            <a:custGeom>
              <a:avLst/>
              <a:gdLst>
                <a:gd name="T0" fmla="*/ 1255 w 1256"/>
                <a:gd name="T1" fmla="*/ 660 h 1256"/>
                <a:gd name="T2" fmla="*/ 1243 w 1256"/>
                <a:gd name="T3" fmla="*/ 754 h 1256"/>
                <a:gd name="T4" fmla="*/ 1218 w 1256"/>
                <a:gd name="T5" fmla="*/ 845 h 1256"/>
                <a:gd name="T6" fmla="*/ 1180 w 1256"/>
                <a:gd name="T7" fmla="*/ 928 h 1256"/>
                <a:gd name="T8" fmla="*/ 1132 w 1256"/>
                <a:gd name="T9" fmla="*/ 1004 h 1256"/>
                <a:gd name="T10" fmla="*/ 1071 w 1256"/>
                <a:gd name="T11" fmla="*/ 1073 h 1256"/>
                <a:gd name="T12" fmla="*/ 1004 w 1256"/>
                <a:gd name="T13" fmla="*/ 1132 h 1256"/>
                <a:gd name="T14" fmla="*/ 928 w 1256"/>
                <a:gd name="T15" fmla="*/ 1181 h 1256"/>
                <a:gd name="T16" fmla="*/ 843 w 1256"/>
                <a:gd name="T17" fmla="*/ 1218 h 1256"/>
                <a:gd name="T18" fmla="*/ 754 w 1256"/>
                <a:gd name="T19" fmla="*/ 1243 h 1256"/>
                <a:gd name="T20" fmla="*/ 660 w 1256"/>
                <a:gd name="T21" fmla="*/ 1256 h 1256"/>
                <a:gd name="T22" fmla="*/ 595 w 1256"/>
                <a:gd name="T23" fmla="*/ 1256 h 1256"/>
                <a:gd name="T24" fmla="*/ 500 w 1256"/>
                <a:gd name="T25" fmla="*/ 1243 h 1256"/>
                <a:gd name="T26" fmla="*/ 411 w 1256"/>
                <a:gd name="T27" fmla="*/ 1218 h 1256"/>
                <a:gd name="T28" fmla="*/ 328 w 1256"/>
                <a:gd name="T29" fmla="*/ 1181 h 1256"/>
                <a:gd name="T30" fmla="*/ 252 w 1256"/>
                <a:gd name="T31" fmla="*/ 1132 h 1256"/>
                <a:gd name="T32" fmla="*/ 183 w 1256"/>
                <a:gd name="T33" fmla="*/ 1073 h 1256"/>
                <a:gd name="T34" fmla="*/ 124 w 1256"/>
                <a:gd name="T35" fmla="*/ 1004 h 1256"/>
                <a:gd name="T36" fmla="*/ 75 w 1256"/>
                <a:gd name="T37" fmla="*/ 928 h 1256"/>
                <a:gd name="T38" fmla="*/ 36 w 1256"/>
                <a:gd name="T39" fmla="*/ 845 h 1256"/>
                <a:gd name="T40" fmla="*/ 13 w 1256"/>
                <a:gd name="T41" fmla="*/ 754 h 1256"/>
                <a:gd name="T42" fmla="*/ 0 w 1256"/>
                <a:gd name="T43" fmla="*/ 660 h 1256"/>
                <a:gd name="T44" fmla="*/ 0 w 1256"/>
                <a:gd name="T45" fmla="*/ 596 h 1256"/>
                <a:gd name="T46" fmla="*/ 13 w 1256"/>
                <a:gd name="T47" fmla="*/ 502 h 1256"/>
                <a:gd name="T48" fmla="*/ 36 w 1256"/>
                <a:gd name="T49" fmla="*/ 411 h 1256"/>
                <a:gd name="T50" fmla="*/ 75 w 1256"/>
                <a:gd name="T51" fmla="*/ 328 h 1256"/>
                <a:gd name="T52" fmla="*/ 124 w 1256"/>
                <a:gd name="T53" fmla="*/ 252 h 1256"/>
                <a:gd name="T54" fmla="*/ 183 w 1256"/>
                <a:gd name="T55" fmla="*/ 183 h 1256"/>
                <a:gd name="T56" fmla="*/ 252 w 1256"/>
                <a:gd name="T57" fmla="*/ 124 h 1256"/>
                <a:gd name="T58" fmla="*/ 328 w 1256"/>
                <a:gd name="T59" fmla="*/ 75 h 1256"/>
                <a:gd name="T60" fmla="*/ 411 w 1256"/>
                <a:gd name="T61" fmla="*/ 38 h 1256"/>
                <a:gd name="T62" fmla="*/ 500 w 1256"/>
                <a:gd name="T63" fmla="*/ 13 h 1256"/>
                <a:gd name="T64" fmla="*/ 595 w 1256"/>
                <a:gd name="T65" fmla="*/ 0 h 1256"/>
                <a:gd name="T66" fmla="*/ 660 w 1256"/>
                <a:gd name="T67" fmla="*/ 0 h 1256"/>
                <a:gd name="T68" fmla="*/ 754 w 1256"/>
                <a:gd name="T69" fmla="*/ 13 h 1256"/>
                <a:gd name="T70" fmla="*/ 843 w 1256"/>
                <a:gd name="T71" fmla="*/ 38 h 1256"/>
                <a:gd name="T72" fmla="*/ 928 w 1256"/>
                <a:gd name="T73" fmla="*/ 75 h 1256"/>
                <a:gd name="T74" fmla="*/ 1004 w 1256"/>
                <a:gd name="T75" fmla="*/ 124 h 1256"/>
                <a:gd name="T76" fmla="*/ 1071 w 1256"/>
                <a:gd name="T77" fmla="*/ 183 h 1256"/>
                <a:gd name="T78" fmla="*/ 1132 w 1256"/>
                <a:gd name="T79" fmla="*/ 252 h 1256"/>
                <a:gd name="T80" fmla="*/ 1180 w 1256"/>
                <a:gd name="T81" fmla="*/ 328 h 1256"/>
                <a:gd name="T82" fmla="*/ 1218 w 1256"/>
                <a:gd name="T83" fmla="*/ 411 h 1256"/>
                <a:gd name="T84" fmla="*/ 1243 w 1256"/>
                <a:gd name="T85" fmla="*/ 502 h 1256"/>
                <a:gd name="T86" fmla="*/ 1255 w 1256"/>
                <a:gd name="T87" fmla="*/ 596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6" h="1256">
                  <a:moveTo>
                    <a:pt x="1256" y="628"/>
                  </a:moveTo>
                  <a:lnTo>
                    <a:pt x="1256" y="628"/>
                  </a:lnTo>
                  <a:lnTo>
                    <a:pt x="1255" y="660"/>
                  </a:lnTo>
                  <a:lnTo>
                    <a:pt x="1253" y="692"/>
                  </a:lnTo>
                  <a:lnTo>
                    <a:pt x="1248" y="724"/>
                  </a:lnTo>
                  <a:lnTo>
                    <a:pt x="1243" y="754"/>
                  </a:lnTo>
                  <a:lnTo>
                    <a:pt x="1236" y="786"/>
                  </a:lnTo>
                  <a:lnTo>
                    <a:pt x="1228" y="815"/>
                  </a:lnTo>
                  <a:lnTo>
                    <a:pt x="1218" y="845"/>
                  </a:lnTo>
                  <a:lnTo>
                    <a:pt x="1207" y="872"/>
                  </a:lnTo>
                  <a:lnTo>
                    <a:pt x="1194" y="901"/>
                  </a:lnTo>
                  <a:lnTo>
                    <a:pt x="1180" y="928"/>
                  </a:lnTo>
                  <a:lnTo>
                    <a:pt x="1165" y="953"/>
                  </a:lnTo>
                  <a:lnTo>
                    <a:pt x="1149" y="979"/>
                  </a:lnTo>
                  <a:lnTo>
                    <a:pt x="1132" y="1004"/>
                  </a:lnTo>
                  <a:lnTo>
                    <a:pt x="1113" y="1028"/>
                  </a:lnTo>
                  <a:lnTo>
                    <a:pt x="1094" y="1051"/>
                  </a:lnTo>
                  <a:lnTo>
                    <a:pt x="1071" y="1073"/>
                  </a:lnTo>
                  <a:lnTo>
                    <a:pt x="1051" y="1094"/>
                  </a:lnTo>
                  <a:lnTo>
                    <a:pt x="1027" y="1113"/>
                  </a:lnTo>
                  <a:lnTo>
                    <a:pt x="1004" y="1132"/>
                  </a:lnTo>
                  <a:lnTo>
                    <a:pt x="979" y="1149"/>
                  </a:lnTo>
                  <a:lnTo>
                    <a:pt x="953" y="1165"/>
                  </a:lnTo>
                  <a:lnTo>
                    <a:pt x="928" y="1181"/>
                  </a:lnTo>
                  <a:lnTo>
                    <a:pt x="901" y="1194"/>
                  </a:lnTo>
                  <a:lnTo>
                    <a:pt x="872" y="1207"/>
                  </a:lnTo>
                  <a:lnTo>
                    <a:pt x="843" y="1218"/>
                  </a:lnTo>
                  <a:lnTo>
                    <a:pt x="815" y="1228"/>
                  </a:lnTo>
                  <a:lnTo>
                    <a:pt x="784" y="1237"/>
                  </a:lnTo>
                  <a:lnTo>
                    <a:pt x="754" y="1243"/>
                  </a:lnTo>
                  <a:lnTo>
                    <a:pt x="724" y="1250"/>
                  </a:lnTo>
                  <a:lnTo>
                    <a:pt x="692" y="1253"/>
                  </a:lnTo>
                  <a:lnTo>
                    <a:pt x="660" y="1256"/>
                  </a:lnTo>
                  <a:lnTo>
                    <a:pt x="628" y="1256"/>
                  </a:lnTo>
                  <a:lnTo>
                    <a:pt x="628" y="1256"/>
                  </a:lnTo>
                  <a:lnTo>
                    <a:pt x="595" y="1256"/>
                  </a:lnTo>
                  <a:lnTo>
                    <a:pt x="563" y="1253"/>
                  </a:lnTo>
                  <a:lnTo>
                    <a:pt x="532" y="1250"/>
                  </a:lnTo>
                  <a:lnTo>
                    <a:pt x="500" y="1243"/>
                  </a:lnTo>
                  <a:lnTo>
                    <a:pt x="470" y="1237"/>
                  </a:lnTo>
                  <a:lnTo>
                    <a:pt x="441" y="1228"/>
                  </a:lnTo>
                  <a:lnTo>
                    <a:pt x="411" y="1218"/>
                  </a:lnTo>
                  <a:lnTo>
                    <a:pt x="382" y="1207"/>
                  </a:lnTo>
                  <a:lnTo>
                    <a:pt x="355" y="1194"/>
                  </a:lnTo>
                  <a:lnTo>
                    <a:pt x="328" y="1181"/>
                  </a:lnTo>
                  <a:lnTo>
                    <a:pt x="301" y="1165"/>
                  </a:lnTo>
                  <a:lnTo>
                    <a:pt x="276" y="1149"/>
                  </a:lnTo>
                  <a:lnTo>
                    <a:pt x="252" y="1132"/>
                  </a:lnTo>
                  <a:lnTo>
                    <a:pt x="228" y="1113"/>
                  </a:lnTo>
                  <a:lnTo>
                    <a:pt x="205" y="1094"/>
                  </a:lnTo>
                  <a:lnTo>
                    <a:pt x="183" y="1073"/>
                  </a:lnTo>
                  <a:lnTo>
                    <a:pt x="162" y="1051"/>
                  </a:lnTo>
                  <a:lnTo>
                    <a:pt x="143" y="1028"/>
                  </a:lnTo>
                  <a:lnTo>
                    <a:pt x="124" y="1004"/>
                  </a:lnTo>
                  <a:lnTo>
                    <a:pt x="107" y="979"/>
                  </a:lnTo>
                  <a:lnTo>
                    <a:pt x="91" y="953"/>
                  </a:lnTo>
                  <a:lnTo>
                    <a:pt x="75" y="928"/>
                  </a:lnTo>
                  <a:lnTo>
                    <a:pt x="60" y="901"/>
                  </a:lnTo>
                  <a:lnTo>
                    <a:pt x="49" y="872"/>
                  </a:lnTo>
                  <a:lnTo>
                    <a:pt x="36" y="845"/>
                  </a:lnTo>
                  <a:lnTo>
                    <a:pt x="27" y="815"/>
                  </a:lnTo>
                  <a:lnTo>
                    <a:pt x="19" y="786"/>
                  </a:lnTo>
                  <a:lnTo>
                    <a:pt x="13" y="754"/>
                  </a:lnTo>
                  <a:lnTo>
                    <a:pt x="6" y="724"/>
                  </a:lnTo>
                  <a:lnTo>
                    <a:pt x="3" y="692"/>
                  </a:lnTo>
                  <a:lnTo>
                    <a:pt x="0" y="660"/>
                  </a:lnTo>
                  <a:lnTo>
                    <a:pt x="0" y="628"/>
                  </a:lnTo>
                  <a:lnTo>
                    <a:pt x="0" y="628"/>
                  </a:lnTo>
                  <a:lnTo>
                    <a:pt x="0" y="596"/>
                  </a:lnTo>
                  <a:lnTo>
                    <a:pt x="3" y="564"/>
                  </a:lnTo>
                  <a:lnTo>
                    <a:pt x="6" y="532"/>
                  </a:lnTo>
                  <a:lnTo>
                    <a:pt x="13" y="502"/>
                  </a:lnTo>
                  <a:lnTo>
                    <a:pt x="19" y="470"/>
                  </a:lnTo>
                  <a:lnTo>
                    <a:pt x="27" y="441"/>
                  </a:lnTo>
                  <a:lnTo>
                    <a:pt x="36" y="411"/>
                  </a:lnTo>
                  <a:lnTo>
                    <a:pt x="49" y="384"/>
                  </a:lnTo>
                  <a:lnTo>
                    <a:pt x="60" y="355"/>
                  </a:lnTo>
                  <a:lnTo>
                    <a:pt x="75" y="328"/>
                  </a:lnTo>
                  <a:lnTo>
                    <a:pt x="91" y="303"/>
                  </a:lnTo>
                  <a:lnTo>
                    <a:pt x="107" y="277"/>
                  </a:lnTo>
                  <a:lnTo>
                    <a:pt x="124" y="252"/>
                  </a:lnTo>
                  <a:lnTo>
                    <a:pt x="143" y="228"/>
                  </a:lnTo>
                  <a:lnTo>
                    <a:pt x="162" y="205"/>
                  </a:lnTo>
                  <a:lnTo>
                    <a:pt x="183" y="183"/>
                  </a:lnTo>
                  <a:lnTo>
                    <a:pt x="205" y="162"/>
                  </a:lnTo>
                  <a:lnTo>
                    <a:pt x="228" y="143"/>
                  </a:lnTo>
                  <a:lnTo>
                    <a:pt x="252" y="124"/>
                  </a:lnTo>
                  <a:lnTo>
                    <a:pt x="276" y="107"/>
                  </a:lnTo>
                  <a:lnTo>
                    <a:pt x="301" y="91"/>
                  </a:lnTo>
                  <a:lnTo>
                    <a:pt x="328" y="75"/>
                  </a:lnTo>
                  <a:lnTo>
                    <a:pt x="355" y="62"/>
                  </a:lnTo>
                  <a:lnTo>
                    <a:pt x="382" y="49"/>
                  </a:lnTo>
                  <a:lnTo>
                    <a:pt x="411" y="38"/>
                  </a:lnTo>
                  <a:lnTo>
                    <a:pt x="441" y="28"/>
                  </a:lnTo>
                  <a:lnTo>
                    <a:pt x="470" y="19"/>
                  </a:lnTo>
                  <a:lnTo>
                    <a:pt x="500" y="13"/>
                  </a:lnTo>
                  <a:lnTo>
                    <a:pt x="532" y="6"/>
                  </a:lnTo>
                  <a:lnTo>
                    <a:pt x="563" y="3"/>
                  </a:lnTo>
                  <a:lnTo>
                    <a:pt x="595" y="0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60" y="0"/>
                  </a:lnTo>
                  <a:lnTo>
                    <a:pt x="692" y="3"/>
                  </a:lnTo>
                  <a:lnTo>
                    <a:pt x="724" y="6"/>
                  </a:lnTo>
                  <a:lnTo>
                    <a:pt x="754" y="13"/>
                  </a:lnTo>
                  <a:lnTo>
                    <a:pt x="784" y="19"/>
                  </a:lnTo>
                  <a:lnTo>
                    <a:pt x="815" y="28"/>
                  </a:lnTo>
                  <a:lnTo>
                    <a:pt x="843" y="38"/>
                  </a:lnTo>
                  <a:lnTo>
                    <a:pt x="872" y="49"/>
                  </a:lnTo>
                  <a:lnTo>
                    <a:pt x="901" y="62"/>
                  </a:lnTo>
                  <a:lnTo>
                    <a:pt x="928" y="75"/>
                  </a:lnTo>
                  <a:lnTo>
                    <a:pt x="953" y="91"/>
                  </a:lnTo>
                  <a:lnTo>
                    <a:pt x="979" y="107"/>
                  </a:lnTo>
                  <a:lnTo>
                    <a:pt x="1004" y="124"/>
                  </a:lnTo>
                  <a:lnTo>
                    <a:pt x="1027" y="143"/>
                  </a:lnTo>
                  <a:lnTo>
                    <a:pt x="1051" y="162"/>
                  </a:lnTo>
                  <a:lnTo>
                    <a:pt x="1071" y="183"/>
                  </a:lnTo>
                  <a:lnTo>
                    <a:pt x="1094" y="205"/>
                  </a:lnTo>
                  <a:lnTo>
                    <a:pt x="1113" y="228"/>
                  </a:lnTo>
                  <a:lnTo>
                    <a:pt x="1132" y="252"/>
                  </a:lnTo>
                  <a:lnTo>
                    <a:pt x="1149" y="277"/>
                  </a:lnTo>
                  <a:lnTo>
                    <a:pt x="1165" y="303"/>
                  </a:lnTo>
                  <a:lnTo>
                    <a:pt x="1180" y="328"/>
                  </a:lnTo>
                  <a:lnTo>
                    <a:pt x="1194" y="355"/>
                  </a:lnTo>
                  <a:lnTo>
                    <a:pt x="1207" y="384"/>
                  </a:lnTo>
                  <a:lnTo>
                    <a:pt x="1218" y="411"/>
                  </a:lnTo>
                  <a:lnTo>
                    <a:pt x="1228" y="441"/>
                  </a:lnTo>
                  <a:lnTo>
                    <a:pt x="1236" y="470"/>
                  </a:lnTo>
                  <a:lnTo>
                    <a:pt x="1243" y="502"/>
                  </a:lnTo>
                  <a:lnTo>
                    <a:pt x="1248" y="532"/>
                  </a:lnTo>
                  <a:lnTo>
                    <a:pt x="1253" y="564"/>
                  </a:lnTo>
                  <a:lnTo>
                    <a:pt x="1255" y="596"/>
                  </a:lnTo>
                  <a:lnTo>
                    <a:pt x="1256" y="628"/>
                  </a:lnTo>
                  <a:lnTo>
                    <a:pt x="1256" y="6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3">
              <a:extLst>
                <a:ext uri="{FF2B5EF4-FFF2-40B4-BE49-F238E27FC236}">
                  <a16:creationId xmlns:a16="http://schemas.microsoft.com/office/drawing/2014/main" id="{52A76095-0320-344C-B6DD-6085F3E81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936"/>
              <a:ext cx="628" cy="628"/>
            </a:xfrm>
            <a:custGeom>
              <a:avLst/>
              <a:gdLst>
                <a:gd name="T0" fmla="*/ 1255 w 1256"/>
                <a:gd name="T1" fmla="*/ 660 h 1256"/>
                <a:gd name="T2" fmla="*/ 1243 w 1256"/>
                <a:gd name="T3" fmla="*/ 754 h 1256"/>
                <a:gd name="T4" fmla="*/ 1218 w 1256"/>
                <a:gd name="T5" fmla="*/ 845 h 1256"/>
                <a:gd name="T6" fmla="*/ 1180 w 1256"/>
                <a:gd name="T7" fmla="*/ 928 h 1256"/>
                <a:gd name="T8" fmla="*/ 1132 w 1256"/>
                <a:gd name="T9" fmla="*/ 1004 h 1256"/>
                <a:gd name="T10" fmla="*/ 1071 w 1256"/>
                <a:gd name="T11" fmla="*/ 1073 h 1256"/>
                <a:gd name="T12" fmla="*/ 1004 w 1256"/>
                <a:gd name="T13" fmla="*/ 1132 h 1256"/>
                <a:gd name="T14" fmla="*/ 928 w 1256"/>
                <a:gd name="T15" fmla="*/ 1181 h 1256"/>
                <a:gd name="T16" fmla="*/ 843 w 1256"/>
                <a:gd name="T17" fmla="*/ 1218 h 1256"/>
                <a:gd name="T18" fmla="*/ 754 w 1256"/>
                <a:gd name="T19" fmla="*/ 1243 h 1256"/>
                <a:gd name="T20" fmla="*/ 660 w 1256"/>
                <a:gd name="T21" fmla="*/ 1256 h 1256"/>
                <a:gd name="T22" fmla="*/ 595 w 1256"/>
                <a:gd name="T23" fmla="*/ 1256 h 1256"/>
                <a:gd name="T24" fmla="*/ 500 w 1256"/>
                <a:gd name="T25" fmla="*/ 1243 h 1256"/>
                <a:gd name="T26" fmla="*/ 411 w 1256"/>
                <a:gd name="T27" fmla="*/ 1218 h 1256"/>
                <a:gd name="T28" fmla="*/ 328 w 1256"/>
                <a:gd name="T29" fmla="*/ 1181 h 1256"/>
                <a:gd name="T30" fmla="*/ 252 w 1256"/>
                <a:gd name="T31" fmla="*/ 1132 h 1256"/>
                <a:gd name="T32" fmla="*/ 183 w 1256"/>
                <a:gd name="T33" fmla="*/ 1073 h 1256"/>
                <a:gd name="T34" fmla="*/ 124 w 1256"/>
                <a:gd name="T35" fmla="*/ 1004 h 1256"/>
                <a:gd name="T36" fmla="*/ 75 w 1256"/>
                <a:gd name="T37" fmla="*/ 928 h 1256"/>
                <a:gd name="T38" fmla="*/ 36 w 1256"/>
                <a:gd name="T39" fmla="*/ 845 h 1256"/>
                <a:gd name="T40" fmla="*/ 13 w 1256"/>
                <a:gd name="T41" fmla="*/ 754 h 1256"/>
                <a:gd name="T42" fmla="*/ 0 w 1256"/>
                <a:gd name="T43" fmla="*/ 660 h 1256"/>
                <a:gd name="T44" fmla="*/ 0 w 1256"/>
                <a:gd name="T45" fmla="*/ 596 h 1256"/>
                <a:gd name="T46" fmla="*/ 13 w 1256"/>
                <a:gd name="T47" fmla="*/ 502 h 1256"/>
                <a:gd name="T48" fmla="*/ 36 w 1256"/>
                <a:gd name="T49" fmla="*/ 411 h 1256"/>
                <a:gd name="T50" fmla="*/ 75 w 1256"/>
                <a:gd name="T51" fmla="*/ 328 h 1256"/>
                <a:gd name="T52" fmla="*/ 124 w 1256"/>
                <a:gd name="T53" fmla="*/ 252 h 1256"/>
                <a:gd name="T54" fmla="*/ 183 w 1256"/>
                <a:gd name="T55" fmla="*/ 183 h 1256"/>
                <a:gd name="T56" fmla="*/ 252 w 1256"/>
                <a:gd name="T57" fmla="*/ 124 h 1256"/>
                <a:gd name="T58" fmla="*/ 328 w 1256"/>
                <a:gd name="T59" fmla="*/ 75 h 1256"/>
                <a:gd name="T60" fmla="*/ 411 w 1256"/>
                <a:gd name="T61" fmla="*/ 38 h 1256"/>
                <a:gd name="T62" fmla="*/ 500 w 1256"/>
                <a:gd name="T63" fmla="*/ 13 h 1256"/>
                <a:gd name="T64" fmla="*/ 595 w 1256"/>
                <a:gd name="T65" fmla="*/ 0 h 1256"/>
                <a:gd name="T66" fmla="*/ 660 w 1256"/>
                <a:gd name="T67" fmla="*/ 0 h 1256"/>
                <a:gd name="T68" fmla="*/ 754 w 1256"/>
                <a:gd name="T69" fmla="*/ 13 h 1256"/>
                <a:gd name="T70" fmla="*/ 843 w 1256"/>
                <a:gd name="T71" fmla="*/ 38 h 1256"/>
                <a:gd name="T72" fmla="*/ 928 w 1256"/>
                <a:gd name="T73" fmla="*/ 75 h 1256"/>
                <a:gd name="T74" fmla="*/ 1004 w 1256"/>
                <a:gd name="T75" fmla="*/ 124 h 1256"/>
                <a:gd name="T76" fmla="*/ 1071 w 1256"/>
                <a:gd name="T77" fmla="*/ 183 h 1256"/>
                <a:gd name="T78" fmla="*/ 1132 w 1256"/>
                <a:gd name="T79" fmla="*/ 252 h 1256"/>
                <a:gd name="T80" fmla="*/ 1180 w 1256"/>
                <a:gd name="T81" fmla="*/ 328 h 1256"/>
                <a:gd name="T82" fmla="*/ 1218 w 1256"/>
                <a:gd name="T83" fmla="*/ 411 h 1256"/>
                <a:gd name="T84" fmla="*/ 1243 w 1256"/>
                <a:gd name="T85" fmla="*/ 502 h 1256"/>
                <a:gd name="T86" fmla="*/ 1255 w 1256"/>
                <a:gd name="T87" fmla="*/ 596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6" h="1256">
                  <a:moveTo>
                    <a:pt x="1256" y="628"/>
                  </a:moveTo>
                  <a:lnTo>
                    <a:pt x="1256" y="628"/>
                  </a:lnTo>
                  <a:lnTo>
                    <a:pt x="1255" y="660"/>
                  </a:lnTo>
                  <a:lnTo>
                    <a:pt x="1253" y="692"/>
                  </a:lnTo>
                  <a:lnTo>
                    <a:pt x="1248" y="724"/>
                  </a:lnTo>
                  <a:lnTo>
                    <a:pt x="1243" y="754"/>
                  </a:lnTo>
                  <a:lnTo>
                    <a:pt x="1236" y="786"/>
                  </a:lnTo>
                  <a:lnTo>
                    <a:pt x="1228" y="815"/>
                  </a:lnTo>
                  <a:lnTo>
                    <a:pt x="1218" y="845"/>
                  </a:lnTo>
                  <a:lnTo>
                    <a:pt x="1207" y="872"/>
                  </a:lnTo>
                  <a:lnTo>
                    <a:pt x="1194" y="901"/>
                  </a:lnTo>
                  <a:lnTo>
                    <a:pt x="1180" y="928"/>
                  </a:lnTo>
                  <a:lnTo>
                    <a:pt x="1165" y="953"/>
                  </a:lnTo>
                  <a:lnTo>
                    <a:pt x="1149" y="979"/>
                  </a:lnTo>
                  <a:lnTo>
                    <a:pt x="1132" y="1004"/>
                  </a:lnTo>
                  <a:lnTo>
                    <a:pt x="1113" y="1028"/>
                  </a:lnTo>
                  <a:lnTo>
                    <a:pt x="1094" y="1051"/>
                  </a:lnTo>
                  <a:lnTo>
                    <a:pt x="1071" y="1073"/>
                  </a:lnTo>
                  <a:lnTo>
                    <a:pt x="1051" y="1094"/>
                  </a:lnTo>
                  <a:lnTo>
                    <a:pt x="1027" y="1113"/>
                  </a:lnTo>
                  <a:lnTo>
                    <a:pt x="1004" y="1132"/>
                  </a:lnTo>
                  <a:lnTo>
                    <a:pt x="979" y="1149"/>
                  </a:lnTo>
                  <a:lnTo>
                    <a:pt x="953" y="1165"/>
                  </a:lnTo>
                  <a:lnTo>
                    <a:pt x="928" y="1181"/>
                  </a:lnTo>
                  <a:lnTo>
                    <a:pt x="901" y="1194"/>
                  </a:lnTo>
                  <a:lnTo>
                    <a:pt x="872" y="1207"/>
                  </a:lnTo>
                  <a:lnTo>
                    <a:pt x="843" y="1218"/>
                  </a:lnTo>
                  <a:lnTo>
                    <a:pt x="815" y="1228"/>
                  </a:lnTo>
                  <a:lnTo>
                    <a:pt x="784" y="1237"/>
                  </a:lnTo>
                  <a:lnTo>
                    <a:pt x="754" y="1243"/>
                  </a:lnTo>
                  <a:lnTo>
                    <a:pt x="724" y="1250"/>
                  </a:lnTo>
                  <a:lnTo>
                    <a:pt x="692" y="1253"/>
                  </a:lnTo>
                  <a:lnTo>
                    <a:pt x="660" y="1256"/>
                  </a:lnTo>
                  <a:lnTo>
                    <a:pt x="628" y="1256"/>
                  </a:lnTo>
                  <a:lnTo>
                    <a:pt x="628" y="1256"/>
                  </a:lnTo>
                  <a:lnTo>
                    <a:pt x="595" y="1256"/>
                  </a:lnTo>
                  <a:lnTo>
                    <a:pt x="563" y="1253"/>
                  </a:lnTo>
                  <a:lnTo>
                    <a:pt x="532" y="1250"/>
                  </a:lnTo>
                  <a:lnTo>
                    <a:pt x="500" y="1243"/>
                  </a:lnTo>
                  <a:lnTo>
                    <a:pt x="470" y="1237"/>
                  </a:lnTo>
                  <a:lnTo>
                    <a:pt x="441" y="1228"/>
                  </a:lnTo>
                  <a:lnTo>
                    <a:pt x="411" y="1218"/>
                  </a:lnTo>
                  <a:lnTo>
                    <a:pt x="382" y="1207"/>
                  </a:lnTo>
                  <a:lnTo>
                    <a:pt x="355" y="1194"/>
                  </a:lnTo>
                  <a:lnTo>
                    <a:pt x="328" y="1181"/>
                  </a:lnTo>
                  <a:lnTo>
                    <a:pt x="301" y="1165"/>
                  </a:lnTo>
                  <a:lnTo>
                    <a:pt x="276" y="1149"/>
                  </a:lnTo>
                  <a:lnTo>
                    <a:pt x="252" y="1132"/>
                  </a:lnTo>
                  <a:lnTo>
                    <a:pt x="228" y="1113"/>
                  </a:lnTo>
                  <a:lnTo>
                    <a:pt x="205" y="1094"/>
                  </a:lnTo>
                  <a:lnTo>
                    <a:pt x="183" y="1073"/>
                  </a:lnTo>
                  <a:lnTo>
                    <a:pt x="162" y="1051"/>
                  </a:lnTo>
                  <a:lnTo>
                    <a:pt x="143" y="1028"/>
                  </a:lnTo>
                  <a:lnTo>
                    <a:pt x="124" y="1004"/>
                  </a:lnTo>
                  <a:lnTo>
                    <a:pt x="107" y="979"/>
                  </a:lnTo>
                  <a:lnTo>
                    <a:pt x="91" y="953"/>
                  </a:lnTo>
                  <a:lnTo>
                    <a:pt x="75" y="928"/>
                  </a:lnTo>
                  <a:lnTo>
                    <a:pt x="60" y="901"/>
                  </a:lnTo>
                  <a:lnTo>
                    <a:pt x="49" y="872"/>
                  </a:lnTo>
                  <a:lnTo>
                    <a:pt x="36" y="845"/>
                  </a:lnTo>
                  <a:lnTo>
                    <a:pt x="27" y="815"/>
                  </a:lnTo>
                  <a:lnTo>
                    <a:pt x="19" y="786"/>
                  </a:lnTo>
                  <a:lnTo>
                    <a:pt x="13" y="754"/>
                  </a:lnTo>
                  <a:lnTo>
                    <a:pt x="6" y="724"/>
                  </a:lnTo>
                  <a:lnTo>
                    <a:pt x="3" y="692"/>
                  </a:lnTo>
                  <a:lnTo>
                    <a:pt x="0" y="660"/>
                  </a:lnTo>
                  <a:lnTo>
                    <a:pt x="0" y="628"/>
                  </a:lnTo>
                  <a:lnTo>
                    <a:pt x="0" y="628"/>
                  </a:lnTo>
                  <a:lnTo>
                    <a:pt x="0" y="596"/>
                  </a:lnTo>
                  <a:lnTo>
                    <a:pt x="3" y="564"/>
                  </a:lnTo>
                  <a:lnTo>
                    <a:pt x="6" y="532"/>
                  </a:lnTo>
                  <a:lnTo>
                    <a:pt x="13" y="502"/>
                  </a:lnTo>
                  <a:lnTo>
                    <a:pt x="19" y="470"/>
                  </a:lnTo>
                  <a:lnTo>
                    <a:pt x="27" y="441"/>
                  </a:lnTo>
                  <a:lnTo>
                    <a:pt x="36" y="411"/>
                  </a:lnTo>
                  <a:lnTo>
                    <a:pt x="49" y="384"/>
                  </a:lnTo>
                  <a:lnTo>
                    <a:pt x="60" y="355"/>
                  </a:lnTo>
                  <a:lnTo>
                    <a:pt x="75" y="328"/>
                  </a:lnTo>
                  <a:lnTo>
                    <a:pt x="91" y="303"/>
                  </a:lnTo>
                  <a:lnTo>
                    <a:pt x="107" y="277"/>
                  </a:lnTo>
                  <a:lnTo>
                    <a:pt x="124" y="252"/>
                  </a:lnTo>
                  <a:lnTo>
                    <a:pt x="143" y="228"/>
                  </a:lnTo>
                  <a:lnTo>
                    <a:pt x="162" y="205"/>
                  </a:lnTo>
                  <a:lnTo>
                    <a:pt x="183" y="183"/>
                  </a:lnTo>
                  <a:lnTo>
                    <a:pt x="205" y="162"/>
                  </a:lnTo>
                  <a:lnTo>
                    <a:pt x="228" y="143"/>
                  </a:lnTo>
                  <a:lnTo>
                    <a:pt x="252" y="124"/>
                  </a:lnTo>
                  <a:lnTo>
                    <a:pt x="276" y="107"/>
                  </a:lnTo>
                  <a:lnTo>
                    <a:pt x="301" y="91"/>
                  </a:lnTo>
                  <a:lnTo>
                    <a:pt x="328" y="75"/>
                  </a:lnTo>
                  <a:lnTo>
                    <a:pt x="355" y="62"/>
                  </a:lnTo>
                  <a:lnTo>
                    <a:pt x="382" y="49"/>
                  </a:lnTo>
                  <a:lnTo>
                    <a:pt x="411" y="38"/>
                  </a:lnTo>
                  <a:lnTo>
                    <a:pt x="441" y="28"/>
                  </a:lnTo>
                  <a:lnTo>
                    <a:pt x="470" y="19"/>
                  </a:lnTo>
                  <a:lnTo>
                    <a:pt x="500" y="13"/>
                  </a:lnTo>
                  <a:lnTo>
                    <a:pt x="532" y="6"/>
                  </a:lnTo>
                  <a:lnTo>
                    <a:pt x="563" y="3"/>
                  </a:lnTo>
                  <a:lnTo>
                    <a:pt x="595" y="0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60" y="0"/>
                  </a:lnTo>
                  <a:lnTo>
                    <a:pt x="692" y="3"/>
                  </a:lnTo>
                  <a:lnTo>
                    <a:pt x="724" y="6"/>
                  </a:lnTo>
                  <a:lnTo>
                    <a:pt x="754" y="13"/>
                  </a:lnTo>
                  <a:lnTo>
                    <a:pt x="784" y="19"/>
                  </a:lnTo>
                  <a:lnTo>
                    <a:pt x="815" y="28"/>
                  </a:lnTo>
                  <a:lnTo>
                    <a:pt x="843" y="38"/>
                  </a:lnTo>
                  <a:lnTo>
                    <a:pt x="872" y="49"/>
                  </a:lnTo>
                  <a:lnTo>
                    <a:pt x="901" y="62"/>
                  </a:lnTo>
                  <a:lnTo>
                    <a:pt x="928" y="75"/>
                  </a:lnTo>
                  <a:lnTo>
                    <a:pt x="953" y="91"/>
                  </a:lnTo>
                  <a:lnTo>
                    <a:pt x="979" y="107"/>
                  </a:lnTo>
                  <a:lnTo>
                    <a:pt x="1004" y="124"/>
                  </a:lnTo>
                  <a:lnTo>
                    <a:pt x="1027" y="143"/>
                  </a:lnTo>
                  <a:lnTo>
                    <a:pt x="1051" y="162"/>
                  </a:lnTo>
                  <a:lnTo>
                    <a:pt x="1071" y="183"/>
                  </a:lnTo>
                  <a:lnTo>
                    <a:pt x="1094" y="205"/>
                  </a:lnTo>
                  <a:lnTo>
                    <a:pt x="1113" y="228"/>
                  </a:lnTo>
                  <a:lnTo>
                    <a:pt x="1132" y="252"/>
                  </a:lnTo>
                  <a:lnTo>
                    <a:pt x="1149" y="277"/>
                  </a:lnTo>
                  <a:lnTo>
                    <a:pt x="1165" y="303"/>
                  </a:lnTo>
                  <a:lnTo>
                    <a:pt x="1180" y="328"/>
                  </a:lnTo>
                  <a:lnTo>
                    <a:pt x="1194" y="355"/>
                  </a:lnTo>
                  <a:lnTo>
                    <a:pt x="1207" y="384"/>
                  </a:lnTo>
                  <a:lnTo>
                    <a:pt x="1218" y="411"/>
                  </a:lnTo>
                  <a:lnTo>
                    <a:pt x="1228" y="441"/>
                  </a:lnTo>
                  <a:lnTo>
                    <a:pt x="1236" y="470"/>
                  </a:lnTo>
                  <a:lnTo>
                    <a:pt x="1243" y="502"/>
                  </a:lnTo>
                  <a:lnTo>
                    <a:pt x="1248" y="532"/>
                  </a:lnTo>
                  <a:lnTo>
                    <a:pt x="1253" y="564"/>
                  </a:lnTo>
                  <a:lnTo>
                    <a:pt x="1255" y="596"/>
                  </a:lnTo>
                  <a:lnTo>
                    <a:pt x="1256" y="628"/>
                  </a:lnTo>
                  <a:lnTo>
                    <a:pt x="1256" y="6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4">
              <a:extLst>
                <a:ext uri="{FF2B5EF4-FFF2-40B4-BE49-F238E27FC236}">
                  <a16:creationId xmlns:a16="http://schemas.microsoft.com/office/drawing/2014/main" id="{2486C610-289A-334E-9181-47916929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2122"/>
              <a:ext cx="70" cy="71"/>
            </a:xfrm>
            <a:custGeom>
              <a:avLst/>
              <a:gdLst>
                <a:gd name="T0" fmla="*/ 105 w 140"/>
                <a:gd name="T1" fmla="*/ 9 h 140"/>
                <a:gd name="T2" fmla="*/ 105 w 140"/>
                <a:gd name="T3" fmla="*/ 9 h 140"/>
                <a:gd name="T4" fmla="*/ 118 w 140"/>
                <a:gd name="T5" fmla="*/ 17 h 140"/>
                <a:gd name="T6" fmla="*/ 127 w 140"/>
                <a:gd name="T7" fmla="*/ 27 h 140"/>
                <a:gd name="T8" fmla="*/ 134 w 140"/>
                <a:gd name="T9" fmla="*/ 40 h 140"/>
                <a:gd name="T10" fmla="*/ 139 w 140"/>
                <a:gd name="T11" fmla="*/ 53 h 140"/>
                <a:gd name="T12" fmla="*/ 140 w 140"/>
                <a:gd name="T13" fmla="*/ 65 h 140"/>
                <a:gd name="T14" fmla="*/ 140 w 140"/>
                <a:gd name="T15" fmla="*/ 80 h 140"/>
                <a:gd name="T16" fmla="*/ 137 w 140"/>
                <a:gd name="T17" fmla="*/ 92 h 140"/>
                <a:gd name="T18" fmla="*/ 132 w 140"/>
                <a:gd name="T19" fmla="*/ 105 h 140"/>
                <a:gd name="T20" fmla="*/ 132 w 140"/>
                <a:gd name="T21" fmla="*/ 105 h 140"/>
                <a:gd name="T22" fmla="*/ 123 w 140"/>
                <a:gd name="T23" fmla="*/ 116 h 140"/>
                <a:gd name="T24" fmla="*/ 113 w 140"/>
                <a:gd name="T25" fmla="*/ 126 h 140"/>
                <a:gd name="T26" fmla="*/ 102 w 140"/>
                <a:gd name="T27" fmla="*/ 134 h 140"/>
                <a:gd name="T28" fmla="*/ 89 w 140"/>
                <a:gd name="T29" fmla="*/ 139 h 140"/>
                <a:gd name="T30" fmla="*/ 75 w 140"/>
                <a:gd name="T31" fmla="*/ 140 h 140"/>
                <a:gd name="T32" fmla="*/ 62 w 140"/>
                <a:gd name="T33" fmla="*/ 140 h 140"/>
                <a:gd name="T34" fmla="*/ 48 w 140"/>
                <a:gd name="T35" fmla="*/ 137 h 140"/>
                <a:gd name="T36" fmla="*/ 35 w 140"/>
                <a:gd name="T37" fmla="*/ 131 h 140"/>
                <a:gd name="T38" fmla="*/ 35 w 140"/>
                <a:gd name="T39" fmla="*/ 131 h 140"/>
                <a:gd name="T40" fmla="*/ 24 w 140"/>
                <a:gd name="T41" fmla="*/ 123 h 140"/>
                <a:gd name="T42" fmla="*/ 14 w 140"/>
                <a:gd name="T43" fmla="*/ 113 h 140"/>
                <a:gd name="T44" fmla="*/ 8 w 140"/>
                <a:gd name="T45" fmla="*/ 100 h 140"/>
                <a:gd name="T46" fmla="*/ 3 w 140"/>
                <a:gd name="T47" fmla="*/ 88 h 140"/>
                <a:gd name="T48" fmla="*/ 0 w 140"/>
                <a:gd name="T49" fmla="*/ 75 h 140"/>
                <a:gd name="T50" fmla="*/ 0 w 140"/>
                <a:gd name="T51" fmla="*/ 62 h 140"/>
                <a:gd name="T52" fmla="*/ 3 w 140"/>
                <a:gd name="T53" fmla="*/ 48 h 140"/>
                <a:gd name="T54" fmla="*/ 9 w 140"/>
                <a:gd name="T55" fmla="*/ 35 h 140"/>
                <a:gd name="T56" fmla="*/ 9 w 140"/>
                <a:gd name="T57" fmla="*/ 35 h 140"/>
                <a:gd name="T58" fmla="*/ 17 w 140"/>
                <a:gd name="T59" fmla="*/ 24 h 140"/>
                <a:gd name="T60" fmla="*/ 29 w 140"/>
                <a:gd name="T61" fmla="*/ 14 h 140"/>
                <a:gd name="T62" fmla="*/ 40 w 140"/>
                <a:gd name="T63" fmla="*/ 6 h 140"/>
                <a:gd name="T64" fmla="*/ 53 w 140"/>
                <a:gd name="T65" fmla="*/ 1 h 140"/>
                <a:gd name="T66" fmla="*/ 65 w 140"/>
                <a:gd name="T67" fmla="*/ 0 h 140"/>
                <a:gd name="T68" fmla="*/ 80 w 140"/>
                <a:gd name="T69" fmla="*/ 0 h 140"/>
                <a:gd name="T70" fmla="*/ 92 w 140"/>
                <a:gd name="T71" fmla="*/ 3 h 140"/>
                <a:gd name="T72" fmla="*/ 105 w 140"/>
                <a:gd name="T73" fmla="*/ 9 h 140"/>
                <a:gd name="T74" fmla="*/ 105 w 140"/>
                <a:gd name="T75" fmla="*/ 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0">
                  <a:moveTo>
                    <a:pt x="105" y="9"/>
                  </a:moveTo>
                  <a:lnTo>
                    <a:pt x="105" y="9"/>
                  </a:lnTo>
                  <a:lnTo>
                    <a:pt x="118" y="17"/>
                  </a:lnTo>
                  <a:lnTo>
                    <a:pt x="127" y="27"/>
                  </a:lnTo>
                  <a:lnTo>
                    <a:pt x="134" y="40"/>
                  </a:lnTo>
                  <a:lnTo>
                    <a:pt x="139" y="53"/>
                  </a:lnTo>
                  <a:lnTo>
                    <a:pt x="140" y="65"/>
                  </a:lnTo>
                  <a:lnTo>
                    <a:pt x="140" y="80"/>
                  </a:lnTo>
                  <a:lnTo>
                    <a:pt x="137" y="92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23" y="116"/>
                  </a:lnTo>
                  <a:lnTo>
                    <a:pt x="113" y="126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0"/>
                  </a:lnTo>
                  <a:lnTo>
                    <a:pt x="62" y="140"/>
                  </a:lnTo>
                  <a:lnTo>
                    <a:pt x="48" y="137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8" y="100"/>
                  </a:lnTo>
                  <a:lnTo>
                    <a:pt x="3" y="88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3" y="1"/>
                  </a:lnTo>
                  <a:lnTo>
                    <a:pt x="65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5" y="9"/>
                  </a:lnTo>
                  <a:lnTo>
                    <a:pt x="10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5">
              <a:extLst>
                <a:ext uri="{FF2B5EF4-FFF2-40B4-BE49-F238E27FC236}">
                  <a16:creationId xmlns:a16="http://schemas.microsoft.com/office/drawing/2014/main" id="{53C57D76-8701-2741-B639-0EE2CDCE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391"/>
              <a:ext cx="70" cy="70"/>
            </a:xfrm>
            <a:custGeom>
              <a:avLst/>
              <a:gdLst>
                <a:gd name="T0" fmla="*/ 105 w 140"/>
                <a:gd name="T1" fmla="*/ 10 h 141"/>
                <a:gd name="T2" fmla="*/ 105 w 140"/>
                <a:gd name="T3" fmla="*/ 10 h 141"/>
                <a:gd name="T4" fmla="*/ 118 w 140"/>
                <a:gd name="T5" fmla="*/ 18 h 141"/>
                <a:gd name="T6" fmla="*/ 126 w 140"/>
                <a:gd name="T7" fmla="*/ 27 h 141"/>
                <a:gd name="T8" fmla="*/ 134 w 140"/>
                <a:gd name="T9" fmla="*/ 40 h 141"/>
                <a:gd name="T10" fmla="*/ 138 w 140"/>
                <a:gd name="T11" fmla="*/ 51 h 141"/>
                <a:gd name="T12" fmla="*/ 140 w 140"/>
                <a:gd name="T13" fmla="*/ 66 h 141"/>
                <a:gd name="T14" fmla="*/ 140 w 140"/>
                <a:gd name="T15" fmla="*/ 78 h 141"/>
                <a:gd name="T16" fmla="*/ 137 w 140"/>
                <a:gd name="T17" fmla="*/ 93 h 141"/>
                <a:gd name="T18" fmla="*/ 130 w 140"/>
                <a:gd name="T19" fmla="*/ 105 h 141"/>
                <a:gd name="T20" fmla="*/ 130 w 140"/>
                <a:gd name="T21" fmla="*/ 105 h 141"/>
                <a:gd name="T22" fmla="*/ 122 w 140"/>
                <a:gd name="T23" fmla="*/ 117 h 141"/>
                <a:gd name="T24" fmla="*/ 113 w 140"/>
                <a:gd name="T25" fmla="*/ 126 h 141"/>
                <a:gd name="T26" fmla="*/ 102 w 140"/>
                <a:gd name="T27" fmla="*/ 134 h 141"/>
                <a:gd name="T28" fmla="*/ 89 w 140"/>
                <a:gd name="T29" fmla="*/ 139 h 141"/>
                <a:gd name="T30" fmla="*/ 75 w 140"/>
                <a:gd name="T31" fmla="*/ 141 h 141"/>
                <a:gd name="T32" fmla="*/ 62 w 140"/>
                <a:gd name="T33" fmla="*/ 141 h 141"/>
                <a:gd name="T34" fmla="*/ 48 w 140"/>
                <a:gd name="T35" fmla="*/ 137 h 141"/>
                <a:gd name="T36" fmla="*/ 35 w 140"/>
                <a:gd name="T37" fmla="*/ 131 h 141"/>
                <a:gd name="T38" fmla="*/ 35 w 140"/>
                <a:gd name="T39" fmla="*/ 131 h 141"/>
                <a:gd name="T40" fmla="*/ 24 w 140"/>
                <a:gd name="T41" fmla="*/ 123 h 141"/>
                <a:gd name="T42" fmla="*/ 14 w 140"/>
                <a:gd name="T43" fmla="*/ 113 h 141"/>
                <a:gd name="T44" fmla="*/ 6 w 140"/>
                <a:gd name="T45" fmla="*/ 101 h 141"/>
                <a:gd name="T46" fmla="*/ 1 w 140"/>
                <a:gd name="T47" fmla="*/ 88 h 141"/>
                <a:gd name="T48" fmla="*/ 0 w 140"/>
                <a:gd name="T49" fmla="*/ 75 h 141"/>
                <a:gd name="T50" fmla="*/ 0 w 140"/>
                <a:gd name="T51" fmla="*/ 61 h 141"/>
                <a:gd name="T52" fmla="*/ 3 w 140"/>
                <a:gd name="T53" fmla="*/ 48 h 141"/>
                <a:gd name="T54" fmla="*/ 9 w 140"/>
                <a:gd name="T55" fmla="*/ 35 h 141"/>
                <a:gd name="T56" fmla="*/ 9 w 140"/>
                <a:gd name="T57" fmla="*/ 35 h 141"/>
                <a:gd name="T58" fmla="*/ 17 w 140"/>
                <a:gd name="T59" fmla="*/ 24 h 141"/>
                <a:gd name="T60" fmla="*/ 27 w 140"/>
                <a:gd name="T61" fmla="*/ 15 h 141"/>
                <a:gd name="T62" fmla="*/ 40 w 140"/>
                <a:gd name="T63" fmla="*/ 7 h 141"/>
                <a:gd name="T64" fmla="*/ 52 w 140"/>
                <a:gd name="T65" fmla="*/ 2 h 141"/>
                <a:gd name="T66" fmla="*/ 65 w 140"/>
                <a:gd name="T67" fmla="*/ 0 h 141"/>
                <a:gd name="T68" fmla="*/ 79 w 140"/>
                <a:gd name="T69" fmla="*/ 0 h 141"/>
                <a:gd name="T70" fmla="*/ 92 w 140"/>
                <a:gd name="T71" fmla="*/ 3 h 141"/>
                <a:gd name="T72" fmla="*/ 105 w 140"/>
                <a:gd name="T73" fmla="*/ 10 h 141"/>
                <a:gd name="T74" fmla="*/ 105 w 140"/>
                <a:gd name="T75" fmla="*/ 1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1">
                  <a:moveTo>
                    <a:pt x="105" y="10"/>
                  </a:moveTo>
                  <a:lnTo>
                    <a:pt x="105" y="10"/>
                  </a:lnTo>
                  <a:lnTo>
                    <a:pt x="118" y="18"/>
                  </a:lnTo>
                  <a:lnTo>
                    <a:pt x="126" y="27"/>
                  </a:lnTo>
                  <a:lnTo>
                    <a:pt x="134" y="40"/>
                  </a:lnTo>
                  <a:lnTo>
                    <a:pt x="138" y="51"/>
                  </a:lnTo>
                  <a:lnTo>
                    <a:pt x="140" y="66"/>
                  </a:lnTo>
                  <a:lnTo>
                    <a:pt x="140" y="78"/>
                  </a:lnTo>
                  <a:lnTo>
                    <a:pt x="137" y="93"/>
                  </a:lnTo>
                  <a:lnTo>
                    <a:pt x="130" y="105"/>
                  </a:lnTo>
                  <a:lnTo>
                    <a:pt x="130" y="105"/>
                  </a:lnTo>
                  <a:lnTo>
                    <a:pt x="122" y="117"/>
                  </a:lnTo>
                  <a:lnTo>
                    <a:pt x="113" y="126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1"/>
                  </a:lnTo>
                  <a:lnTo>
                    <a:pt x="62" y="141"/>
                  </a:lnTo>
                  <a:lnTo>
                    <a:pt x="48" y="137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6" y="101"/>
                  </a:lnTo>
                  <a:lnTo>
                    <a:pt x="1" y="88"/>
                  </a:lnTo>
                  <a:lnTo>
                    <a:pt x="0" y="75"/>
                  </a:lnTo>
                  <a:lnTo>
                    <a:pt x="0" y="61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7" y="15"/>
                  </a:lnTo>
                  <a:lnTo>
                    <a:pt x="40" y="7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5" y="10"/>
                  </a:lnTo>
                  <a:lnTo>
                    <a:pt x="10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6">
              <a:extLst>
                <a:ext uri="{FF2B5EF4-FFF2-40B4-BE49-F238E27FC236}">
                  <a16:creationId xmlns:a16="http://schemas.microsoft.com/office/drawing/2014/main" id="{010F3DE6-859C-8A4B-B78C-535200304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2282"/>
              <a:ext cx="70" cy="71"/>
            </a:xfrm>
            <a:custGeom>
              <a:avLst/>
              <a:gdLst>
                <a:gd name="T0" fmla="*/ 105 w 141"/>
                <a:gd name="T1" fmla="*/ 9 h 142"/>
                <a:gd name="T2" fmla="*/ 105 w 141"/>
                <a:gd name="T3" fmla="*/ 9 h 142"/>
                <a:gd name="T4" fmla="*/ 117 w 141"/>
                <a:gd name="T5" fmla="*/ 17 h 142"/>
                <a:gd name="T6" fmla="*/ 126 w 141"/>
                <a:gd name="T7" fmla="*/ 28 h 142"/>
                <a:gd name="T8" fmla="*/ 134 w 141"/>
                <a:gd name="T9" fmla="*/ 40 h 142"/>
                <a:gd name="T10" fmla="*/ 139 w 141"/>
                <a:gd name="T11" fmla="*/ 52 h 142"/>
                <a:gd name="T12" fmla="*/ 141 w 141"/>
                <a:gd name="T13" fmla="*/ 65 h 142"/>
                <a:gd name="T14" fmla="*/ 141 w 141"/>
                <a:gd name="T15" fmla="*/ 80 h 142"/>
                <a:gd name="T16" fmla="*/ 137 w 141"/>
                <a:gd name="T17" fmla="*/ 92 h 142"/>
                <a:gd name="T18" fmla="*/ 131 w 141"/>
                <a:gd name="T19" fmla="*/ 107 h 142"/>
                <a:gd name="T20" fmla="*/ 131 w 141"/>
                <a:gd name="T21" fmla="*/ 107 h 142"/>
                <a:gd name="T22" fmla="*/ 123 w 141"/>
                <a:gd name="T23" fmla="*/ 118 h 142"/>
                <a:gd name="T24" fmla="*/ 113 w 141"/>
                <a:gd name="T25" fmla="*/ 127 h 142"/>
                <a:gd name="T26" fmla="*/ 101 w 141"/>
                <a:gd name="T27" fmla="*/ 134 h 142"/>
                <a:gd name="T28" fmla="*/ 88 w 141"/>
                <a:gd name="T29" fmla="*/ 139 h 142"/>
                <a:gd name="T30" fmla="*/ 75 w 141"/>
                <a:gd name="T31" fmla="*/ 142 h 142"/>
                <a:gd name="T32" fmla="*/ 62 w 141"/>
                <a:gd name="T33" fmla="*/ 140 h 142"/>
                <a:gd name="T34" fmla="*/ 48 w 141"/>
                <a:gd name="T35" fmla="*/ 139 h 142"/>
                <a:gd name="T36" fmla="*/ 35 w 141"/>
                <a:gd name="T37" fmla="*/ 132 h 142"/>
                <a:gd name="T38" fmla="*/ 35 w 141"/>
                <a:gd name="T39" fmla="*/ 132 h 142"/>
                <a:gd name="T40" fmla="*/ 24 w 141"/>
                <a:gd name="T41" fmla="*/ 124 h 142"/>
                <a:gd name="T42" fmla="*/ 15 w 141"/>
                <a:gd name="T43" fmla="*/ 113 h 142"/>
                <a:gd name="T44" fmla="*/ 7 w 141"/>
                <a:gd name="T45" fmla="*/ 102 h 142"/>
                <a:gd name="T46" fmla="*/ 2 w 141"/>
                <a:gd name="T47" fmla="*/ 89 h 142"/>
                <a:gd name="T48" fmla="*/ 0 w 141"/>
                <a:gd name="T49" fmla="*/ 76 h 142"/>
                <a:gd name="T50" fmla="*/ 0 w 141"/>
                <a:gd name="T51" fmla="*/ 62 h 142"/>
                <a:gd name="T52" fmla="*/ 3 w 141"/>
                <a:gd name="T53" fmla="*/ 49 h 142"/>
                <a:gd name="T54" fmla="*/ 10 w 141"/>
                <a:gd name="T55" fmla="*/ 35 h 142"/>
                <a:gd name="T56" fmla="*/ 10 w 141"/>
                <a:gd name="T57" fmla="*/ 35 h 142"/>
                <a:gd name="T58" fmla="*/ 18 w 141"/>
                <a:gd name="T59" fmla="*/ 24 h 142"/>
                <a:gd name="T60" fmla="*/ 27 w 141"/>
                <a:gd name="T61" fmla="*/ 14 h 142"/>
                <a:gd name="T62" fmla="*/ 40 w 141"/>
                <a:gd name="T63" fmla="*/ 8 h 142"/>
                <a:gd name="T64" fmla="*/ 53 w 141"/>
                <a:gd name="T65" fmla="*/ 3 h 142"/>
                <a:gd name="T66" fmla="*/ 66 w 141"/>
                <a:gd name="T67" fmla="*/ 0 h 142"/>
                <a:gd name="T68" fmla="*/ 78 w 141"/>
                <a:gd name="T69" fmla="*/ 1 h 142"/>
                <a:gd name="T70" fmla="*/ 93 w 141"/>
                <a:gd name="T71" fmla="*/ 5 h 142"/>
                <a:gd name="T72" fmla="*/ 105 w 141"/>
                <a:gd name="T73" fmla="*/ 9 h 142"/>
                <a:gd name="T74" fmla="*/ 105 w 141"/>
                <a:gd name="T75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1" h="142">
                  <a:moveTo>
                    <a:pt x="105" y="9"/>
                  </a:moveTo>
                  <a:lnTo>
                    <a:pt x="105" y="9"/>
                  </a:lnTo>
                  <a:lnTo>
                    <a:pt x="117" y="17"/>
                  </a:lnTo>
                  <a:lnTo>
                    <a:pt x="126" y="28"/>
                  </a:lnTo>
                  <a:lnTo>
                    <a:pt x="134" y="40"/>
                  </a:lnTo>
                  <a:lnTo>
                    <a:pt x="139" y="52"/>
                  </a:lnTo>
                  <a:lnTo>
                    <a:pt x="141" y="65"/>
                  </a:lnTo>
                  <a:lnTo>
                    <a:pt x="141" y="80"/>
                  </a:lnTo>
                  <a:lnTo>
                    <a:pt x="137" y="92"/>
                  </a:lnTo>
                  <a:lnTo>
                    <a:pt x="131" y="107"/>
                  </a:lnTo>
                  <a:lnTo>
                    <a:pt x="131" y="107"/>
                  </a:lnTo>
                  <a:lnTo>
                    <a:pt x="123" y="118"/>
                  </a:lnTo>
                  <a:lnTo>
                    <a:pt x="113" y="127"/>
                  </a:lnTo>
                  <a:lnTo>
                    <a:pt x="101" y="134"/>
                  </a:lnTo>
                  <a:lnTo>
                    <a:pt x="88" y="139"/>
                  </a:lnTo>
                  <a:lnTo>
                    <a:pt x="75" y="142"/>
                  </a:lnTo>
                  <a:lnTo>
                    <a:pt x="62" y="140"/>
                  </a:lnTo>
                  <a:lnTo>
                    <a:pt x="48" y="139"/>
                  </a:lnTo>
                  <a:lnTo>
                    <a:pt x="35" y="132"/>
                  </a:lnTo>
                  <a:lnTo>
                    <a:pt x="35" y="132"/>
                  </a:lnTo>
                  <a:lnTo>
                    <a:pt x="24" y="124"/>
                  </a:lnTo>
                  <a:lnTo>
                    <a:pt x="15" y="113"/>
                  </a:lnTo>
                  <a:lnTo>
                    <a:pt x="7" y="102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3" y="49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8" y="24"/>
                  </a:lnTo>
                  <a:lnTo>
                    <a:pt x="27" y="14"/>
                  </a:lnTo>
                  <a:lnTo>
                    <a:pt x="40" y="8"/>
                  </a:lnTo>
                  <a:lnTo>
                    <a:pt x="53" y="3"/>
                  </a:lnTo>
                  <a:lnTo>
                    <a:pt x="66" y="0"/>
                  </a:lnTo>
                  <a:lnTo>
                    <a:pt x="78" y="1"/>
                  </a:lnTo>
                  <a:lnTo>
                    <a:pt x="93" y="5"/>
                  </a:lnTo>
                  <a:lnTo>
                    <a:pt x="105" y="9"/>
                  </a:lnTo>
                  <a:lnTo>
                    <a:pt x="10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7">
              <a:extLst>
                <a:ext uri="{FF2B5EF4-FFF2-40B4-BE49-F238E27FC236}">
                  <a16:creationId xmlns:a16="http://schemas.microsoft.com/office/drawing/2014/main" id="{36E703E8-3F33-D048-969D-60250F8AF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9" y="1968"/>
              <a:ext cx="71" cy="70"/>
            </a:xfrm>
            <a:custGeom>
              <a:avLst/>
              <a:gdLst>
                <a:gd name="T0" fmla="*/ 107 w 142"/>
                <a:gd name="T1" fmla="*/ 9 h 140"/>
                <a:gd name="T2" fmla="*/ 107 w 142"/>
                <a:gd name="T3" fmla="*/ 9 h 140"/>
                <a:gd name="T4" fmla="*/ 118 w 142"/>
                <a:gd name="T5" fmla="*/ 17 h 140"/>
                <a:gd name="T6" fmla="*/ 127 w 142"/>
                <a:gd name="T7" fmla="*/ 27 h 140"/>
                <a:gd name="T8" fmla="*/ 134 w 142"/>
                <a:gd name="T9" fmla="*/ 38 h 140"/>
                <a:gd name="T10" fmla="*/ 139 w 142"/>
                <a:gd name="T11" fmla="*/ 51 h 140"/>
                <a:gd name="T12" fmla="*/ 142 w 142"/>
                <a:gd name="T13" fmla="*/ 65 h 140"/>
                <a:gd name="T14" fmla="*/ 140 w 142"/>
                <a:gd name="T15" fmla="*/ 78 h 140"/>
                <a:gd name="T16" fmla="*/ 137 w 142"/>
                <a:gd name="T17" fmla="*/ 92 h 140"/>
                <a:gd name="T18" fmla="*/ 132 w 142"/>
                <a:gd name="T19" fmla="*/ 105 h 140"/>
                <a:gd name="T20" fmla="*/ 132 w 142"/>
                <a:gd name="T21" fmla="*/ 105 h 140"/>
                <a:gd name="T22" fmla="*/ 124 w 142"/>
                <a:gd name="T23" fmla="*/ 116 h 140"/>
                <a:gd name="T24" fmla="*/ 113 w 142"/>
                <a:gd name="T25" fmla="*/ 126 h 140"/>
                <a:gd name="T26" fmla="*/ 102 w 142"/>
                <a:gd name="T27" fmla="*/ 133 h 140"/>
                <a:gd name="T28" fmla="*/ 89 w 142"/>
                <a:gd name="T29" fmla="*/ 138 h 140"/>
                <a:gd name="T30" fmla="*/ 76 w 142"/>
                <a:gd name="T31" fmla="*/ 140 h 140"/>
                <a:gd name="T32" fmla="*/ 62 w 142"/>
                <a:gd name="T33" fmla="*/ 140 h 140"/>
                <a:gd name="T34" fmla="*/ 48 w 142"/>
                <a:gd name="T35" fmla="*/ 137 h 140"/>
                <a:gd name="T36" fmla="*/ 35 w 142"/>
                <a:gd name="T37" fmla="*/ 130 h 140"/>
                <a:gd name="T38" fmla="*/ 35 w 142"/>
                <a:gd name="T39" fmla="*/ 130 h 140"/>
                <a:gd name="T40" fmla="*/ 24 w 142"/>
                <a:gd name="T41" fmla="*/ 122 h 140"/>
                <a:gd name="T42" fmla="*/ 14 w 142"/>
                <a:gd name="T43" fmla="*/ 113 h 140"/>
                <a:gd name="T44" fmla="*/ 8 w 142"/>
                <a:gd name="T45" fmla="*/ 100 h 140"/>
                <a:gd name="T46" fmla="*/ 3 w 142"/>
                <a:gd name="T47" fmla="*/ 87 h 140"/>
                <a:gd name="T48" fmla="*/ 0 w 142"/>
                <a:gd name="T49" fmla="*/ 74 h 140"/>
                <a:gd name="T50" fmla="*/ 0 w 142"/>
                <a:gd name="T51" fmla="*/ 60 h 140"/>
                <a:gd name="T52" fmla="*/ 3 w 142"/>
                <a:gd name="T53" fmla="*/ 47 h 140"/>
                <a:gd name="T54" fmla="*/ 9 w 142"/>
                <a:gd name="T55" fmla="*/ 35 h 140"/>
                <a:gd name="T56" fmla="*/ 9 w 142"/>
                <a:gd name="T57" fmla="*/ 35 h 140"/>
                <a:gd name="T58" fmla="*/ 17 w 142"/>
                <a:gd name="T59" fmla="*/ 22 h 140"/>
                <a:gd name="T60" fmla="*/ 29 w 142"/>
                <a:gd name="T61" fmla="*/ 14 h 140"/>
                <a:gd name="T62" fmla="*/ 40 w 142"/>
                <a:gd name="T63" fmla="*/ 6 h 140"/>
                <a:gd name="T64" fmla="*/ 52 w 142"/>
                <a:gd name="T65" fmla="*/ 1 h 140"/>
                <a:gd name="T66" fmla="*/ 65 w 142"/>
                <a:gd name="T67" fmla="*/ 0 h 140"/>
                <a:gd name="T68" fmla="*/ 80 w 142"/>
                <a:gd name="T69" fmla="*/ 0 h 140"/>
                <a:gd name="T70" fmla="*/ 92 w 142"/>
                <a:gd name="T71" fmla="*/ 3 h 140"/>
                <a:gd name="T72" fmla="*/ 107 w 142"/>
                <a:gd name="T73" fmla="*/ 9 h 140"/>
                <a:gd name="T74" fmla="*/ 107 w 142"/>
                <a:gd name="T75" fmla="*/ 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2" h="140">
                  <a:moveTo>
                    <a:pt x="107" y="9"/>
                  </a:moveTo>
                  <a:lnTo>
                    <a:pt x="107" y="9"/>
                  </a:lnTo>
                  <a:lnTo>
                    <a:pt x="118" y="17"/>
                  </a:lnTo>
                  <a:lnTo>
                    <a:pt x="127" y="27"/>
                  </a:lnTo>
                  <a:lnTo>
                    <a:pt x="134" y="38"/>
                  </a:lnTo>
                  <a:lnTo>
                    <a:pt x="139" y="51"/>
                  </a:lnTo>
                  <a:lnTo>
                    <a:pt x="142" y="65"/>
                  </a:lnTo>
                  <a:lnTo>
                    <a:pt x="140" y="78"/>
                  </a:lnTo>
                  <a:lnTo>
                    <a:pt x="137" y="92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24" y="116"/>
                  </a:lnTo>
                  <a:lnTo>
                    <a:pt x="113" y="126"/>
                  </a:lnTo>
                  <a:lnTo>
                    <a:pt x="102" y="133"/>
                  </a:lnTo>
                  <a:lnTo>
                    <a:pt x="89" y="138"/>
                  </a:lnTo>
                  <a:lnTo>
                    <a:pt x="76" y="140"/>
                  </a:lnTo>
                  <a:lnTo>
                    <a:pt x="62" y="140"/>
                  </a:lnTo>
                  <a:lnTo>
                    <a:pt x="48" y="137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24" y="122"/>
                  </a:lnTo>
                  <a:lnTo>
                    <a:pt x="14" y="113"/>
                  </a:lnTo>
                  <a:lnTo>
                    <a:pt x="8" y="100"/>
                  </a:lnTo>
                  <a:lnTo>
                    <a:pt x="3" y="87"/>
                  </a:lnTo>
                  <a:lnTo>
                    <a:pt x="0" y="74"/>
                  </a:lnTo>
                  <a:lnTo>
                    <a:pt x="0" y="60"/>
                  </a:lnTo>
                  <a:lnTo>
                    <a:pt x="3" y="47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2"/>
                  </a:lnTo>
                  <a:lnTo>
                    <a:pt x="29" y="14"/>
                  </a:lnTo>
                  <a:lnTo>
                    <a:pt x="40" y="6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80" y="0"/>
                  </a:lnTo>
                  <a:lnTo>
                    <a:pt x="92" y="3"/>
                  </a:lnTo>
                  <a:lnTo>
                    <a:pt x="107" y="9"/>
                  </a:lnTo>
                  <a:lnTo>
                    <a:pt x="10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8">
              <a:extLst>
                <a:ext uri="{FF2B5EF4-FFF2-40B4-BE49-F238E27FC236}">
                  <a16:creationId xmlns:a16="http://schemas.microsoft.com/office/drawing/2014/main" id="{0FF484CC-4365-CD48-B01B-757F3BCA5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2045"/>
              <a:ext cx="70" cy="71"/>
            </a:xfrm>
            <a:custGeom>
              <a:avLst/>
              <a:gdLst>
                <a:gd name="T0" fmla="*/ 105 w 140"/>
                <a:gd name="T1" fmla="*/ 10 h 142"/>
                <a:gd name="T2" fmla="*/ 105 w 140"/>
                <a:gd name="T3" fmla="*/ 10 h 142"/>
                <a:gd name="T4" fmla="*/ 118 w 140"/>
                <a:gd name="T5" fmla="*/ 18 h 142"/>
                <a:gd name="T6" fmla="*/ 127 w 140"/>
                <a:gd name="T7" fmla="*/ 29 h 142"/>
                <a:gd name="T8" fmla="*/ 134 w 140"/>
                <a:gd name="T9" fmla="*/ 40 h 142"/>
                <a:gd name="T10" fmla="*/ 138 w 140"/>
                <a:gd name="T11" fmla="*/ 53 h 142"/>
                <a:gd name="T12" fmla="*/ 140 w 140"/>
                <a:gd name="T13" fmla="*/ 66 h 142"/>
                <a:gd name="T14" fmla="*/ 140 w 140"/>
                <a:gd name="T15" fmla="*/ 80 h 142"/>
                <a:gd name="T16" fmla="*/ 137 w 140"/>
                <a:gd name="T17" fmla="*/ 93 h 142"/>
                <a:gd name="T18" fmla="*/ 132 w 140"/>
                <a:gd name="T19" fmla="*/ 107 h 142"/>
                <a:gd name="T20" fmla="*/ 132 w 140"/>
                <a:gd name="T21" fmla="*/ 107 h 142"/>
                <a:gd name="T22" fmla="*/ 122 w 140"/>
                <a:gd name="T23" fmla="*/ 118 h 142"/>
                <a:gd name="T24" fmla="*/ 113 w 140"/>
                <a:gd name="T25" fmla="*/ 128 h 142"/>
                <a:gd name="T26" fmla="*/ 102 w 140"/>
                <a:gd name="T27" fmla="*/ 134 h 142"/>
                <a:gd name="T28" fmla="*/ 89 w 140"/>
                <a:gd name="T29" fmla="*/ 139 h 142"/>
                <a:gd name="T30" fmla="*/ 75 w 140"/>
                <a:gd name="T31" fmla="*/ 142 h 142"/>
                <a:gd name="T32" fmla="*/ 62 w 140"/>
                <a:gd name="T33" fmla="*/ 141 h 142"/>
                <a:gd name="T34" fmla="*/ 47 w 140"/>
                <a:gd name="T35" fmla="*/ 137 h 142"/>
                <a:gd name="T36" fmla="*/ 35 w 140"/>
                <a:gd name="T37" fmla="*/ 133 h 142"/>
                <a:gd name="T38" fmla="*/ 35 w 140"/>
                <a:gd name="T39" fmla="*/ 133 h 142"/>
                <a:gd name="T40" fmla="*/ 24 w 140"/>
                <a:gd name="T41" fmla="*/ 123 h 142"/>
                <a:gd name="T42" fmla="*/ 14 w 140"/>
                <a:gd name="T43" fmla="*/ 113 h 142"/>
                <a:gd name="T44" fmla="*/ 6 w 140"/>
                <a:gd name="T45" fmla="*/ 102 h 142"/>
                <a:gd name="T46" fmla="*/ 1 w 140"/>
                <a:gd name="T47" fmla="*/ 90 h 142"/>
                <a:gd name="T48" fmla="*/ 0 w 140"/>
                <a:gd name="T49" fmla="*/ 75 h 142"/>
                <a:gd name="T50" fmla="*/ 0 w 140"/>
                <a:gd name="T51" fmla="*/ 62 h 142"/>
                <a:gd name="T52" fmla="*/ 3 w 140"/>
                <a:gd name="T53" fmla="*/ 48 h 142"/>
                <a:gd name="T54" fmla="*/ 9 w 140"/>
                <a:gd name="T55" fmla="*/ 35 h 142"/>
                <a:gd name="T56" fmla="*/ 9 w 140"/>
                <a:gd name="T57" fmla="*/ 35 h 142"/>
                <a:gd name="T58" fmla="*/ 17 w 140"/>
                <a:gd name="T59" fmla="*/ 24 h 142"/>
                <a:gd name="T60" fmla="*/ 28 w 140"/>
                <a:gd name="T61" fmla="*/ 15 h 142"/>
                <a:gd name="T62" fmla="*/ 40 w 140"/>
                <a:gd name="T63" fmla="*/ 8 h 142"/>
                <a:gd name="T64" fmla="*/ 52 w 140"/>
                <a:gd name="T65" fmla="*/ 3 h 142"/>
                <a:gd name="T66" fmla="*/ 65 w 140"/>
                <a:gd name="T67" fmla="*/ 0 h 142"/>
                <a:gd name="T68" fmla="*/ 79 w 140"/>
                <a:gd name="T69" fmla="*/ 0 h 142"/>
                <a:gd name="T70" fmla="*/ 92 w 140"/>
                <a:gd name="T71" fmla="*/ 3 h 142"/>
                <a:gd name="T72" fmla="*/ 105 w 140"/>
                <a:gd name="T73" fmla="*/ 10 h 142"/>
                <a:gd name="T74" fmla="*/ 105 w 140"/>
                <a:gd name="T75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42">
                  <a:moveTo>
                    <a:pt x="105" y="10"/>
                  </a:moveTo>
                  <a:lnTo>
                    <a:pt x="105" y="10"/>
                  </a:lnTo>
                  <a:lnTo>
                    <a:pt x="118" y="18"/>
                  </a:lnTo>
                  <a:lnTo>
                    <a:pt x="127" y="29"/>
                  </a:lnTo>
                  <a:lnTo>
                    <a:pt x="134" y="40"/>
                  </a:lnTo>
                  <a:lnTo>
                    <a:pt x="138" y="53"/>
                  </a:lnTo>
                  <a:lnTo>
                    <a:pt x="140" y="66"/>
                  </a:lnTo>
                  <a:lnTo>
                    <a:pt x="140" y="80"/>
                  </a:lnTo>
                  <a:lnTo>
                    <a:pt x="137" y="93"/>
                  </a:lnTo>
                  <a:lnTo>
                    <a:pt x="132" y="107"/>
                  </a:lnTo>
                  <a:lnTo>
                    <a:pt x="132" y="107"/>
                  </a:lnTo>
                  <a:lnTo>
                    <a:pt x="122" y="118"/>
                  </a:lnTo>
                  <a:lnTo>
                    <a:pt x="113" y="128"/>
                  </a:lnTo>
                  <a:lnTo>
                    <a:pt x="102" y="134"/>
                  </a:lnTo>
                  <a:lnTo>
                    <a:pt x="89" y="139"/>
                  </a:lnTo>
                  <a:lnTo>
                    <a:pt x="75" y="142"/>
                  </a:lnTo>
                  <a:lnTo>
                    <a:pt x="62" y="141"/>
                  </a:lnTo>
                  <a:lnTo>
                    <a:pt x="47" y="137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24" y="123"/>
                  </a:lnTo>
                  <a:lnTo>
                    <a:pt x="14" y="113"/>
                  </a:lnTo>
                  <a:lnTo>
                    <a:pt x="6" y="102"/>
                  </a:lnTo>
                  <a:lnTo>
                    <a:pt x="1" y="90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3" y="48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7" y="24"/>
                  </a:lnTo>
                  <a:lnTo>
                    <a:pt x="28" y="15"/>
                  </a:lnTo>
                  <a:lnTo>
                    <a:pt x="40" y="8"/>
                  </a:lnTo>
                  <a:lnTo>
                    <a:pt x="52" y="3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92" y="3"/>
                  </a:lnTo>
                  <a:lnTo>
                    <a:pt x="105" y="10"/>
                  </a:lnTo>
                  <a:lnTo>
                    <a:pt x="10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9">
              <a:extLst>
                <a:ext uri="{FF2B5EF4-FFF2-40B4-BE49-F238E27FC236}">
                  <a16:creationId xmlns:a16="http://schemas.microsoft.com/office/drawing/2014/main" id="{D079F0CE-0BCA-DA42-BF9E-6965AD31C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2153"/>
              <a:ext cx="120" cy="162"/>
            </a:xfrm>
            <a:custGeom>
              <a:avLst/>
              <a:gdLst>
                <a:gd name="T0" fmla="*/ 225 w 241"/>
                <a:gd name="T1" fmla="*/ 74 h 326"/>
                <a:gd name="T2" fmla="*/ 225 w 241"/>
                <a:gd name="T3" fmla="*/ 74 h 326"/>
                <a:gd name="T4" fmla="*/ 233 w 241"/>
                <a:gd name="T5" fmla="*/ 37 h 326"/>
                <a:gd name="T6" fmla="*/ 241 w 241"/>
                <a:gd name="T7" fmla="*/ 0 h 326"/>
                <a:gd name="T8" fmla="*/ 241 w 241"/>
                <a:gd name="T9" fmla="*/ 0 h 326"/>
                <a:gd name="T10" fmla="*/ 201 w 241"/>
                <a:gd name="T11" fmla="*/ 32 h 326"/>
                <a:gd name="T12" fmla="*/ 164 w 241"/>
                <a:gd name="T13" fmla="*/ 66 h 326"/>
                <a:gd name="T14" fmla="*/ 131 w 241"/>
                <a:gd name="T15" fmla="*/ 101 h 326"/>
                <a:gd name="T16" fmla="*/ 100 w 241"/>
                <a:gd name="T17" fmla="*/ 138 h 326"/>
                <a:gd name="T18" fmla="*/ 72 w 241"/>
                <a:gd name="T19" fmla="*/ 174 h 326"/>
                <a:gd name="T20" fmla="*/ 44 w 241"/>
                <a:gd name="T21" fmla="*/ 213 h 326"/>
                <a:gd name="T22" fmla="*/ 21 w 241"/>
                <a:gd name="T23" fmla="*/ 251 h 326"/>
                <a:gd name="T24" fmla="*/ 0 w 241"/>
                <a:gd name="T25" fmla="*/ 287 h 326"/>
                <a:gd name="T26" fmla="*/ 0 w 241"/>
                <a:gd name="T27" fmla="*/ 287 h 326"/>
                <a:gd name="T28" fmla="*/ 33 w 241"/>
                <a:gd name="T29" fmla="*/ 326 h 326"/>
                <a:gd name="T30" fmla="*/ 33 w 241"/>
                <a:gd name="T31" fmla="*/ 326 h 326"/>
                <a:gd name="T32" fmla="*/ 51 w 241"/>
                <a:gd name="T33" fmla="*/ 294 h 326"/>
                <a:gd name="T34" fmla="*/ 70 w 241"/>
                <a:gd name="T35" fmla="*/ 260 h 326"/>
                <a:gd name="T36" fmla="*/ 92 w 241"/>
                <a:gd name="T37" fmla="*/ 228 h 326"/>
                <a:gd name="T38" fmla="*/ 115 w 241"/>
                <a:gd name="T39" fmla="*/ 197 h 326"/>
                <a:gd name="T40" fmla="*/ 140 w 241"/>
                <a:gd name="T41" fmla="*/ 165 h 326"/>
                <a:gd name="T42" fmla="*/ 166 w 241"/>
                <a:gd name="T43" fmla="*/ 133 h 326"/>
                <a:gd name="T44" fmla="*/ 194 w 241"/>
                <a:gd name="T45" fmla="*/ 103 h 326"/>
                <a:gd name="T46" fmla="*/ 225 w 241"/>
                <a:gd name="T47" fmla="*/ 74 h 326"/>
                <a:gd name="T48" fmla="*/ 225 w 241"/>
                <a:gd name="T49" fmla="*/ 7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1" h="326">
                  <a:moveTo>
                    <a:pt x="225" y="74"/>
                  </a:moveTo>
                  <a:lnTo>
                    <a:pt x="225" y="74"/>
                  </a:lnTo>
                  <a:lnTo>
                    <a:pt x="233" y="37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01" y="32"/>
                  </a:lnTo>
                  <a:lnTo>
                    <a:pt x="164" y="66"/>
                  </a:lnTo>
                  <a:lnTo>
                    <a:pt x="131" y="101"/>
                  </a:lnTo>
                  <a:lnTo>
                    <a:pt x="100" y="138"/>
                  </a:lnTo>
                  <a:lnTo>
                    <a:pt x="72" y="174"/>
                  </a:lnTo>
                  <a:lnTo>
                    <a:pt x="44" y="213"/>
                  </a:lnTo>
                  <a:lnTo>
                    <a:pt x="21" y="251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33" y="326"/>
                  </a:lnTo>
                  <a:lnTo>
                    <a:pt x="33" y="326"/>
                  </a:lnTo>
                  <a:lnTo>
                    <a:pt x="51" y="294"/>
                  </a:lnTo>
                  <a:lnTo>
                    <a:pt x="70" y="260"/>
                  </a:lnTo>
                  <a:lnTo>
                    <a:pt x="92" y="228"/>
                  </a:lnTo>
                  <a:lnTo>
                    <a:pt x="115" y="197"/>
                  </a:lnTo>
                  <a:lnTo>
                    <a:pt x="140" y="165"/>
                  </a:lnTo>
                  <a:lnTo>
                    <a:pt x="166" y="133"/>
                  </a:lnTo>
                  <a:lnTo>
                    <a:pt x="194" y="103"/>
                  </a:lnTo>
                  <a:lnTo>
                    <a:pt x="225" y="74"/>
                  </a:lnTo>
                  <a:lnTo>
                    <a:pt x="22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0">
              <a:extLst>
                <a:ext uri="{FF2B5EF4-FFF2-40B4-BE49-F238E27FC236}">
                  <a16:creationId xmlns:a16="http://schemas.microsoft.com/office/drawing/2014/main" id="{BA1607E5-B819-4E4A-8418-56B849C85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" y="2072"/>
              <a:ext cx="195" cy="94"/>
            </a:xfrm>
            <a:custGeom>
              <a:avLst/>
              <a:gdLst>
                <a:gd name="T0" fmla="*/ 19 w 391"/>
                <a:gd name="T1" fmla="*/ 120 h 189"/>
                <a:gd name="T2" fmla="*/ 19 w 391"/>
                <a:gd name="T3" fmla="*/ 120 h 189"/>
                <a:gd name="T4" fmla="*/ 10 w 391"/>
                <a:gd name="T5" fmla="*/ 154 h 189"/>
                <a:gd name="T6" fmla="*/ 0 w 391"/>
                <a:gd name="T7" fmla="*/ 189 h 189"/>
                <a:gd name="T8" fmla="*/ 0 w 391"/>
                <a:gd name="T9" fmla="*/ 189 h 189"/>
                <a:gd name="T10" fmla="*/ 24 w 391"/>
                <a:gd name="T11" fmla="*/ 173 h 189"/>
                <a:gd name="T12" fmla="*/ 48 w 391"/>
                <a:gd name="T13" fmla="*/ 158 h 189"/>
                <a:gd name="T14" fmla="*/ 72 w 391"/>
                <a:gd name="T15" fmla="*/ 144 h 189"/>
                <a:gd name="T16" fmla="*/ 96 w 391"/>
                <a:gd name="T17" fmla="*/ 131 h 189"/>
                <a:gd name="T18" fmla="*/ 145 w 391"/>
                <a:gd name="T19" fmla="*/ 107 h 189"/>
                <a:gd name="T20" fmla="*/ 196 w 391"/>
                <a:gd name="T21" fmla="*/ 88 h 189"/>
                <a:gd name="T22" fmla="*/ 246 w 391"/>
                <a:gd name="T23" fmla="*/ 72 h 189"/>
                <a:gd name="T24" fmla="*/ 295 w 391"/>
                <a:gd name="T25" fmla="*/ 58 h 189"/>
                <a:gd name="T26" fmla="*/ 344 w 391"/>
                <a:gd name="T27" fmla="*/ 48 h 189"/>
                <a:gd name="T28" fmla="*/ 391 w 391"/>
                <a:gd name="T29" fmla="*/ 40 h 189"/>
                <a:gd name="T30" fmla="*/ 391 w 391"/>
                <a:gd name="T31" fmla="*/ 40 h 189"/>
                <a:gd name="T32" fmla="*/ 365 w 391"/>
                <a:gd name="T33" fmla="*/ 20 h 189"/>
                <a:gd name="T34" fmla="*/ 340 w 391"/>
                <a:gd name="T35" fmla="*/ 0 h 189"/>
                <a:gd name="T36" fmla="*/ 340 w 391"/>
                <a:gd name="T37" fmla="*/ 0 h 189"/>
                <a:gd name="T38" fmla="*/ 301 w 391"/>
                <a:gd name="T39" fmla="*/ 8 h 189"/>
                <a:gd name="T40" fmla="*/ 262 w 391"/>
                <a:gd name="T41" fmla="*/ 18 h 189"/>
                <a:gd name="T42" fmla="*/ 220 w 391"/>
                <a:gd name="T43" fmla="*/ 29 h 189"/>
                <a:gd name="T44" fmla="*/ 180 w 391"/>
                <a:gd name="T45" fmla="*/ 43 h 189"/>
                <a:gd name="T46" fmla="*/ 139 w 391"/>
                <a:gd name="T47" fmla="*/ 59 h 189"/>
                <a:gd name="T48" fmla="*/ 99 w 391"/>
                <a:gd name="T49" fmla="*/ 77 h 189"/>
                <a:gd name="T50" fmla="*/ 59 w 391"/>
                <a:gd name="T51" fmla="*/ 98 h 189"/>
                <a:gd name="T52" fmla="*/ 19 w 391"/>
                <a:gd name="T53" fmla="*/ 120 h 189"/>
                <a:gd name="T54" fmla="*/ 19 w 391"/>
                <a:gd name="T55" fmla="*/ 12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1" h="189">
                  <a:moveTo>
                    <a:pt x="19" y="120"/>
                  </a:moveTo>
                  <a:lnTo>
                    <a:pt x="19" y="120"/>
                  </a:lnTo>
                  <a:lnTo>
                    <a:pt x="10" y="154"/>
                  </a:lnTo>
                  <a:lnTo>
                    <a:pt x="0" y="189"/>
                  </a:lnTo>
                  <a:lnTo>
                    <a:pt x="0" y="189"/>
                  </a:lnTo>
                  <a:lnTo>
                    <a:pt x="24" y="173"/>
                  </a:lnTo>
                  <a:lnTo>
                    <a:pt x="48" y="158"/>
                  </a:lnTo>
                  <a:lnTo>
                    <a:pt x="72" y="144"/>
                  </a:lnTo>
                  <a:lnTo>
                    <a:pt x="96" y="131"/>
                  </a:lnTo>
                  <a:lnTo>
                    <a:pt x="145" y="107"/>
                  </a:lnTo>
                  <a:lnTo>
                    <a:pt x="196" y="88"/>
                  </a:lnTo>
                  <a:lnTo>
                    <a:pt x="246" y="72"/>
                  </a:lnTo>
                  <a:lnTo>
                    <a:pt x="295" y="58"/>
                  </a:lnTo>
                  <a:lnTo>
                    <a:pt x="344" y="48"/>
                  </a:lnTo>
                  <a:lnTo>
                    <a:pt x="391" y="40"/>
                  </a:lnTo>
                  <a:lnTo>
                    <a:pt x="391" y="40"/>
                  </a:lnTo>
                  <a:lnTo>
                    <a:pt x="365" y="2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01" y="8"/>
                  </a:lnTo>
                  <a:lnTo>
                    <a:pt x="262" y="18"/>
                  </a:lnTo>
                  <a:lnTo>
                    <a:pt x="220" y="29"/>
                  </a:lnTo>
                  <a:lnTo>
                    <a:pt x="180" y="43"/>
                  </a:lnTo>
                  <a:lnTo>
                    <a:pt x="139" y="59"/>
                  </a:lnTo>
                  <a:lnTo>
                    <a:pt x="99" y="77"/>
                  </a:lnTo>
                  <a:lnTo>
                    <a:pt x="59" y="98"/>
                  </a:lnTo>
                  <a:lnTo>
                    <a:pt x="19" y="120"/>
                  </a:lnTo>
                  <a:lnTo>
                    <a:pt x="19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1">
              <a:extLst>
                <a:ext uri="{FF2B5EF4-FFF2-40B4-BE49-F238E27FC236}">
                  <a16:creationId xmlns:a16="http://schemas.microsoft.com/office/drawing/2014/main" id="{D9958114-08C1-8447-B7E4-6385ED4B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061"/>
              <a:ext cx="125" cy="27"/>
            </a:xfrm>
            <a:custGeom>
              <a:avLst/>
              <a:gdLst>
                <a:gd name="T0" fmla="*/ 0 w 251"/>
                <a:gd name="T1" fmla="*/ 11 h 54"/>
                <a:gd name="T2" fmla="*/ 0 w 251"/>
                <a:gd name="T3" fmla="*/ 11 h 54"/>
                <a:gd name="T4" fmla="*/ 34 w 251"/>
                <a:gd name="T5" fmla="*/ 40 h 54"/>
                <a:gd name="T6" fmla="*/ 34 w 251"/>
                <a:gd name="T7" fmla="*/ 40 h 54"/>
                <a:gd name="T8" fmla="*/ 48 w 251"/>
                <a:gd name="T9" fmla="*/ 54 h 54"/>
                <a:gd name="T10" fmla="*/ 48 w 251"/>
                <a:gd name="T11" fmla="*/ 54 h 54"/>
                <a:gd name="T12" fmla="*/ 83 w 251"/>
                <a:gd name="T13" fmla="*/ 51 h 54"/>
                <a:gd name="T14" fmla="*/ 117 w 251"/>
                <a:gd name="T15" fmla="*/ 50 h 54"/>
                <a:gd name="T16" fmla="*/ 174 w 251"/>
                <a:gd name="T17" fmla="*/ 48 h 54"/>
                <a:gd name="T18" fmla="*/ 220 w 251"/>
                <a:gd name="T19" fmla="*/ 48 h 54"/>
                <a:gd name="T20" fmla="*/ 251 w 251"/>
                <a:gd name="T21" fmla="*/ 51 h 54"/>
                <a:gd name="T22" fmla="*/ 251 w 251"/>
                <a:gd name="T23" fmla="*/ 51 h 54"/>
                <a:gd name="T24" fmla="*/ 235 w 251"/>
                <a:gd name="T25" fmla="*/ 26 h 54"/>
                <a:gd name="T26" fmla="*/ 217 w 251"/>
                <a:gd name="T27" fmla="*/ 2 h 54"/>
                <a:gd name="T28" fmla="*/ 217 w 251"/>
                <a:gd name="T29" fmla="*/ 2 h 54"/>
                <a:gd name="T30" fmla="*/ 176 w 251"/>
                <a:gd name="T31" fmla="*/ 0 h 54"/>
                <a:gd name="T32" fmla="*/ 125 w 251"/>
                <a:gd name="T33" fmla="*/ 2 h 54"/>
                <a:gd name="T34" fmla="*/ 66 w 251"/>
                <a:gd name="T35" fmla="*/ 5 h 54"/>
                <a:gd name="T36" fmla="*/ 0 w 251"/>
                <a:gd name="T37" fmla="*/ 11 h 54"/>
                <a:gd name="T38" fmla="*/ 0 w 251"/>
                <a:gd name="T39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1" h="54">
                  <a:moveTo>
                    <a:pt x="0" y="11"/>
                  </a:moveTo>
                  <a:lnTo>
                    <a:pt x="0" y="11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83" y="51"/>
                  </a:lnTo>
                  <a:lnTo>
                    <a:pt x="117" y="50"/>
                  </a:lnTo>
                  <a:lnTo>
                    <a:pt x="174" y="48"/>
                  </a:lnTo>
                  <a:lnTo>
                    <a:pt x="220" y="48"/>
                  </a:lnTo>
                  <a:lnTo>
                    <a:pt x="251" y="51"/>
                  </a:lnTo>
                  <a:lnTo>
                    <a:pt x="251" y="51"/>
                  </a:lnTo>
                  <a:lnTo>
                    <a:pt x="235" y="26"/>
                  </a:lnTo>
                  <a:lnTo>
                    <a:pt x="217" y="2"/>
                  </a:lnTo>
                  <a:lnTo>
                    <a:pt x="217" y="2"/>
                  </a:lnTo>
                  <a:lnTo>
                    <a:pt x="176" y="0"/>
                  </a:lnTo>
                  <a:lnTo>
                    <a:pt x="125" y="2"/>
                  </a:lnTo>
                  <a:lnTo>
                    <a:pt x="66" y="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2">
              <a:extLst>
                <a:ext uri="{FF2B5EF4-FFF2-40B4-BE49-F238E27FC236}">
                  <a16:creationId xmlns:a16="http://schemas.microsoft.com/office/drawing/2014/main" id="{5FA721D7-D9D6-D64B-B9CE-DBA149CC0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" y="2319"/>
              <a:ext cx="60" cy="138"/>
            </a:xfrm>
            <a:custGeom>
              <a:avLst/>
              <a:gdLst>
                <a:gd name="T0" fmla="*/ 86 w 121"/>
                <a:gd name="T1" fmla="*/ 0 h 276"/>
                <a:gd name="T2" fmla="*/ 86 w 121"/>
                <a:gd name="T3" fmla="*/ 0 h 276"/>
                <a:gd name="T4" fmla="*/ 70 w 121"/>
                <a:gd name="T5" fmla="*/ 33 h 276"/>
                <a:gd name="T6" fmla="*/ 56 w 121"/>
                <a:gd name="T7" fmla="*/ 67 h 276"/>
                <a:gd name="T8" fmla="*/ 32 w 121"/>
                <a:gd name="T9" fmla="*/ 127 h 276"/>
                <a:gd name="T10" fmla="*/ 13 w 121"/>
                <a:gd name="T11" fmla="*/ 183 h 276"/>
                <a:gd name="T12" fmla="*/ 0 w 121"/>
                <a:gd name="T13" fmla="*/ 228 h 276"/>
                <a:gd name="T14" fmla="*/ 0 w 121"/>
                <a:gd name="T15" fmla="*/ 228 h 276"/>
                <a:gd name="T16" fmla="*/ 17 w 121"/>
                <a:gd name="T17" fmla="*/ 252 h 276"/>
                <a:gd name="T18" fmla="*/ 36 w 121"/>
                <a:gd name="T19" fmla="*/ 276 h 276"/>
                <a:gd name="T20" fmla="*/ 36 w 121"/>
                <a:gd name="T21" fmla="*/ 276 h 276"/>
                <a:gd name="T22" fmla="*/ 48 w 121"/>
                <a:gd name="T23" fmla="*/ 234 h 276"/>
                <a:gd name="T24" fmla="*/ 64 w 121"/>
                <a:gd name="T25" fmla="*/ 180 h 276"/>
                <a:gd name="T26" fmla="*/ 75 w 121"/>
                <a:gd name="T27" fmla="*/ 146 h 276"/>
                <a:gd name="T28" fmla="*/ 87 w 121"/>
                <a:gd name="T29" fmla="*/ 113 h 276"/>
                <a:gd name="T30" fmla="*/ 103 w 121"/>
                <a:gd name="T31" fmla="*/ 76 h 276"/>
                <a:gd name="T32" fmla="*/ 121 w 121"/>
                <a:gd name="T33" fmla="*/ 38 h 276"/>
                <a:gd name="T34" fmla="*/ 121 w 121"/>
                <a:gd name="T35" fmla="*/ 38 h 276"/>
                <a:gd name="T36" fmla="*/ 86 w 121"/>
                <a:gd name="T37" fmla="*/ 0 h 276"/>
                <a:gd name="T38" fmla="*/ 86 w 121"/>
                <a:gd name="T3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1" h="276">
                  <a:moveTo>
                    <a:pt x="86" y="0"/>
                  </a:moveTo>
                  <a:lnTo>
                    <a:pt x="86" y="0"/>
                  </a:lnTo>
                  <a:lnTo>
                    <a:pt x="70" y="33"/>
                  </a:lnTo>
                  <a:lnTo>
                    <a:pt x="56" y="67"/>
                  </a:lnTo>
                  <a:lnTo>
                    <a:pt x="32" y="127"/>
                  </a:lnTo>
                  <a:lnTo>
                    <a:pt x="13" y="183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17" y="252"/>
                  </a:lnTo>
                  <a:lnTo>
                    <a:pt x="36" y="276"/>
                  </a:lnTo>
                  <a:lnTo>
                    <a:pt x="36" y="276"/>
                  </a:lnTo>
                  <a:lnTo>
                    <a:pt x="48" y="234"/>
                  </a:lnTo>
                  <a:lnTo>
                    <a:pt x="64" y="180"/>
                  </a:lnTo>
                  <a:lnTo>
                    <a:pt x="75" y="146"/>
                  </a:lnTo>
                  <a:lnTo>
                    <a:pt x="87" y="113"/>
                  </a:lnTo>
                  <a:lnTo>
                    <a:pt x="103" y="76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3">
              <a:extLst>
                <a:ext uri="{FF2B5EF4-FFF2-40B4-BE49-F238E27FC236}">
                  <a16:creationId xmlns:a16="http://schemas.microsoft.com/office/drawing/2014/main" id="{ED11E52C-196E-884F-9866-66EA12898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009"/>
              <a:ext cx="83" cy="144"/>
            </a:xfrm>
            <a:custGeom>
              <a:avLst/>
              <a:gdLst>
                <a:gd name="T0" fmla="*/ 60 w 165"/>
                <a:gd name="T1" fmla="*/ 246 h 287"/>
                <a:gd name="T2" fmla="*/ 60 w 165"/>
                <a:gd name="T3" fmla="*/ 246 h 287"/>
                <a:gd name="T4" fmla="*/ 71 w 165"/>
                <a:gd name="T5" fmla="*/ 214 h 287"/>
                <a:gd name="T6" fmla="*/ 82 w 165"/>
                <a:gd name="T7" fmla="*/ 182 h 287"/>
                <a:gd name="T8" fmla="*/ 95 w 165"/>
                <a:gd name="T9" fmla="*/ 152 h 287"/>
                <a:gd name="T10" fmla="*/ 108 w 165"/>
                <a:gd name="T11" fmla="*/ 122 h 287"/>
                <a:gd name="T12" fmla="*/ 137 w 165"/>
                <a:gd name="T13" fmla="*/ 66 h 287"/>
                <a:gd name="T14" fmla="*/ 165 w 165"/>
                <a:gd name="T15" fmla="*/ 16 h 287"/>
                <a:gd name="T16" fmla="*/ 165 w 165"/>
                <a:gd name="T17" fmla="*/ 16 h 287"/>
                <a:gd name="T18" fmla="*/ 118 w 165"/>
                <a:gd name="T19" fmla="*/ 0 h 287"/>
                <a:gd name="T20" fmla="*/ 118 w 165"/>
                <a:gd name="T21" fmla="*/ 0 h 287"/>
                <a:gd name="T22" fmla="*/ 102 w 165"/>
                <a:gd name="T23" fmla="*/ 31 h 287"/>
                <a:gd name="T24" fmla="*/ 84 w 165"/>
                <a:gd name="T25" fmla="*/ 63 h 287"/>
                <a:gd name="T26" fmla="*/ 67 w 165"/>
                <a:gd name="T27" fmla="*/ 96 h 287"/>
                <a:gd name="T28" fmla="*/ 51 w 165"/>
                <a:gd name="T29" fmla="*/ 133 h 287"/>
                <a:gd name="T30" fmla="*/ 36 w 165"/>
                <a:gd name="T31" fmla="*/ 169 h 287"/>
                <a:gd name="T32" fmla="*/ 22 w 165"/>
                <a:gd name="T33" fmla="*/ 208 h 287"/>
                <a:gd name="T34" fmla="*/ 9 w 165"/>
                <a:gd name="T35" fmla="*/ 248 h 287"/>
                <a:gd name="T36" fmla="*/ 0 w 165"/>
                <a:gd name="T37" fmla="*/ 287 h 287"/>
                <a:gd name="T38" fmla="*/ 0 w 165"/>
                <a:gd name="T39" fmla="*/ 287 h 287"/>
                <a:gd name="T40" fmla="*/ 4 w 165"/>
                <a:gd name="T41" fmla="*/ 283 h 287"/>
                <a:gd name="T42" fmla="*/ 4 w 165"/>
                <a:gd name="T43" fmla="*/ 283 h 287"/>
                <a:gd name="T44" fmla="*/ 31 w 165"/>
                <a:gd name="T45" fmla="*/ 264 h 287"/>
                <a:gd name="T46" fmla="*/ 60 w 165"/>
                <a:gd name="T47" fmla="*/ 246 h 287"/>
                <a:gd name="T48" fmla="*/ 60 w 165"/>
                <a:gd name="T49" fmla="*/ 24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5" h="287">
                  <a:moveTo>
                    <a:pt x="60" y="246"/>
                  </a:moveTo>
                  <a:lnTo>
                    <a:pt x="60" y="246"/>
                  </a:lnTo>
                  <a:lnTo>
                    <a:pt x="71" y="214"/>
                  </a:lnTo>
                  <a:lnTo>
                    <a:pt x="82" y="182"/>
                  </a:lnTo>
                  <a:lnTo>
                    <a:pt x="95" y="152"/>
                  </a:lnTo>
                  <a:lnTo>
                    <a:pt x="108" y="122"/>
                  </a:lnTo>
                  <a:lnTo>
                    <a:pt x="137" y="66"/>
                  </a:lnTo>
                  <a:lnTo>
                    <a:pt x="165" y="16"/>
                  </a:lnTo>
                  <a:lnTo>
                    <a:pt x="165" y="16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02" y="31"/>
                  </a:lnTo>
                  <a:lnTo>
                    <a:pt x="84" y="63"/>
                  </a:lnTo>
                  <a:lnTo>
                    <a:pt x="67" y="96"/>
                  </a:lnTo>
                  <a:lnTo>
                    <a:pt x="51" y="133"/>
                  </a:lnTo>
                  <a:lnTo>
                    <a:pt x="36" y="169"/>
                  </a:lnTo>
                  <a:lnTo>
                    <a:pt x="22" y="208"/>
                  </a:lnTo>
                  <a:lnTo>
                    <a:pt x="9" y="248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4" y="283"/>
                  </a:lnTo>
                  <a:lnTo>
                    <a:pt x="4" y="283"/>
                  </a:lnTo>
                  <a:lnTo>
                    <a:pt x="31" y="264"/>
                  </a:lnTo>
                  <a:lnTo>
                    <a:pt x="60" y="246"/>
                  </a:lnTo>
                  <a:lnTo>
                    <a:pt x="60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4">
              <a:extLst>
                <a:ext uri="{FF2B5EF4-FFF2-40B4-BE49-F238E27FC236}">
                  <a16:creationId xmlns:a16="http://schemas.microsoft.com/office/drawing/2014/main" id="{6CBFE6A4-6CEB-A148-A56B-17D3421A1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" y="1937"/>
              <a:ext cx="64" cy="59"/>
            </a:xfrm>
            <a:custGeom>
              <a:avLst/>
              <a:gdLst>
                <a:gd name="T0" fmla="*/ 46 w 127"/>
                <a:gd name="T1" fmla="*/ 118 h 118"/>
                <a:gd name="T2" fmla="*/ 46 w 127"/>
                <a:gd name="T3" fmla="*/ 118 h 118"/>
                <a:gd name="T4" fmla="*/ 70 w 127"/>
                <a:gd name="T5" fmla="*/ 83 h 118"/>
                <a:gd name="T6" fmla="*/ 92 w 127"/>
                <a:gd name="T7" fmla="*/ 53 h 118"/>
                <a:gd name="T8" fmla="*/ 127 w 127"/>
                <a:gd name="T9" fmla="*/ 6 h 118"/>
                <a:gd name="T10" fmla="*/ 127 w 127"/>
                <a:gd name="T11" fmla="*/ 6 h 118"/>
                <a:gd name="T12" fmla="*/ 100 w 127"/>
                <a:gd name="T13" fmla="*/ 3 h 118"/>
                <a:gd name="T14" fmla="*/ 73 w 127"/>
                <a:gd name="T15" fmla="*/ 0 h 118"/>
                <a:gd name="T16" fmla="*/ 73 w 127"/>
                <a:gd name="T17" fmla="*/ 0 h 118"/>
                <a:gd name="T18" fmla="*/ 38 w 127"/>
                <a:gd name="T19" fmla="*/ 45 h 118"/>
                <a:gd name="T20" fmla="*/ 19 w 127"/>
                <a:gd name="T21" fmla="*/ 72 h 118"/>
                <a:gd name="T22" fmla="*/ 0 w 127"/>
                <a:gd name="T23" fmla="*/ 102 h 118"/>
                <a:gd name="T24" fmla="*/ 0 w 127"/>
                <a:gd name="T25" fmla="*/ 102 h 118"/>
                <a:gd name="T26" fmla="*/ 46 w 127"/>
                <a:gd name="T27" fmla="*/ 118 h 118"/>
                <a:gd name="T28" fmla="*/ 46 w 127"/>
                <a:gd name="T2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118">
                  <a:moveTo>
                    <a:pt x="46" y="118"/>
                  </a:moveTo>
                  <a:lnTo>
                    <a:pt x="46" y="118"/>
                  </a:lnTo>
                  <a:lnTo>
                    <a:pt x="70" y="83"/>
                  </a:lnTo>
                  <a:lnTo>
                    <a:pt x="92" y="53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00" y="3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38" y="45"/>
                  </a:lnTo>
                  <a:lnTo>
                    <a:pt x="19" y="7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46" y="118"/>
                  </a:lnTo>
                  <a:lnTo>
                    <a:pt x="4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5">
              <a:extLst>
                <a:ext uri="{FF2B5EF4-FFF2-40B4-BE49-F238E27FC236}">
                  <a16:creationId xmlns:a16="http://schemas.microsoft.com/office/drawing/2014/main" id="{A879EEC5-0F67-8441-ABA6-22A6068B2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2166"/>
              <a:ext cx="63" cy="253"/>
            </a:xfrm>
            <a:custGeom>
              <a:avLst/>
              <a:gdLst>
                <a:gd name="T0" fmla="*/ 8 w 126"/>
                <a:gd name="T1" fmla="*/ 46 h 505"/>
                <a:gd name="T2" fmla="*/ 8 w 126"/>
                <a:gd name="T3" fmla="*/ 46 h 505"/>
                <a:gd name="T4" fmla="*/ 4 w 126"/>
                <a:gd name="T5" fmla="*/ 75 h 505"/>
                <a:gd name="T6" fmla="*/ 1 w 126"/>
                <a:gd name="T7" fmla="*/ 103 h 505"/>
                <a:gd name="T8" fmla="*/ 0 w 126"/>
                <a:gd name="T9" fmla="*/ 134 h 505"/>
                <a:gd name="T10" fmla="*/ 0 w 126"/>
                <a:gd name="T11" fmla="*/ 164 h 505"/>
                <a:gd name="T12" fmla="*/ 0 w 126"/>
                <a:gd name="T13" fmla="*/ 164 h 505"/>
                <a:gd name="T14" fmla="*/ 1 w 126"/>
                <a:gd name="T15" fmla="*/ 207 h 505"/>
                <a:gd name="T16" fmla="*/ 4 w 126"/>
                <a:gd name="T17" fmla="*/ 248 h 505"/>
                <a:gd name="T18" fmla="*/ 9 w 126"/>
                <a:gd name="T19" fmla="*/ 290 h 505"/>
                <a:gd name="T20" fmla="*/ 17 w 126"/>
                <a:gd name="T21" fmla="*/ 330 h 505"/>
                <a:gd name="T22" fmla="*/ 27 w 126"/>
                <a:gd name="T23" fmla="*/ 368 h 505"/>
                <a:gd name="T24" fmla="*/ 38 w 126"/>
                <a:gd name="T25" fmla="*/ 406 h 505"/>
                <a:gd name="T26" fmla="*/ 49 w 126"/>
                <a:gd name="T27" fmla="*/ 444 h 505"/>
                <a:gd name="T28" fmla="*/ 63 w 126"/>
                <a:gd name="T29" fmla="*/ 480 h 505"/>
                <a:gd name="T30" fmla="*/ 63 w 126"/>
                <a:gd name="T31" fmla="*/ 480 h 505"/>
                <a:gd name="T32" fmla="*/ 94 w 126"/>
                <a:gd name="T33" fmla="*/ 492 h 505"/>
                <a:gd name="T34" fmla="*/ 126 w 126"/>
                <a:gd name="T35" fmla="*/ 505 h 505"/>
                <a:gd name="T36" fmla="*/ 126 w 126"/>
                <a:gd name="T37" fmla="*/ 505 h 505"/>
                <a:gd name="T38" fmla="*/ 110 w 126"/>
                <a:gd name="T39" fmla="*/ 467 h 505"/>
                <a:gd name="T40" fmla="*/ 94 w 126"/>
                <a:gd name="T41" fmla="*/ 427 h 505"/>
                <a:gd name="T42" fmla="*/ 81 w 126"/>
                <a:gd name="T43" fmla="*/ 385 h 505"/>
                <a:gd name="T44" fmla="*/ 70 w 126"/>
                <a:gd name="T45" fmla="*/ 344 h 505"/>
                <a:gd name="T46" fmla="*/ 60 w 126"/>
                <a:gd name="T47" fmla="*/ 299 h 505"/>
                <a:gd name="T48" fmla="*/ 52 w 126"/>
                <a:gd name="T49" fmla="*/ 255 h 505"/>
                <a:gd name="T50" fmla="*/ 47 w 126"/>
                <a:gd name="T51" fmla="*/ 210 h 505"/>
                <a:gd name="T52" fmla="*/ 46 w 126"/>
                <a:gd name="T53" fmla="*/ 164 h 505"/>
                <a:gd name="T54" fmla="*/ 46 w 126"/>
                <a:gd name="T55" fmla="*/ 164 h 505"/>
                <a:gd name="T56" fmla="*/ 47 w 126"/>
                <a:gd name="T57" fmla="*/ 121 h 505"/>
                <a:gd name="T58" fmla="*/ 51 w 126"/>
                <a:gd name="T59" fmla="*/ 81 h 505"/>
                <a:gd name="T60" fmla="*/ 57 w 126"/>
                <a:gd name="T61" fmla="*/ 39 h 505"/>
                <a:gd name="T62" fmla="*/ 65 w 126"/>
                <a:gd name="T63" fmla="*/ 0 h 505"/>
                <a:gd name="T64" fmla="*/ 65 w 126"/>
                <a:gd name="T65" fmla="*/ 0 h 505"/>
                <a:gd name="T66" fmla="*/ 57 w 126"/>
                <a:gd name="T67" fmla="*/ 6 h 505"/>
                <a:gd name="T68" fmla="*/ 57 w 126"/>
                <a:gd name="T69" fmla="*/ 6 h 505"/>
                <a:gd name="T70" fmla="*/ 32 w 126"/>
                <a:gd name="T71" fmla="*/ 25 h 505"/>
                <a:gd name="T72" fmla="*/ 8 w 126"/>
                <a:gd name="T73" fmla="*/ 46 h 505"/>
                <a:gd name="T74" fmla="*/ 8 w 126"/>
                <a:gd name="T75" fmla="*/ 4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505">
                  <a:moveTo>
                    <a:pt x="8" y="46"/>
                  </a:moveTo>
                  <a:lnTo>
                    <a:pt x="8" y="46"/>
                  </a:lnTo>
                  <a:lnTo>
                    <a:pt x="4" y="75"/>
                  </a:lnTo>
                  <a:lnTo>
                    <a:pt x="1" y="103"/>
                  </a:lnTo>
                  <a:lnTo>
                    <a:pt x="0" y="13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1" y="207"/>
                  </a:lnTo>
                  <a:lnTo>
                    <a:pt x="4" y="248"/>
                  </a:lnTo>
                  <a:lnTo>
                    <a:pt x="9" y="290"/>
                  </a:lnTo>
                  <a:lnTo>
                    <a:pt x="17" y="330"/>
                  </a:lnTo>
                  <a:lnTo>
                    <a:pt x="27" y="368"/>
                  </a:lnTo>
                  <a:lnTo>
                    <a:pt x="38" y="406"/>
                  </a:lnTo>
                  <a:lnTo>
                    <a:pt x="49" y="444"/>
                  </a:lnTo>
                  <a:lnTo>
                    <a:pt x="63" y="480"/>
                  </a:lnTo>
                  <a:lnTo>
                    <a:pt x="63" y="480"/>
                  </a:lnTo>
                  <a:lnTo>
                    <a:pt x="94" y="492"/>
                  </a:lnTo>
                  <a:lnTo>
                    <a:pt x="126" y="505"/>
                  </a:lnTo>
                  <a:lnTo>
                    <a:pt x="126" y="505"/>
                  </a:lnTo>
                  <a:lnTo>
                    <a:pt x="110" y="467"/>
                  </a:lnTo>
                  <a:lnTo>
                    <a:pt x="94" y="427"/>
                  </a:lnTo>
                  <a:lnTo>
                    <a:pt x="81" y="385"/>
                  </a:lnTo>
                  <a:lnTo>
                    <a:pt x="70" y="344"/>
                  </a:lnTo>
                  <a:lnTo>
                    <a:pt x="60" y="299"/>
                  </a:lnTo>
                  <a:lnTo>
                    <a:pt x="52" y="255"/>
                  </a:lnTo>
                  <a:lnTo>
                    <a:pt x="47" y="210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47" y="121"/>
                  </a:lnTo>
                  <a:lnTo>
                    <a:pt x="51" y="81"/>
                  </a:lnTo>
                  <a:lnTo>
                    <a:pt x="57" y="39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32" y="25"/>
                  </a:lnTo>
                  <a:lnTo>
                    <a:pt x="8" y="46"/>
                  </a:lnTo>
                  <a:lnTo>
                    <a:pt x="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26">
              <a:extLst>
                <a:ext uri="{FF2B5EF4-FFF2-40B4-BE49-F238E27FC236}">
                  <a16:creationId xmlns:a16="http://schemas.microsoft.com/office/drawing/2014/main" id="{9489F0B5-18FD-D342-8235-AE3D96FEC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2437"/>
              <a:ext cx="105" cy="126"/>
            </a:xfrm>
            <a:custGeom>
              <a:avLst/>
              <a:gdLst>
                <a:gd name="T0" fmla="*/ 0 w 210"/>
                <a:gd name="T1" fmla="*/ 0 h 250"/>
                <a:gd name="T2" fmla="*/ 0 w 210"/>
                <a:gd name="T3" fmla="*/ 0 h 250"/>
                <a:gd name="T4" fmla="*/ 19 w 210"/>
                <a:gd name="T5" fmla="*/ 41 h 250"/>
                <a:gd name="T6" fmla="*/ 41 w 210"/>
                <a:gd name="T7" fmla="*/ 79 h 250"/>
                <a:gd name="T8" fmla="*/ 62 w 210"/>
                <a:gd name="T9" fmla="*/ 116 h 250"/>
                <a:gd name="T10" fmla="*/ 82 w 210"/>
                <a:gd name="T11" fmla="*/ 150 h 250"/>
                <a:gd name="T12" fmla="*/ 103 w 210"/>
                <a:gd name="T13" fmla="*/ 180 h 250"/>
                <a:gd name="T14" fmla="*/ 122 w 210"/>
                <a:gd name="T15" fmla="*/ 207 h 250"/>
                <a:gd name="T16" fmla="*/ 156 w 210"/>
                <a:gd name="T17" fmla="*/ 250 h 250"/>
                <a:gd name="T18" fmla="*/ 156 w 210"/>
                <a:gd name="T19" fmla="*/ 250 h 250"/>
                <a:gd name="T20" fmla="*/ 183 w 210"/>
                <a:gd name="T21" fmla="*/ 247 h 250"/>
                <a:gd name="T22" fmla="*/ 210 w 210"/>
                <a:gd name="T23" fmla="*/ 242 h 250"/>
                <a:gd name="T24" fmla="*/ 210 w 210"/>
                <a:gd name="T25" fmla="*/ 242 h 250"/>
                <a:gd name="T26" fmla="*/ 183 w 210"/>
                <a:gd name="T27" fmla="*/ 209 h 250"/>
                <a:gd name="T28" fmla="*/ 148 w 210"/>
                <a:gd name="T29" fmla="*/ 159 h 250"/>
                <a:gd name="T30" fmla="*/ 127 w 210"/>
                <a:gd name="T31" fmla="*/ 130 h 250"/>
                <a:gd name="T32" fmla="*/ 106 w 210"/>
                <a:gd name="T33" fmla="*/ 97 h 250"/>
                <a:gd name="T34" fmla="*/ 84 w 210"/>
                <a:gd name="T35" fmla="*/ 60 h 250"/>
                <a:gd name="T36" fmla="*/ 63 w 210"/>
                <a:gd name="T37" fmla="*/ 20 h 250"/>
                <a:gd name="T38" fmla="*/ 63 w 210"/>
                <a:gd name="T39" fmla="*/ 20 h 250"/>
                <a:gd name="T40" fmla="*/ 31 w 210"/>
                <a:gd name="T41" fmla="*/ 11 h 250"/>
                <a:gd name="T42" fmla="*/ 0 w 210"/>
                <a:gd name="T43" fmla="*/ 0 h 250"/>
                <a:gd name="T44" fmla="*/ 0 w 210"/>
                <a:gd name="T4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0" h="250">
                  <a:moveTo>
                    <a:pt x="0" y="0"/>
                  </a:moveTo>
                  <a:lnTo>
                    <a:pt x="0" y="0"/>
                  </a:lnTo>
                  <a:lnTo>
                    <a:pt x="19" y="41"/>
                  </a:lnTo>
                  <a:lnTo>
                    <a:pt x="41" y="79"/>
                  </a:lnTo>
                  <a:lnTo>
                    <a:pt x="62" y="116"/>
                  </a:lnTo>
                  <a:lnTo>
                    <a:pt x="82" y="150"/>
                  </a:lnTo>
                  <a:lnTo>
                    <a:pt x="103" y="180"/>
                  </a:lnTo>
                  <a:lnTo>
                    <a:pt x="122" y="207"/>
                  </a:lnTo>
                  <a:lnTo>
                    <a:pt x="156" y="250"/>
                  </a:lnTo>
                  <a:lnTo>
                    <a:pt x="156" y="250"/>
                  </a:lnTo>
                  <a:lnTo>
                    <a:pt x="183" y="247"/>
                  </a:lnTo>
                  <a:lnTo>
                    <a:pt x="210" y="242"/>
                  </a:lnTo>
                  <a:lnTo>
                    <a:pt x="210" y="242"/>
                  </a:lnTo>
                  <a:lnTo>
                    <a:pt x="183" y="209"/>
                  </a:lnTo>
                  <a:lnTo>
                    <a:pt x="148" y="159"/>
                  </a:lnTo>
                  <a:lnTo>
                    <a:pt x="127" y="130"/>
                  </a:lnTo>
                  <a:lnTo>
                    <a:pt x="106" y="97"/>
                  </a:lnTo>
                  <a:lnTo>
                    <a:pt x="84" y="6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31" y="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27">
              <a:extLst>
                <a:ext uri="{FF2B5EF4-FFF2-40B4-BE49-F238E27FC236}">
                  <a16:creationId xmlns:a16="http://schemas.microsoft.com/office/drawing/2014/main" id="{C6F59423-0EFA-5C41-9B70-2A816303D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2132"/>
              <a:ext cx="39" cy="57"/>
            </a:xfrm>
            <a:custGeom>
              <a:avLst/>
              <a:gdLst>
                <a:gd name="T0" fmla="*/ 20 w 76"/>
                <a:gd name="T1" fmla="*/ 37 h 115"/>
                <a:gd name="T2" fmla="*/ 20 w 76"/>
                <a:gd name="T3" fmla="*/ 37 h 115"/>
                <a:gd name="T4" fmla="*/ 16 w 76"/>
                <a:gd name="T5" fmla="*/ 41 h 115"/>
                <a:gd name="T6" fmla="*/ 16 w 76"/>
                <a:gd name="T7" fmla="*/ 41 h 115"/>
                <a:gd name="T8" fmla="*/ 8 w 76"/>
                <a:gd name="T9" fmla="*/ 78 h 115"/>
                <a:gd name="T10" fmla="*/ 0 w 76"/>
                <a:gd name="T11" fmla="*/ 115 h 115"/>
                <a:gd name="T12" fmla="*/ 0 w 76"/>
                <a:gd name="T13" fmla="*/ 115 h 115"/>
                <a:gd name="T14" fmla="*/ 24 w 76"/>
                <a:gd name="T15" fmla="*/ 94 h 115"/>
                <a:gd name="T16" fmla="*/ 49 w 76"/>
                <a:gd name="T17" fmla="*/ 75 h 115"/>
                <a:gd name="T18" fmla="*/ 49 w 76"/>
                <a:gd name="T19" fmla="*/ 75 h 115"/>
                <a:gd name="T20" fmla="*/ 57 w 76"/>
                <a:gd name="T21" fmla="*/ 69 h 115"/>
                <a:gd name="T22" fmla="*/ 57 w 76"/>
                <a:gd name="T23" fmla="*/ 69 h 115"/>
                <a:gd name="T24" fmla="*/ 67 w 76"/>
                <a:gd name="T25" fmla="*/ 34 h 115"/>
                <a:gd name="T26" fmla="*/ 76 w 76"/>
                <a:gd name="T27" fmla="*/ 0 h 115"/>
                <a:gd name="T28" fmla="*/ 76 w 76"/>
                <a:gd name="T29" fmla="*/ 0 h 115"/>
                <a:gd name="T30" fmla="*/ 47 w 76"/>
                <a:gd name="T31" fmla="*/ 18 h 115"/>
                <a:gd name="T32" fmla="*/ 20 w 76"/>
                <a:gd name="T33" fmla="*/ 37 h 115"/>
                <a:gd name="T34" fmla="*/ 20 w 76"/>
                <a:gd name="T35" fmla="*/ 3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115">
                  <a:moveTo>
                    <a:pt x="20" y="37"/>
                  </a:moveTo>
                  <a:lnTo>
                    <a:pt x="20" y="37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8" y="78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24" y="94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67" y="34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47" y="18"/>
                  </a:lnTo>
                  <a:lnTo>
                    <a:pt x="20" y="37"/>
                  </a:ln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28">
              <a:extLst>
                <a:ext uri="{FF2B5EF4-FFF2-40B4-BE49-F238E27FC236}">
                  <a16:creationId xmlns:a16="http://schemas.microsoft.com/office/drawing/2014/main" id="{957A5225-FF01-214F-A79B-20E9348EE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2419"/>
              <a:ext cx="286" cy="49"/>
            </a:xfrm>
            <a:custGeom>
              <a:avLst/>
              <a:gdLst>
                <a:gd name="T0" fmla="*/ 0 w 570"/>
                <a:gd name="T1" fmla="*/ 0 h 97"/>
                <a:gd name="T2" fmla="*/ 0 w 570"/>
                <a:gd name="T3" fmla="*/ 0 h 97"/>
                <a:gd name="T4" fmla="*/ 14 w 570"/>
                <a:gd name="T5" fmla="*/ 29 h 97"/>
                <a:gd name="T6" fmla="*/ 28 w 570"/>
                <a:gd name="T7" fmla="*/ 57 h 97"/>
                <a:gd name="T8" fmla="*/ 28 w 570"/>
                <a:gd name="T9" fmla="*/ 57 h 97"/>
                <a:gd name="T10" fmla="*/ 67 w 570"/>
                <a:gd name="T11" fmla="*/ 69 h 97"/>
                <a:gd name="T12" fmla="*/ 103 w 570"/>
                <a:gd name="T13" fmla="*/ 77 h 97"/>
                <a:gd name="T14" fmla="*/ 142 w 570"/>
                <a:gd name="T15" fmla="*/ 83 h 97"/>
                <a:gd name="T16" fmla="*/ 178 w 570"/>
                <a:gd name="T17" fmla="*/ 88 h 97"/>
                <a:gd name="T18" fmla="*/ 215 w 570"/>
                <a:gd name="T19" fmla="*/ 93 h 97"/>
                <a:gd name="T20" fmla="*/ 250 w 570"/>
                <a:gd name="T21" fmla="*/ 94 h 97"/>
                <a:gd name="T22" fmla="*/ 285 w 570"/>
                <a:gd name="T23" fmla="*/ 96 h 97"/>
                <a:gd name="T24" fmla="*/ 318 w 570"/>
                <a:gd name="T25" fmla="*/ 97 h 97"/>
                <a:gd name="T26" fmla="*/ 318 w 570"/>
                <a:gd name="T27" fmla="*/ 97 h 97"/>
                <a:gd name="T28" fmla="*/ 381 w 570"/>
                <a:gd name="T29" fmla="*/ 96 h 97"/>
                <a:gd name="T30" fmla="*/ 438 w 570"/>
                <a:gd name="T31" fmla="*/ 91 h 97"/>
                <a:gd name="T32" fmla="*/ 486 w 570"/>
                <a:gd name="T33" fmla="*/ 85 h 97"/>
                <a:gd name="T34" fmla="*/ 527 w 570"/>
                <a:gd name="T35" fmla="*/ 80 h 97"/>
                <a:gd name="T36" fmla="*/ 527 w 570"/>
                <a:gd name="T37" fmla="*/ 80 h 97"/>
                <a:gd name="T38" fmla="*/ 550 w 570"/>
                <a:gd name="T39" fmla="*/ 53 h 97"/>
                <a:gd name="T40" fmla="*/ 570 w 570"/>
                <a:gd name="T41" fmla="*/ 24 h 97"/>
                <a:gd name="T42" fmla="*/ 570 w 570"/>
                <a:gd name="T43" fmla="*/ 22 h 97"/>
                <a:gd name="T44" fmla="*/ 570 w 570"/>
                <a:gd name="T45" fmla="*/ 22 h 97"/>
                <a:gd name="T46" fmla="*/ 556 w 570"/>
                <a:gd name="T47" fmla="*/ 26 h 97"/>
                <a:gd name="T48" fmla="*/ 518 w 570"/>
                <a:gd name="T49" fmla="*/ 32 h 97"/>
                <a:gd name="T50" fmla="*/ 460 w 570"/>
                <a:gd name="T51" fmla="*/ 40 h 97"/>
                <a:gd name="T52" fmla="*/ 425 w 570"/>
                <a:gd name="T53" fmla="*/ 45 h 97"/>
                <a:gd name="T54" fmla="*/ 387 w 570"/>
                <a:gd name="T55" fmla="*/ 46 h 97"/>
                <a:gd name="T56" fmla="*/ 344 w 570"/>
                <a:gd name="T57" fmla="*/ 48 h 97"/>
                <a:gd name="T58" fmla="*/ 299 w 570"/>
                <a:gd name="T59" fmla="*/ 48 h 97"/>
                <a:gd name="T60" fmla="*/ 253 w 570"/>
                <a:gd name="T61" fmla="*/ 46 h 97"/>
                <a:gd name="T62" fmla="*/ 204 w 570"/>
                <a:gd name="T63" fmla="*/ 43 h 97"/>
                <a:gd name="T64" fmla="*/ 154 w 570"/>
                <a:gd name="T65" fmla="*/ 37 h 97"/>
                <a:gd name="T66" fmla="*/ 103 w 570"/>
                <a:gd name="T67" fmla="*/ 27 h 97"/>
                <a:gd name="T68" fmla="*/ 51 w 570"/>
                <a:gd name="T69" fmla="*/ 16 h 97"/>
                <a:gd name="T70" fmla="*/ 0 w 570"/>
                <a:gd name="T71" fmla="*/ 0 h 97"/>
                <a:gd name="T72" fmla="*/ 0 w 570"/>
                <a:gd name="T7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0" h="97">
                  <a:moveTo>
                    <a:pt x="0" y="0"/>
                  </a:moveTo>
                  <a:lnTo>
                    <a:pt x="0" y="0"/>
                  </a:lnTo>
                  <a:lnTo>
                    <a:pt x="14" y="2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67" y="69"/>
                  </a:lnTo>
                  <a:lnTo>
                    <a:pt x="103" y="77"/>
                  </a:lnTo>
                  <a:lnTo>
                    <a:pt x="142" y="83"/>
                  </a:lnTo>
                  <a:lnTo>
                    <a:pt x="178" y="88"/>
                  </a:lnTo>
                  <a:lnTo>
                    <a:pt x="215" y="93"/>
                  </a:lnTo>
                  <a:lnTo>
                    <a:pt x="250" y="94"/>
                  </a:lnTo>
                  <a:lnTo>
                    <a:pt x="285" y="96"/>
                  </a:lnTo>
                  <a:lnTo>
                    <a:pt x="318" y="97"/>
                  </a:lnTo>
                  <a:lnTo>
                    <a:pt x="318" y="97"/>
                  </a:lnTo>
                  <a:lnTo>
                    <a:pt x="381" y="96"/>
                  </a:lnTo>
                  <a:lnTo>
                    <a:pt x="438" y="91"/>
                  </a:lnTo>
                  <a:lnTo>
                    <a:pt x="486" y="85"/>
                  </a:lnTo>
                  <a:lnTo>
                    <a:pt x="527" y="80"/>
                  </a:lnTo>
                  <a:lnTo>
                    <a:pt x="527" y="80"/>
                  </a:lnTo>
                  <a:lnTo>
                    <a:pt x="550" y="53"/>
                  </a:lnTo>
                  <a:lnTo>
                    <a:pt x="570" y="24"/>
                  </a:lnTo>
                  <a:lnTo>
                    <a:pt x="570" y="22"/>
                  </a:lnTo>
                  <a:lnTo>
                    <a:pt x="570" y="22"/>
                  </a:lnTo>
                  <a:lnTo>
                    <a:pt x="556" y="26"/>
                  </a:lnTo>
                  <a:lnTo>
                    <a:pt x="518" y="32"/>
                  </a:lnTo>
                  <a:lnTo>
                    <a:pt x="460" y="40"/>
                  </a:lnTo>
                  <a:lnTo>
                    <a:pt x="425" y="45"/>
                  </a:lnTo>
                  <a:lnTo>
                    <a:pt x="387" y="46"/>
                  </a:lnTo>
                  <a:lnTo>
                    <a:pt x="344" y="48"/>
                  </a:lnTo>
                  <a:lnTo>
                    <a:pt x="299" y="48"/>
                  </a:lnTo>
                  <a:lnTo>
                    <a:pt x="253" y="46"/>
                  </a:lnTo>
                  <a:lnTo>
                    <a:pt x="204" y="43"/>
                  </a:lnTo>
                  <a:lnTo>
                    <a:pt x="154" y="37"/>
                  </a:lnTo>
                  <a:lnTo>
                    <a:pt x="103" y="27"/>
                  </a:lnTo>
                  <a:lnTo>
                    <a:pt x="51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9">
              <a:extLst>
                <a:ext uri="{FF2B5EF4-FFF2-40B4-BE49-F238E27FC236}">
                  <a16:creationId xmlns:a16="http://schemas.microsoft.com/office/drawing/2014/main" id="{9DC1E990-EDAD-894F-A0A3-3E82E224B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" y="2137"/>
              <a:ext cx="105" cy="182"/>
            </a:xfrm>
            <a:custGeom>
              <a:avLst/>
              <a:gdLst>
                <a:gd name="T0" fmla="*/ 209 w 209"/>
                <a:gd name="T1" fmla="*/ 318 h 365"/>
                <a:gd name="T2" fmla="*/ 209 w 209"/>
                <a:gd name="T3" fmla="*/ 318 h 365"/>
                <a:gd name="T4" fmla="*/ 172 w 209"/>
                <a:gd name="T5" fmla="*/ 272 h 365"/>
                <a:gd name="T6" fmla="*/ 140 w 209"/>
                <a:gd name="T7" fmla="*/ 226 h 365"/>
                <a:gd name="T8" fmla="*/ 112 w 209"/>
                <a:gd name="T9" fmla="*/ 180 h 365"/>
                <a:gd name="T10" fmla="*/ 86 w 209"/>
                <a:gd name="T11" fmla="*/ 137 h 365"/>
                <a:gd name="T12" fmla="*/ 65 w 209"/>
                <a:gd name="T13" fmla="*/ 95 h 365"/>
                <a:gd name="T14" fmla="*/ 48 w 209"/>
                <a:gd name="T15" fmla="*/ 59 h 365"/>
                <a:gd name="T16" fmla="*/ 33 w 209"/>
                <a:gd name="T17" fmla="*/ 27 h 365"/>
                <a:gd name="T18" fmla="*/ 22 w 209"/>
                <a:gd name="T19" fmla="*/ 0 h 365"/>
                <a:gd name="T20" fmla="*/ 22 w 209"/>
                <a:gd name="T21" fmla="*/ 0 h 365"/>
                <a:gd name="T22" fmla="*/ 9 w 209"/>
                <a:gd name="T23" fmla="*/ 35 h 365"/>
                <a:gd name="T24" fmla="*/ 0 w 209"/>
                <a:gd name="T25" fmla="*/ 70 h 365"/>
                <a:gd name="T26" fmla="*/ 0 w 209"/>
                <a:gd name="T27" fmla="*/ 70 h 365"/>
                <a:gd name="T28" fmla="*/ 14 w 209"/>
                <a:gd name="T29" fmla="*/ 100 h 365"/>
                <a:gd name="T30" fmla="*/ 30 w 209"/>
                <a:gd name="T31" fmla="*/ 134 h 365"/>
                <a:gd name="T32" fmla="*/ 49 w 209"/>
                <a:gd name="T33" fmla="*/ 169 h 365"/>
                <a:gd name="T34" fmla="*/ 70 w 209"/>
                <a:gd name="T35" fmla="*/ 207 h 365"/>
                <a:gd name="T36" fmla="*/ 96 w 209"/>
                <a:gd name="T37" fmla="*/ 245 h 365"/>
                <a:gd name="T38" fmla="*/ 123 w 209"/>
                <a:gd name="T39" fmla="*/ 285 h 365"/>
                <a:gd name="T40" fmla="*/ 151 w 209"/>
                <a:gd name="T41" fmla="*/ 325 h 365"/>
                <a:gd name="T42" fmla="*/ 185 w 209"/>
                <a:gd name="T43" fmla="*/ 365 h 365"/>
                <a:gd name="T44" fmla="*/ 185 w 209"/>
                <a:gd name="T45" fmla="*/ 365 h 365"/>
                <a:gd name="T46" fmla="*/ 209 w 209"/>
                <a:gd name="T47" fmla="*/ 318 h 365"/>
                <a:gd name="T48" fmla="*/ 209 w 209"/>
                <a:gd name="T49" fmla="*/ 3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365">
                  <a:moveTo>
                    <a:pt x="209" y="318"/>
                  </a:moveTo>
                  <a:lnTo>
                    <a:pt x="209" y="318"/>
                  </a:lnTo>
                  <a:lnTo>
                    <a:pt x="172" y="272"/>
                  </a:lnTo>
                  <a:lnTo>
                    <a:pt x="140" y="226"/>
                  </a:lnTo>
                  <a:lnTo>
                    <a:pt x="112" y="180"/>
                  </a:lnTo>
                  <a:lnTo>
                    <a:pt x="86" y="137"/>
                  </a:lnTo>
                  <a:lnTo>
                    <a:pt x="65" y="95"/>
                  </a:lnTo>
                  <a:lnTo>
                    <a:pt x="48" y="59"/>
                  </a:lnTo>
                  <a:lnTo>
                    <a:pt x="33" y="27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9" y="35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4" y="100"/>
                  </a:lnTo>
                  <a:lnTo>
                    <a:pt x="30" y="134"/>
                  </a:lnTo>
                  <a:lnTo>
                    <a:pt x="49" y="169"/>
                  </a:lnTo>
                  <a:lnTo>
                    <a:pt x="70" y="207"/>
                  </a:lnTo>
                  <a:lnTo>
                    <a:pt x="96" y="245"/>
                  </a:lnTo>
                  <a:lnTo>
                    <a:pt x="123" y="285"/>
                  </a:lnTo>
                  <a:lnTo>
                    <a:pt x="151" y="325"/>
                  </a:lnTo>
                  <a:lnTo>
                    <a:pt x="185" y="365"/>
                  </a:lnTo>
                  <a:lnTo>
                    <a:pt x="185" y="365"/>
                  </a:lnTo>
                  <a:lnTo>
                    <a:pt x="209" y="318"/>
                  </a:lnTo>
                  <a:lnTo>
                    <a:pt x="209" y="3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30">
              <a:extLst>
                <a:ext uri="{FF2B5EF4-FFF2-40B4-BE49-F238E27FC236}">
                  <a16:creationId xmlns:a16="http://schemas.microsoft.com/office/drawing/2014/main" id="{41CBF1A8-AB44-3A47-9367-6519DB279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315"/>
              <a:ext cx="149" cy="122"/>
            </a:xfrm>
            <a:custGeom>
              <a:avLst/>
              <a:gdLst>
                <a:gd name="T0" fmla="*/ 212 w 297"/>
                <a:gd name="T1" fmla="*/ 153 h 244"/>
                <a:gd name="T2" fmla="*/ 212 w 297"/>
                <a:gd name="T3" fmla="*/ 153 h 244"/>
                <a:gd name="T4" fmla="*/ 185 w 297"/>
                <a:gd name="T5" fmla="*/ 137 h 244"/>
                <a:gd name="T6" fmla="*/ 159 w 297"/>
                <a:gd name="T7" fmla="*/ 119 h 244"/>
                <a:gd name="T8" fmla="*/ 134 w 297"/>
                <a:gd name="T9" fmla="*/ 102 h 244"/>
                <a:gd name="T10" fmla="*/ 110 w 297"/>
                <a:gd name="T11" fmla="*/ 83 h 244"/>
                <a:gd name="T12" fmla="*/ 86 w 297"/>
                <a:gd name="T13" fmla="*/ 64 h 244"/>
                <a:gd name="T14" fmla="*/ 64 w 297"/>
                <a:gd name="T15" fmla="*/ 43 h 244"/>
                <a:gd name="T16" fmla="*/ 43 w 297"/>
                <a:gd name="T17" fmla="*/ 22 h 244"/>
                <a:gd name="T18" fmla="*/ 22 w 297"/>
                <a:gd name="T19" fmla="*/ 0 h 244"/>
                <a:gd name="T20" fmla="*/ 22 w 297"/>
                <a:gd name="T21" fmla="*/ 0 h 244"/>
                <a:gd name="T22" fmla="*/ 0 w 297"/>
                <a:gd name="T23" fmla="*/ 46 h 244"/>
                <a:gd name="T24" fmla="*/ 0 w 297"/>
                <a:gd name="T25" fmla="*/ 46 h 244"/>
                <a:gd name="T26" fmla="*/ 21 w 297"/>
                <a:gd name="T27" fmla="*/ 67 h 244"/>
                <a:gd name="T28" fmla="*/ 41 w 297"/>
                <a:gd name="T29" fmla="*/ 86 h 244"/>
                <a:gd name="T30" fmla="*/ 64 w 297"/>
                <a:gd name="T31" fmla="*/ 107 h 244"/>
                <a:gd name="T32" fmla="*/ 88 w 297"/>
                <a:gd name="T33" fmla="*/ 126 h 244"/>
                <a:gd name="T34" fmla="*/ 112 w 297"/>
                <a:gd name="T35" fmla="*/ 143 h 244"/>
                <a:gd name="T36" fmla="*/ 137 w 297"/>
                <a:gd name="T37" fmla="*/ 162 h 244"/>
                <a:gd name="T38" fmla="*/ 163 w 297"/>
                <a:gd name="T39" fmla="*/ 178 h 244"/>
                <a:gd name="T40" fmla="*/ 190 w 297"/>
                <a:gd name="T41" fmla="*/ 194 h 244"/>
                <a:gd name="T42" fmla="*/ 190 w 297"/>
                <a:gd name="T43" fmla="*/ 194 h 244"/>
                <a:gd name="T44" fmla="*/ 215 w 297"/>
                <a:gd name="T45" fmla="*/ 209 h 244"/>
                <a:gd name="T46" fmla="*/ 242 w 297"/>
                <a:gd name="T47" fmla="*/ 221 h 244"/>
                <a:gd name="T48" fmla="*/ 269 w 297"/>
                <a:gd name="T49" fmla="*/ 233 h 244"/>
                <a:gd name="T50" fmla="*/ 297 w 297"/>
                <a:gd name="T51" fmla="*/ 244 h 244"/>
                <a:gd name="T52" fmla="*/ 297 w 297"/>
                <a:gd name="T53" fmla="*/ 244 h 244"/>
                <a:gd name="T54" fmla="*/ 282 w 297"/>
                <a:gd name="T55" fmla="*/ 213 h 244"/>
                <a:gd name="T56" fmla="*/ 269 w 297"/>
                <a:gd name="T57" fmla="*/ 182 h 244"/>
                <a:gd name="T58" fmla="*/ 269 w 297"/>
                <a:gd name="T59" fmla="*/ 182 h 244"/>
                <a:gd name="T60" fmla="*/ 241 w 297"/>
                <a:gd name="T61" fmla="*/ 169 h 244"/>
                <a:gd name="T62" fmla="*/ 212 w 297"/>
                <a:gd name="T63" fmla="*/ 153 h 244"/>
                <a:gd name="T64" fmla="*/ 212 w 297"/>
                <a:gd name="T65" fmla="*/ 15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7" h="244">
                  <a:moveTo>
                    <a:pt x="212" y="153"/>
                  </a:moveTo>
                  <a:lnTo>
                    <a:pt x="212" y="153"/>
                  </a:lnTo>
                  <a:lnTo>
                    <a:pt x="185" y="137"/>
                  </a:lnTo>
                  <a:lnTo>
                    <a:pt x="159" y="119"/>
                  </a:lnTo>
                  <a:lnTo>
                    <a:pt x="134" y="102"/>
                  </a:lnTo>
                  <a:lnTo>
                    <a:pt x="110" y="83"/>
                  </a:lnTo>
                  <a:lnTo>
                    <a:pt x="86" y="64"/>
                  </a:lnTo>
                  <a:lnTo>
                    <a:pt x="64" y="43"/>
                  </a:lnTo>
                  <a:lnTo>
                    <a:pt x="43" y="2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1" y="67"/>
                  </a:lnTo>
                  <a:lnTo>
                    <a:pt x="41" y="86"/>
                  </a:lnTo>
                  <a:lnTo>
                    <a:pt x="64" y="107"/>
                  </a:lnTo>
                  <a:lnTo>
                    <a:pt x="88" y="126"/>
                  </a:lnTo>
                  <a:lnTo>
                    <a:pt x="112" y="143"/>
                  </a:lnTo>
                  <a:lnTo>
                    <a:pt x="137" y="162"/>
                  </a:lnTo>
                  <a:lnTo>
                    <a:pt x="163" y="178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215" y="209"/>
                  </a:lnTo>
                  <a:lnTo>
                    <a:pt x="242" y="221"/>
                  </a:lnTo>
                  <a:lnTo>
                    <a:pt x="269" y="233"/>
                  </a:lnTo>
                  <a:lnTo>
                    <a:pt x="297" y="244"/>
                  </a:lnTo>
                  <a:lnTo>
                    <a:pt x="297" y="244"/>
                  </a:lnTo>
                  <a:lnTo>
                    <a:pt x="282" y="213"/>
                  </a:lnTo>
                  <a:lnTo>
                    <a:pt x="269" y="182"/>
                  </a:lnTo>
                  <a:lnTo>
                    <a:pt x="269" y="182"/>
                  </a:lnTo>
                  <a:lnTo>
                    <a:pt x="241" y="169"/>
                  </a:lnTo>
                  <a:lnTo>
                    <a:pt x="212" y="153"/>
                  </a:lnTo>
                  <a:lnTo>
                    <a:pt x="212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31">
              <a:extLst>
                <a:ext uri="{FF2B5EF4-FFF2-40B4-BE49-F238E27FC236}">
                  <a16:creationId xmlns:a16="http://schemas.microsoft.com/office/drawing/2014/main" id="{79D1B9DA-8AC8-0F4C-8C50-51FE77431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296"/>
              <a:ext cx="29" cy="42"/>
            </a:xfrm>
            <a:custGeom>
              <a:avLst/>
              <a:gdLst>
                <a:gd name="T0" fmla="*/ 24 w 57"/>
                <a:gd name="T1" fmla="*/ 0 h 85"/>
                <a:gd name="T2" fmla="*/ 24 w 57"/>
                <a:gd name="T3" fmla="*/ 0 h 85"/>
                <a:gd name="T4" fmla="*/ 0 w 57"/>
                <a:gd name="T5" fmla="*/ 47 h 85"/>
                <a:gd name="T6" fmla="*/ 0 w 57"/>
                <a:gd name="T7" fmla="*/ 47 h 85"/>
                <a:gd name="T8" fmla="*/ 35 w 57"/>
                <a:gd name="T9" fmla="*/ 85 h 85"/>
                <a:gd name="T10" fmla="*/ 35 w 57"/>
                <a:gd name="T11" fmla="*/ 85 h 85"/>
                <a:gd name="T12" fmla="*/ 57 w 57"/>
                <a:gd name="T13" fmla="*/ 39 h 85"/>
                <a:gd name="T14" fmla="*/ 57 w 57"/>
                <a:gd name="T15" fmla="*/ 39 h 85"/>
                <a:gd name="T16" fmla="*/ 24 w 57"/>
                <a:gd name="T17" fmla="*/ 0 h 85"/>
                <a:gd name="T18" fmla="*/ 24 w 57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85">
                  <a:moveTo>
                    <a:pt x="24" y="0"/>
                  </a:moveTo>
                  <a:lnTo>
                    <a:pt x="24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32">
              <a:extLst>
                <a:ext uri="{FF2B5EF4-FFF2-40B4-BE49-F238E27FC236}">
                  <a16:creationId xmlns:a16="http://schemas.microsoft.com/office/drawing/2014/main" id="{8AE519CA-6197-3443-92D1-3245043DB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406"/>
              <a:ext cx="46" cy="42"/>
            </a:xfrm>
            <a:custGeom>
              <a:avLst/>
              <a:gdLst>
                <a:gd name="T0" fmla="*/ 28 w 91"/>
                <a:gd name="T1" fmla="*/ 62 h 82"/>
                <a:gd name="T2" fmla="*/ 28 w 91"/>
                <a:gd name="T3" fmla="*/ 62 h 82"/>
                <a:gd name="T4" fmla="*/ 59 w 91"/>
                <a:gd name="T5" fmla="*/ 73 h 82"/>
                <a:gd name="T6" fmla="*/ 91 w 91"/>
                <a:gd name="T7" fmla="*/ 82 h 82"/>
                <a:gd name="T8" fmla="*/ 91 w 91"/>
                <a:gd name="T9" fmla="*/ 82 h 82"/>
                <a:gd name="T10" fmla="*/ 77 w 91"/>
                <a:gd name="T11" fmla="*/ 54 h 82"/>
                <a:gd name="T12" fmla="*/ 63 w 91"/>
                <a:gd name="T13" fmla="*/ 25 h 82"/>
                <a:gd name="T14" fmla="*/ 63 w 91"/>
                <a:gd name="T15" fmla="*/ 25 h 82"/>
                <a:gd name="T16" fmla="*/ 31 w 91"/>
                <a:gd name="T17" fmla="*/ 12 h 82"/>
                <a:gd name="T18" fmla="*/ 0 w 91"/>
                <a:gd name="T19" fmla="*/ 0 h 82"/>
                <a:gd name="T20" fmla="*/ 0 w 91"/>
                <a:gd name="T21" fmla="*/ 0 h 82"/>
                <a:gd name="T22" fmla="*/ 13 w 91"/>
                <a:gd name="T23" fmla="*/ 31 h 82"/>
                <a:gd name="T24" fmla="*/ 28 w 91"/>
                <a:gd name="T25" fmla="*/ 62 h 82"/>
                <a:gd name="T26" fmla="*/ 28 w 91"/>
                <a:gd name="T27" fmla="*/ 6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82">
                  <a:moveTo>
                    <a:pt x="28" y="62"/>
                  </a:moveTo>
                  <a:lnTo>
                    <a:pt x="28" y="62"/>
                  </a:lnTo>
                  <a:lnTo>
                    <a:pt x="59" y="73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77" y="54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31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31"/>
                  </a:lnTo>
                  <a:lnTo>
                    <a:pt x="28" y="62"/>
                  </a:lnTo>
                  <a:lnTo>
                    <a:pt x="28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33">
              <a:extLst>
                <a:ext uri="{FF2B5EF4-FFF2-40B4-BE49-F238E27FC236}">
                  <a16:creationId xmlns:a16="http://schemas.microsoft.com/office/drawing/2014/main" id="{8F4E0830-6086-6441-BDB9-58D7AE837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2088"/>
              <a:ext cx="165" cy="294"/>
            </a:xfrm>
            <a:custGeom>
              <a:avLst/>
              <a:gdLst>
                <a:gd name="T0" fmla="*/ 60 w 328"/>
                <a:gd name="T1" fmla="*/ 0 h 589"/>
                <a:gd name="T2" fmla="*/ 60 w 328"/>
                <a:gd name="T3" fmla="*/ 0 h 589"/>
                <a:gd name="T4" fmla="*/ 0 w 328"/>
                <a:gd name="T5" fmla="*/ 8 h 589"/>
                <a:gd name="T6" fmla="*/ 0 w 328"/>
                <a:gd name="T7" fmla="*/ 8 h 589"/>
                <a:gd name="T8" fmla="*/ 14 w 328"/>
                <a:gd name="T9" fmla="*/ 21 h 589"/>
                <a:gd name="T10" fmla="*/ 14 w 328"/>
                <a:gd name="T11" fmla="*/ 21 h 589"/>
                <a:gd name="T12" fmla="*/ 49 w 328"/>
                <a:gd name="T13" fmla="*/ 55 h 589"/>
                <a:gd name="T14" fmla="*/ 81 w 328"/>
                <a:gd name="T15" fmla="*/ 91 h 589"/>
                <a:gd name="T16" fmla="*/ 111 w 328"/>
                <a:gd name="T17" fmla="*/ 128 h 589"/>
                <a:gd name="T18" fmla="*/ 137 w 328"/>
                <a:gd name="T19" fmla="*/ 168 h 589"/>
                <a:gd name="T20" fmla="*/ 162 w 328"/>
                <a:gd name="T21" fmla="*/ 206 h 589"/>
                <a:gd name="T22" fmla="*/ 183 w 328"/>
                <a:gd name="T23" fmla="*/ 246 h 589"/>
                <a:gd name="T24" fmla="*/ 204 w 328"/>
                <a:gd name="T25" fmla="*/ 286 h 589"/>
                <a:gd name="T26" fmla="*/ 221 w 328"/>
                <a:gd name="T27" fmla="*/ 326 h 589"/>
                <a:gd name="T28" fmla="*/ 236 w 328"/>
                <a:gd name="T29" fmla="*/ 365 h 589"/>
                <a:gd name="T30" fmla="*/ 250 w 328"/>
                <a:gd name="T31" fmla="*/ 402 h 589"/>
                <a:gd name="T32" fmla="*/ 261 w 328"/>
                <a:gd name="T33" fmla="*/ 439 h 589"/>
                <a:gd name="T34" fmla="*/ 271 w 328"/>
                <a:gd name="T35" fmla="*/ 474 h 589"/>
                <a:gd name="T36" fmla="*/ 287 w 328"/>
                <a:gd name="T37" fmla="*/ 538 h 589"/>
                <a:gd name="T38" fmla="*/ 296 w 328"/>
                <a:gd name="T39" fmla="*/ 589 h 589"/>
                <a:gd name="T40" fmla="*/ 296 w 328"/>
                <a:gd name="T41" fmla="*/ 589 h 589"/>
                <a:gd name="T42" fmla="*/ 314 w 328"/>
                <a:gd name="T43" fmla="*/ 549 h 589"/>
                <a:gd name="T44" fmla="*/ 328 w 328"/>
                <a:gd name="T45" fmla="*/ 506 h 589"/>
                <a:gd name="T46" fmla="*/ 328 w 328"/>
                <a:gd name="T47" fmla="*/ 506 h 589"/>
                <a:gd name="T48" fmla="*/ 314 w 328"/>
                <a:gd name="T49" fmla="*/ 452 h 589"/>
                <a:gd name="T50" fmla="*/ 296 w 328"/>
                <a:gd name="T51" fmla="*/ 391 h 589"/>
                <a:gd name="T52" fmla="*/ 285 w 328"/>
                <a:gd name="T53" fmla="*/ 359 h 589"/>
                <a:gd name="T54" fmla="*/ 272 w 328"/>
                <a:gd name="T55" fmla="*/ 327 h 589"/>
                <a:gd name="T56" fmla="*/ 260 w 328"/>
                <a:gd name="T57" fmla="*/ 294 h 589"/>
                <a:gd name="T58" fmla="*/ 244 w 328"/>
                <a:gd name="T59" fmla="*/ 260 h 589"/>
                <a:gd name="T60" fmla="*/ 226 w 328"/>
                <a:gd name="T61" fmla="*/ 227 h 589"/>
                <a:gd name="T62" fmla="*/ 209 w 328"/>
                <a:gd name="T63" fmla="*/ 193 h 589"/>
                <a:gd name="T64" fmla="*/ 188 w 328"/>
                <a:gd name="T65" fmla="*/ 158 h 589"/>
                <a:gd name="T66" fmla="*/ 167 w 328"/>
                <a:gd name="T67" fmla="*/ 126 h 589"/>
                <a:gd name="T68" fmla="*/ 143 w 328"/>
                <a:gd name="T69" fmla="*/ 93 h 589"/>
                <a:gd name="T70" fmla="*/ 118 w 328"/>
                <a:gd name="T71" fmla="*/ 61 h 589"/>
                <a:gd name="T72" fmla="*/ 91 w 328"/>
                <a:gd name="T73" fmla="*/ 31 h 589"/>
                <a:gd name="T74" fmla="*/ 60 w 328"/>
                <a:gd name="T75" fmla="*/ 0 h 589"/>
                <a:gd name="T76" fmla="*/ 60 w 328"/>
                <a:gd name="T7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8" h="589">
                  <a:moveTo>
                    <a:pt x="60" y="0"/>
                  </a:moveTo>
                  <a:lnTo>
                    <a:pt x="6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49" y="55"/>
                  </a:lnTo>
                  <a:lnTo>
                    <a:pt x="81" y="91"/>
                  </a:lnTo>
                  <a:lnTo>
                    <a:pt x="111" y="128"/>
                  </a:lnTo>
                  <a:lnTo>
                    <a:pt x="137" y="168"/>
                  </a:lnTo>
                  <a:lnTo>
                    <a:pt x="162" y="206"/>
                  </a:lnTo>
                  <a:lnTo>
                    <a:pt x="183" y="246"/>
                  </a:lnTo>
                  <a:lnTo>
                    <a:pt x="204" y="286"/>
                  </a:lnTo>
                  <a:lnTo>
                    <a:pt x="221" y="326"/>
                  </a:lnTo>
                  <a:lnTo>
                    <a:pt x="236" y="365"/>
                  </a:lnTo>
                  <a:lnTo>
                    <a:pt x="250" y="402"/>
                  </a:lnTo>
                  <a:lnTo>
                    <a:pt x="261" y="439"/>
                  </a:lnTo>
                  <a:lnTo>
                    <a:pt x="271" y="474"/>
                  </a:lnTo>
                  <a:lnTo>
                    <a:pt x="287" y="538"/>
                  </a:lnTo>
                  <a:lnTo>
                    <a:pt x="296" y="589"/>
                  </a:lnTo>
                  <a:lnTo>
                    <a:pt x="296" y="589"/>
                  </a:lnTo>
                  <a:lnTo>
                    <a:pt x="314" y="549"/>
                  </a:lnTo>
                  <a:lnTo>
                    <a:pt x="328" y="506"/>
                  </a:lnTo>
                  <a:lnTo>
                    <a:pt x="328" y="506"/>
                  </a:lnTo>
                  <a:lnTo>
                    <a:pt x="314" y="452"/>
                  </a:lnTo>
                  <a:lnTo>
                    <a:pt x="296" y="391"/>
                  </a:lnTo>
                  <a:lnTo>
                    <a:pt x="285" y="359"/>
                  </a:lnTo>
                  <a:lnTo>
                    <a:pt x="272" y="327"/>
                  </a:lnTo>
                  <a:lnTo>
                    <a:pt x="260" y="294"/>
                  </a:lnTo>
                  <a:lnTo>
                    <a:pt x="244" y="260"/>
                  </a:lnTo>
                  <a:lnTo>
                    <a:pt x="226" y="227"/>
                  </a:lnTo>
                  <a:lnTo>
                    <a:pt x="209" y="193"/>
                  </a:lnTo>
                  <a:lnTo>
                    <a:pt x="188" y="158"/>
                  </a:lnTo>
                  <a:lnTo>
                    <a:pt x="167" y="126"/>
                  </a:lnTo>
                  <a:lnTo>
                    <a:pt x="143" y="93"/>
                  </a:lnTo>
                  <a:lnTo>
                    <a:pt x="118" y="61"/>
                  </a:lnTo>
                  <a:lnTo>
                    <a:pt x="91" y="31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34">
              <a:extLst>
                <a:ext uri="{FF2B5EF4-FFF2-40B4-BE49-F238E27FC236}">
                  <a16:creationId xmlns:a16="http://schemas.microsoft.com/office/drawing/2014/main" id="{447451F6-AB87-9348-BCA0-F29B91D51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" y="1964"/>
              <a:ext cx="161" cy="45"/>
            </a:xfrm>
            <a:custGeom>
              <a:avLst/>
              <a:gdLst>
                <a:gd name="T0" fmla="*/ 322 w 322"/>
                <a:gd name="T1" fmla="*/ 49 h 90"/>
                <a:gd name="T2" fmla="*/ 322 w 322"/>
                <a:gd name="T3" fmla="*/ 49 h 90"/>
                <a:gd name="T4" fmla="*/ 287 w 322"/>
                <a:gd name="T5" fmla="*/ 38 h 90"/>
                <a:gd name="T6" fmla="*/ 253 w 322"/>
                <a:gd name="T7" fmla="*/ 30 h 90"/>
                <a:gd name="T8" fmla="*/ 188 w 322"/>
                <a:gd name="T9" fmla="*/ 16 h 90"/>
                <a:gd name="T10" fmla="*/ 129 w 322"/>
                <a:gd name="T11" fmla="*/ 6 h 90"/>
                <a:gd name="T12" fmla="*/ 78 w 322"/>
                <a:gd name="T13" fmla="*/ 0 h 90"/>
                <a:gd name="T14" fmla="*/ 78 w 322"/>
                <a:gd name="T15" fmla="*/ 0 h 90"/>
                <a:gd name="T16" fmla="*/ 38 w 322"/>
                <a:gd name="T17" fmla="*/ 19 h 90"/>
                <a:gd name="T18" fmla="*/ 0 w 322"/>
                <a:gd name="T19" fmla="*/ 41 h 90"/>
                <a:gd name="T20" fmla="*/ 0 w 322"/>
                <a:gd name="T21" fmla="*/ 41 h 90"/>
                <a:gd name="T22" fmla="*/ 51 w 322"/>
                <a:gd name="T23" fmla="*/ 44 h 90"/>
                <a:gd name="T24" fmla="*/ 82 w 322"/>
                <a:gd name="T25" fmla="*/ 47 h 90"/>
                <a:gd name="T26" fmla="*/ 119 w 322"/>
                <a:gd name="T27" fmla="*/ 52 h 90"/>
                <a:gd name="T28" fmla="*/ 159 w 322"/>
                <a:gd name="T29" fmla="*/ 59 h 90"/>
                <a:gd name="T30" fmla="*/ 202 w 322"/>
                <a:gd name="T31" fmla="*/ 67 h 90"/>
                <a:gd name="T32" fmla="*/ 248 w 322"/>
                <a:gd name="T33" fmla="*/ 78 h 90"/>
                <a:gd name="T34" fmla="*/ 295 w 322"/>
                <a:gd name="T35" fmla="*/ 90 h 90"/>
                <a:gd name="T36" fmla="*/ 295 w 322"/>
                <a:gd name="T37" fmla="*/ 90 h 90"/>
                <a:gd name="T38" fmla="*/ 322 w 322"/>
                <a:gd name="T39" fmla="*/ 49 h 90"/>
                <a:gd name="T40" fmla="*/ 322 w 322"/>
                <a:gd name="T41" fmla="*/ 4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2" h="90">
                  <a:moveTo>
                    <a:pt x="322" y="49"/>
                  </a:moveTo>
                  <a:lnTo>
                    <a:pt x="322" y="49"/>
                  </a:lnTo>
                  <a:lnTo>
                    <a:pt x="287" y="38"/>
                  </a:lnTo>
                  <a:lnTo>
                    <a:pt x="253" y="30"/>
                  </a:lnTo>
                  <a:lnTo>
                    <a:pt x="188" y="16"/>
                  </a:lnTo>
                  <a:lnTo>
                    <a:pt x="129" y="6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38" y="1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51" y="44"/>
                  </a:lnTo>
                  <a:lnTo>
                    <a:pt x="82" y="47"/>
                  </a:lnTo>
                  <a:lnTo>
                    <a:pt x="119" y="52"/>
                  </a:lnTo>
                  <a:lnTo>
                    <a:pt x="159" y="59"/>
                  </a:lnTo>
                  <a:lnTo>
                    <a:pt x="202" y="67"/>
                  </a:lnTo>
                  <a:lnTo>
                    <a:pt x="248" y="78"/>
                  </a:lnTo>
                  <a:lnTo>
                    <a:pt x="295" y="90"/>
                  </a:lnTo>
                  <a:lnTo>
                    <a:pt x="295" y="90"/>
                  </a:lnTo>
                  <a:lnTo>
                    <a:pt x="322" y="49"/>
                  </a:lnTo>
                  <a:lnTo>
                    <a:pt x="322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35">
              <a:extLst>
                <a:ext uri="{FF2B5EF4-FFF2-40B4-BE49-F238E27FC236}">
                  <a16:creationId xmlns:a16="http://schemas.microsoft.com/office/drawing/2014/main" id="{43462BF0-0512-764E-BCAE-D59EB957B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1996"/>
              <a:ext cx="140" cy="76"/>
            </a:xfrm>
            <a:custGeom>
              <a:avLst/>
              <a:gdLst>
                <a:gd name="T0" fmla="*/ 216 w 279"/>
                <a:gd name="T1" fmla="*/ 151 h 151"/>
                <a:gd name="T2" fmla="*/ 216 w 279"/>
                <a:gd name="T3" fmla="*/ 151 h 151"/>
                <a:gd name="T4" fmla="*/ 279 w 279"/>
                <a:gd name="T5" fmla="*/ 140 h 151"/>
                <a:gd name="T6" fmla="*/ 279 w 279"/>
                <a:gd name="T7" fmla="*/ 140 h 151"/>
                <a:gd name="T8" fmla="*/ 249 w 279"/>
                <a:gd name="T9" fmla="*/ 116 h 151"/>
                <a:gd name="T10" fmla="*/ 219 w 279"/>
                <a:gd name="T11" fmla="*/ 96 h 151"/>
                <a:gd name="T12" fmla="*/ 187 w 279"/>
                <a:gd name="T13" fmla="*/ 75 h 151"/>
                <a:gd name="T14" fmla="*/ 155 w 279"/>
                <a:gd name="T15" fmla="*/ 57 h 151"/>
                <a:gd name="T16" fmla="*/ 123 w 279"/>
                <a:gd name="T17" fmla="*/ 41 h 151"/>
                <a:gd name="T18" fmla="*/ 90 w 279"/>
                <a:gd name="T19" fmla="*/ 25 h 151"/>
                <a:gd name="T20" fmla="*/ 58 w 279"/>
                <a:gd name="T21" fmla="*/ 11 h 151"/>
                <a:gd name="T22" fmla="*/ 26 w 279"/>
                <a:gd name="T23" fmla="*/ 0 h 151"/>
                <a:gd name="T24" fmla="*/ 26 w 279"/>
                <a:gd name="T25" fmla="*/ 0 h 151"/>
                <a:gd name="T26" fmla="*/ 0 w 279"/>
                <a:gd name="T27" fmla="*/ 41 h 151"/>
                <a:gd name="T28" fmla="*/ 0 w 279"/>
                <a:gd name="T29" fmla="*/ 41 h 151"/>
                <a:gd name="T30" fmla="*/ 55 w 279"/>
                <a:gd name="T31" fmla="*/ 62 h 151"/>
                <a:gd name="T32" fmla="*/ 82 w 279"/>
                <a:gd name="T33" fmla="*/ 73 h 151"/>
                <a:gd name="T34" fmla="*/ 109 w 279"/>
                <a:gd name="T35" fmla="*/ 88 h 151"/>
                <a:gd name="T36" fmla="*/ 136 w 279"/>
                <a:gd name="T37" fmla="*/ 102 h 151"/>
                <a:gd name="T38" fmla="*/ 163 w 279"/>
                <a:gd name="T39" fmla="*/ 116 h 151"/>
                <a:gd name="T40" fmla="*/ 190 w 279"/>
                <a:gd name="T41" fmla="*/ 132 h 151"/>
                <a:gd name="T42" fmla="*/ 216 w 279"/>
                <a:gd name="T43" fmla="*/ 151 h 151"/>
                <a:gd name="T44" fmla="*/ 216 w 279"/>
                <a:gd name="T4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9" h="151">
                  <a:moveTo>
                    <a:pt x="216" y="151"/>
                  </a:moveTo>
                  <a:lnTo>
                    <a:pt x="216" y="151"/>
                  </a:lnTo>
                  <a:lnTo>
                    <a:pt x="279" y="140"/>
                  </a:lnTo>
                  <a:lnTo>
                    <a:pt x="279" y="140"/>
                  </a:lnTo>
                  <a:lnTo>
                    <a:pt x="249" y="116"/>
                  </a:lnTo>
                  <a:lnTo>
                    <a:pt x="219" y="96"/>
                  </a:lnTo>
                  <a:lnTo>
                    <a:pt x="187" y="75"/>
                  </a:lnTo>
                  <a:lnTo>
                    <a:pt x="155" y="57"/>
                  </a:lnTo>
                  <a:lnTo>
                    <a:pt x="123" y="41"/>
                  </a:lnTo>
                  <a:lnTo>
                    <a:pt x="90" y="25"/>
                  </a:lnTo>
                  <a:lnTo>
                    <a:pt x="58" y="1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55" y="62"/>
                  </a:lnTo>
                  <a:lnTo>
                    <a:pt x="82" y="73"/>
                  </a:lnTo>
                  <a:lnTo>
                    <a:pt x="109" y="88"/>
                  </a:lnTo>
                  <a:lnTo>
                    <a:pt x="136" y="102"/>
                  </a:lnTo>
                  <a:lnTo>
                    <a:pt x="163" y="116"/>
                  </a:lnTo>
                  <a:lnTo>
                    <a:pt x="190" y="132"/>
                  </a:lnTo>
                  <a:lnTo>
                    <a:pt x="216" y="151"/>
                  </a:lnTo>
                  <a:lnTo>
                    <a:pt x="21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36">
              <a:extLst>
                <a:ext uri="{FF2B5EF4-FFF2-40B4-BE49-F238E27FC236}">
                  <a16:creationId xmlns:a16="http://schemas.microsoft.com/office/drawing/2014/main" id="{48B105FA-CB73-FB4E-AD91-E28BFF48E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" y="2067"/>
              <a:ext cx="56" cy="25"/>
            </a:xfrm>
            <a:custGeom>
              <a:avLst/>
              <a:gdLst>
                <a:gd name="T0" fmla="*/ 63 w 111"/>
                <a:gd name="T1" fmla="*/ 0 h 51"/>
                <a:gd name="T2" fmla="*/ 63 w 111"/>
                <a:gd name="T3" fmla="*/ 0 h 51"/>
                <a:gd name="T4" fmla="*/ 0 w 111"/>
                <a:gd name="T5" fmla="*/ 11 h 51"/>
                <a:gd name="T6" fmla="*/ 0 w 111"/>
                <a:gd name="T7" fmla="*/ 11 h 51"/>
                <a:gd name="T8" fmla="*/ 25 w 111"/>
                <a:gd name="T9" fmla="*/ 31 h 51"/>
                <a:gd name="T10" fmla="*/ 51 w 111"/>
                <a:gd name="T11" fmla="*/ 51 h 51"/>
                <a:gd name="T12" fmla="*/ 51 w 111"/>
                <a:gd name="T13" fmla="*/ 51 h 51"/>
                <a:gd name="T14" fmla="*/ 111 w 111"/>
                <a:gd name="T15" fmla="*/ 43 h 51"/>
                <a:gd name="T16" fmla="*/ 111 w 111"/>
                <a:gd name="T17" fmla="*/ 43 h 51"/>
                <a:gd name="T18" fmla="*/ 97 w 111"/>
                <a:gd name="T19" fmla="*/ 29 h 51"/>
                <a:gd name="T20" fmla="*/ 97 w 111"/>
                <a:gd name="T21" fmla="*/ 29 h 51"/>
                <a:gd name="T22" fmla="*/ 63 w 111"/>
                <a:gd name="T23" fmla="*/ 0 h 51"/>
                <a:gd name="T24" fmla="*/ 63 w 11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51">
                  <a:moveTo>
                    <a:pt x="63" y="0"/>
                  </a:moveTo>
                  <a:lnTo>
                    <a:pt x="63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5" y="3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111" y="43"/>
                  </a:lnTo>
                  <a:lnTo>
                    <a:pt x="111" y="43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37">
              <a:extLst>
                <a:ext uri="{FF2B5EF4-FFF2-40B4-BE49-F238E27FC236}">
                  <a16:creationId xmlns:a16="http://schemas.microsoft.com/office/drawing/2014/main" id="{779FDA10-73C1-7E47-A114-F2BBE100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989"/>
              <a:ext cx="37" cy="28"/>
            </a:xfrm>
            <a:custGeom>
              <a:avLst/>
              <a:gdLst>
                <a:gd name="T0" fmla="*/ 73 w 73"/>
                <a:gd name="T1" fmla="*/ 16 h 57"/>
                <a:gd name="T2" fmla="*/ 73 w 73"/>
                <a:gd name="T3" fmla="*/ 16 h 57"/>
                <a:gd name="T4" fmla="*/ 27 w 73"/>
                <a:gd name="T5" fmla="*/ 0 h 57"/>
                <a:gd name="T6" fmla="*/ 27 w 73"/>
                <a:gd name="T7" fmla="*/ 0 h 57"/>
                <a:gd name="T8" fmla="*/ 0 w 73"/>
                <a:gd name="T9" fmla="*/ 41 h 57"/>
                <a:gd name="T10" fmla="*/ 0 w 73"/>
                <a:gd name="T11" fmla="*/ 41 h 57"/>
                <a:gd name="T12" fmla="*/ 47 w 73"/>
                <a:gd name="T13" fmla="*/ 57 h 57"/>
                <a:gd name="T14" fmla="*/ 47 w 73"/>
                <a:gd name="T15" fmla="*/ 57 h 57"/>
                <a:gd name="T16" fmla="*/ 73 w 73"/>
                <a:gd name="T17" fmla="*/ 16 h 57"/>
                <a:gd name="T18" fmla="*/ 73 w 73"/>
                <a:gd name="T19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57">
                  <a:moveTo>
                    <a:pt x="73" y="16"/>
                  </a:moveTo>
                  <a:lnTo>
                    <a:pt x="73" y="16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73" y="16"/>
                  </a:lnTo>
                  <a:lnTo>
                    <a:pt x="7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4" name="Group 4">
            <a:extLst>
              <a:ext uri="{FF2B5EF4-FFF2-40B4-BE49-F238E27FC236}">
                <a16:creationId xmlns:a16="http://schemas.microsoft.com/office/drawing/2014/main" id="{0562FFA7-16AD-BB40-A66B-FB95D4C32D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65191" y="1926822"/>
            <a:ext cx="485640" cy="473081"/>
            <a:chOff x="1247" y="2010"/>
            <a:chExt cx="812" cy="791"/>
          </a:xfrm>
          <a:solidFill>
            <a:schemeClr val="accent6"/>
          </a:solidFill>
        </p:grpSpPr>
        <p:sp>
          <p:nvSpPr>
            <p:cNvPr id="265" name="Line 5">
              <a:extLst>
                <a:ext uri="{FF2B5EF4-FFF2-40B4-BE49-F238E27FC236}">
                  <a16:creationId xmlns:a16="http://schemas.microsoft.com/office/drawing/2014/main" id="{245CCE3C-55E5-C44C-B3E7-03CD1145B7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54" y="2010"/>
              <a:ext cx="199" cy="791"/>
            </a:xfrm>
            <a:prstGeom prst="line">
              <a:avLst/>
            </a:prstGeom>
            <a:grpFill/>
            <a:ln w="57150" cap="rnd">
              <a:solidFill>
                <a:schemeClr val="accent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Line 6">
              <a:extLst>
                <a:ext uri="{FF2B5EF4-FFF2-40B4-BE49-F238E27FC236}">
                  <a16:creationId xmlns:a16="http://schemas.microsoft.com/office/drawing/2014/main" id="{6C0C6040-4603-264F-AF03-558976A068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8" y="2192"/>
              <a:ext cx="710" cy="427"/>
            </a:xfrm>
            <a:prstGeom prst="line">
              <a:avLst/>
            </a:prstGeom>
            <a:grpFill/>
            <a:ln w="57150" cap="rnd">
              <a:solidFill>
                <a:schemeClr val="accent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Line 7">
              <a:extLst>
                <a:ext uri="{FF2B5EF4-FFF2-40B4-BE49-F238E27FC236}">
                  <a16:creationId xmlns:a16="http://schemas.microsoft.com/office/drawing/2014/main" id="{186D4F20-140F-154E-AB76-1FE7EEE6CE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47" y="2310"/>
              <a:ext cx="812" cy="190"/>
            </a:xfrm>
            <a:prstGeom prst="line">
              <a:avLst/>
            </a:prstGeom>
            <a:grpFill/>
            <a:ln w="57150" cap="rnd">
              <a:solidFill>
                <a:schemeClr val="accent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4E5ABA42-684D-1542-9EE1-0B48156BE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2049"/>
              <a:ext cx="675" cy="712"/>
            </a:xfrm>
            <a:custGeom>
              <a:avLst/>
              <a:gdLst>
                <a:gd name="T0" fmla="*/ 470 w 550"/>
                <a:gd name="T1" fmla="*/ 175 h 595"/>
                <a:gd name="T2" fmla="*/ 419 w 550"/>
                <a:gd name="T3" fmla="*/ 527 h 595"/>
                <a:gd name="T4" fmla="*/ 79 w 550"/>
                <a:gd name="T5" fmla="*/ 421 h 595"/>
                <a:gd name="T6" fmla="*/ 130 w 550"/>
                <a:gd name="T7" fmla="*/ 68 h 595"/>
                <a:gd name="T8" fmla="*/ 470 w 550"/>
                <a:gd name="T9" fmla="*/ 17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595">
                  <a:moveTo>
                    <a:pt x="470" y="175"/>
                  </a:moveTo>
                  <a:cubicBezTo>
                    <a:pt x="550" y="302"/>
                    <a:pt x="527" y="459"/>
                    <a:pt x="419" y="527"/>
                  </a:cubicBezTo>
                  <a:cubicBezTo>
                    <a:pt x="311" y="595"/>
                    <a:pt x="159" y="547"/>
                    <a:pt x="79" y="421"/>
                  </a:cubicBezTo>
                  <a:cubicBezTo>
                    <a:pt x="0" y="294"/>
                    <a:pt x="22" y="136"/>
                    <a:pt x="130" y="68"/>
                  </a:cubicBezTo>
                  <a:cubicBezTo>
                    <a:pt x="238" y="0"/>
                    <a:pt x="390" y="48"/>
                    <a:pt x="470" y="175"/>
                  </a:cubicBezTo>
                  <a:close/>
                </a:path>
              </a:pathLst>
            </a:custGeom>
            <a:grpFill/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59126CC-841D-4F45-A3BE-C5B3D9149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" y="2015"/>
              <a:ext cx="241" cy="234"/>
            </a:xfrm>
            <a:prstGeom prst="ellipse">
              <a:avLst/>
            </a:prstGeom>
            <a:grpFill/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0" name="Rectangle: Rounded Corners 531">
            <a:extLst>
              <a:ext uri="{FF2B5EF4-FFF2-40B4-BE49-F238E27FC236}">
                <a16:creationId xmlns:a16="http://schemas.microsoft.com/office/drawing/2014/main" id="{0164AE20-B197-AC4E-8E03-9F19D9A63D25}"/>
              </a:ext>
            </a:extLst>
          </p:cNvPr>
          <p:cNvSpPr/>
          <p:nvPr/>
        </p:nvSpPr>
        <p:spPr>
          <a:xfrm>
            <a:off x="5029460" y="2655988"/>
            <a:ext cx="985417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Security &amp; Privacy</a:t>
            </a:r>
          </a:p>
        </p:txBody>
      </p:sp>
      <p:grpSp>
        <p:nvGrpSpPr>
          <p:cNvPr id="271" name="Group 144">
            <a:extLst>
              <a:ext uri="{FF2B5EF4-FFF2-40B4-BE49-F238E27FC236}">
                <a16:creationId xmlns:a16="http://schemas.microsoft.com/office/drawing/2014/main" id="{E3926930-32DD-B744-B4C7-D704941E8F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15351" y="1939883"/>
            <a:ext cx="528639" cy="446958"/>
            <a:chOff x="1261" y="240"/>
            <a:chExt cx="3236" cy="2736"/>
          </a:xfrm>
        </p:grpSpPr>
        <p:sp>
          <p:nvSpPr>
            <p:cNvPr id="272" name="Freeform 145">
              <a:extLst>
                <a:ext uri="{FF2B5EF4-FFF2-40B4-BE49-F238E27FC236}">
                  <a16:creationId xmlns:a16="http://schemas.microsoft.com/office/drawing/2014/main" id="{AF92898D-5D3A-1E48-944C-090A653F5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40"/>
              <a:ext cx="3236" cy="2736"/>
            </a:xfrm>
            <a:custGeom>
              <a:avLst/>
              <a:gdLst>
                <a:gd name="T0" fmla="*/ 1205 w 2644"/>
                <a:gd name="T1" fmla="*/ 90 h 2290"/>
                <a:gd name="T2" fmla="*/ 52 w 2644"/>
                <a:gd name="T3" fmla="*/ 2087 h 2290"/>
                <a:gd name="T4" fmla="*/ 169 w 2644"/>
                <a:gd name="T5" fmla="*/ 2290 h 2290"/>
                <a:gd name="T6" fmla="*/ 2475 w 2644"/>
                <a:gd name="T7" fmla="*/ 2290 h 2290"/>
                <a:gd name="T8" fmla="*/ 2592 w 2644"/>
                <a:gd name="T9" fmla="*/ 2087 h 2290"/>
                <a:gd name="T10" fmla="*/ 1439 w 2644"/>
                <a:gd name="T11" fmla="*/ 90 h 2290"/>
                <a:gd name="T12" fmla="*/ 1205 w 2644"/>
                <a:gd name="T13" fmla="*/ 9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4" h="2290">
                  <a:moveTo>
                    <a:pt x="1205" y="90"/>
                  </a:moveTo>
                  <a:cubicBezTo>
                    <a:pt x="52" y="2087"/>
                    <a:pt x="52" y="2087"/>
                    <a:pt x="52" y="2087"/>
                  </a:cubicBezTo>
                  <a:cubicBezTo>
                    <a:pt x="0" y="2177"/>
                    <a:pt x="65" y="2290"/>
                    <a:pt x="169" y="2290"/>
                  </a:cubicBezTo>
                  <a:cubicBezTo>
                    <a:pt x="2475" y="2290"/>
                    <a:pt x="2475" y="2290"/>
                    <a:pt x="2475" y="2290"/>
                  </a:cubicBezTo>
                  <a:cubicBezTo>
                    <a:pt x="2579" y="2290"/>
                    <a:pt x="2644" y="2177"/>
                    <a:pt x="2592" y="2087"/>
                  </a:cubicBezTo>
                  <a:cubicBezTo>
                    <a:pt x="1439" y="90"/>
                    <a:pt x="1439" y="90"/>
                    <a:pt x="1439" y="90"/>
                  </a:cubicBezTo>
                  <a:cubicBezTo>
                    <a:pt x="1387" y="0"/>
                    <a:pt x="1257" y="0"/>
                    <a:pt x="1205" y="9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Oval 146">
              <a:extLst>
                <a:ext uri="{FF2B5EF4-FFF2-40B4-BE49-F238E27FC236}">
                  <a16:creationId xmlns:a16="http://schemas.microsoft.com/office/drawing/2014/main" id="{ACE8FBC5-28AE-314C-8D5D-90E9A61D8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2323"/>
              <a:ext cx="367" cy="3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7">
              <a:extLst>
                <a:ext uri="{FF2B5EF4-FFF2-40B4-BE49-F238E27FC236}">
                  <a16:creationId xmlns:a16="http://schemas.microsoft.com/office/drawing/2014/main" id="{363C0F52-387B-784C-B3AD-85897ADF2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" y="904"/>
              <a:ext cx="325" cy="1177"/>
            </a:xfrm>
            <a:custGeom>
              <a:avLst/>
              <a:gdLst>
                <a:gd name="T0" fmla="*/ 133 w 266"/>
                <a:gd name="T1" fmla="*/ 0 h 985"/>
                <a:gd name="T2" fmla="*/ 133 w 266"/>
                <a:gd name="T3" fmla="*/ 0 h 985"/>
                <a:gd name="T4" fmla="*/ 0 w 266"/>
                <a:gd name="T5" fmla="*/ 133 h 985"/>
                <a:gd name="T6" fmla="*/ 0 w 266"/>
                <a:gd name="T7" fmla="*/ 853 h 985"/>
                <a:gd name="T8" fmla="*/ 133 w 266"/>
                <a:gd name="T9" fmla="*/ 985 h 985"/>
                <a:gd name="T10" fmla="*/ 133 w 266"/>
                <a:gd name="T11" fmla="*/ 985 h 985"/>
                <a:gd name="T12" fmla="*/ 266 w 266"/>
                <a:gd name="T13" fmla="*/ 853 h 985"/>
                <a:gd name="T14" fmla="*/ 266 w 266"/>
                <a:gd name="T15" fmla="*/ 133 h 985"/>
                <a:gd name="T16" fmla="*/ 133 w 266"/>
                <a:gd name="T17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985">
                  <a:moveTo>
                    <a:pt x="13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60" y="0"/>
                    <a:pt x="0" y="59"/>
                    <a:pt x="0" y="133"/>
                  </a:cubicBezTo>
                  <a:cubicBezTo>
                    <a:pt x="0" y="853"/>
                    <a:pt x="0" y="853"/>
                    <a:pt x="0" y="853"/>
                  </a:cubicBezTo>
                  <a:cubicBezTo>
                    <a:pt x="0" y="926"/>
                    <a:pt x="60" y="985"/>
                    <a:pt x="133" y="985"/>
                  </a:cubicBezTo>
                  <a:cubicBezTo>
                    <a:pt x="133" y="985"/>
                    <a:pt x="133" y="985"/>
                    <a:pt x="133" y="985"/>
                  </a:cubicBezTo>
                  <a:cubicBezTo>
                    <a:pt x="206" y="985"/>
                    <a:pt x="266" y="926"/>
                    <a:pt x="266" y="853"/>
                  </a:cubicBezTo>
                  <a:cubicBezTo>
                    <a:pt x="266" y="133"/>
                    <a:pt x="266" y="133"/>
                    <a:pt x="266" y="133"/>
                  </a:cubicBezTo>
                  <a:cubicBezTo>
                    <a:pt x="266" y="59"/>
                    <a:pt x="206" y="0"/>
                    <a:pt x="1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5" name="Rectangle: Rounded Corners 531">
            <a:extLst>
              <a:ext uri="{FF2B5EF4-FFF2-40B4-BE49-F238E27FC236}">
                <a16:creationId xmlns:a16="http://schemas.microsoft.com/office/drawing/2014/main" id="{A25A4AEC-DFDD-784C-BB43-C9449767A1AF}"/>
              </a:ext>
            </a:extLst>
          </p:cNvPr>
          <p:cNvSpPr/>
          <p:nvPr/>
        </p:nvSpPr>
        <p:spPr>
          <a:xfrm>
            <a:off x="6116598" y="2655988"/>
            <a:ext cx="985417" cy="35331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Reliability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7EB5166A-0996-7D40-9D9A-2B9666ACED05}"/>
              </a:ext>
            </a:extLst>
          </p:cNvPr>
          <p:cNvSpPr txBox="1"/>
          <p:nvPr/>
        </p:nvSpPr>
        <p:spPr>
          <a:xfrm>
            <a:off x="2762720" y="4255350"/>
            <a:ext cx="1308148" cy="5576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Set up in minutes. Simplified management and operations</a:t>
            </a:r>
          </a:p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 </a:t>
            </a:r>
          </a:p>
        </p:txBody>
      </p:sp>
      <p:grpSp>
        <p:nvGrpSpPr>
          <p:cNvPr id="277" name="Group 4">
            <a:extLst>
              <a:ext uri="{FF2B5EF4-FFF2-40B4-BE49-F238E27FC236}">
                <a16:creationId xmlns:a16="http://schemas.microsoft.com/office/drawing/2014/main" id="{DD08F1F3-7413-EE43-94BC-A522259B90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23470" y="3573704"/>
            <a:ext cx="485640" cy="473081"/>
            <a:chOff x="1247" y="2010"/>
            <a:chExt cx="812" cy="791"/>
          </a:xfrm>
          <a:solidFill>
            <a:schemeClr val="accent6"/>
          </a:solidFill>
        </p:grpSpPr>
        <p:sp>
          <p:nvSpPr>
            <p:cNvPr id="278" name="Line 5">
              <a:extLst>
                <a:ext uri="{FF2B5EF4-FFF2-40B4-BE49-F238E27FC236}">
                  <a16:creationId xmlns:a16="http://schemas.microsoft.com/office/drawing/2014/main" id="{DE4B863D-8F11-C04E-AC01-E34B14FA3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54" y="2010"/>
              <a:ext cx="199" cy="791"/>
            </a:xfrm>
            <a:prstGeom prst="line">
              <a:avLst/>
            </a:prstGeom>
            <a:grpFill/>
            <a:ln w="57150" cap="rnd">
              <a:solidFill>
                <a:schemeClr val="accent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Line 6">
              <a:extLst>
                <a:ext uri="{FF2B5EF4-FFF2-40B4-BE49-F238E27FC236}">
                  <a16:creationId xmlns:a16="http://schemas.microsoft.com/office/drawing/2014/main" id="{60154E0F-3E33-C547-953F-71F55A79D7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8" y="2192"/>
              <a:ext cx="710" cy="427"/>
            </a:xfrm>
            <a:prstGeom prst="line">
              <a:avLst/>
            </a:prstGeom>
            <a:grpFill/>
            <a:ln w="57150" cap="rnd">
              <a:solidFill>
                <a:schemeClr val="accent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Line 7">
              <a:extLst>
                <a:ext uri="{FF2B5EF4-FFF2-40B4-BE49-F238E27FC236}">
                  <a16:creationId xmlns:a16="http://schemas.microsoft.com/office/drawing/2014/main" id="{D1178E90-FB5A-0B4F-9538-D23909F9D7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47" y="2310"/>
              <a:ext cx="812" cy="190"/>
            </a:xfrm>
            <a:prstGeom prst="line">
              <a:avLst/>
            </a:prstGeom>
            <a:grpFill/>
            <a:ln w="57150" cap="rnd">
              <a:solidFill>
                <a:schemeClr val="accent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0371D032-D176-3D4D-A55B-79E7E856E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2049"/>
              <a:ext cx="675" cy="712"/>
            </a:xfrm>
            <a:custGeom>
              <a:avLst/>
              <a:gdLst>
                <a:gd name="T0" fmla="*/ 470 w 550"/>
                <a:gd name="T1" fmla="*/ 175 h 595"/>
                <a:gd name="T2" fmla="*/ 419 w 550"/>
                <a:gd name="T3" fmla="*/ 527 h 595"/>
                <a:gd name="T4" fmla="*/ 79 w 550"/>
                <a:gd name="T5" fmla="*/ 421 h 595"/>
                <a:gd name="T6" fmla="*/ 130 w 550"/>
                <a:gd name="T7" fmla="*/ 68 h 595"/>
                <a:gd name="T8" fmla="*/ 470 w 550"/>
                <a:gd name="T9" fmla="*/ 17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595">
                  <a:moveTo>
                    <a:pt x="470" y="175"/>
                  </a:moveTo>
                  <a:cubicBezTo>
                    <a:pt x="550" y="302"/>
                    <a:pt x="527" y="459"/>
                    <a:pt x="419" y="527"/>
                  </a:cubicBezTo>
                  <a:cubicBezTo>
                    <a:pt x="311" y="595"/>
                    <a:pt x="159" y="547"/>
                    <a:pt x="79" y="421"/>
                  </a:cubicBezTo>
                  <a:cubicBezTo>
                    <a:pt x="0" y="294"/>
                    <a:pt x="22" y="136"/>
                    <a:pt x="130" y="68"/>
                  </a:cubicBezTo>
                  <a:cubicBezTo>
                    <a:pt x="238" y="0"/>
                    <a:pt x="390" y="48"/>
                    <a:pt x="470" y="175"/>
                  </a:cubicBezTo>
                  <a:close/>
                </a:path>
              </a:pathLst>
            </a:custGeom>
            <a:grpFill/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99CE19C0-A48C-CE44-A760-C5804A61F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" y="2015"/>
              <a:ext cx="241" cy="234"/>
            </a:xfrm>
            <a:prstGeom prst="ellipse">
              <a:avLst/>
            </a:prstGeom>
            <a:grpFill/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3" name="&quot;No&quot; Symbol 282">
            <a:extLst>
              <a:ext uri="{FF2B5EF4-FFF2-40B4-BE49-F238E27FC236}">
                <a16:creationId xmlns:a16="http://schemas.microsoft.com/office/drawing/2014/main" id="{A66BCB2E-9B07-B841-8B64-7F1ABDCFDA1F}"/>
              </a:ext>
            </a:extLst>
          </p:cNvPr>
          <p:cNvSpPr>
            <a:spLocks noChangeAspect="1"/>
          </p:cNvSpPr>
          <p:nvPr/>
        </p:nvSpPr>
        <p:spPr>
          <a:xfrm>
            <a:off x="5181725" y="3399987"/>
            <a:ext cx="822960" cy="822960"/>
          </a:xfrm>
          <a:prstGeom prst="noSmoking">
            <a:avLst>
              <a:gd name="adj" fmla="val 770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4" name="Rectangle: Rounded Corners 531">
            <a:extLst>
              <a:ext uri="{FF2B5EF4-FFF2-40B4-BE49-F238E27FC236}">
                <a16:creationId xmlns:a16="http://schemas.microsoft.com/office/drawing/2014/main" id="{9B13E504-A8C9-244E-A653-269C181F3225}"/>
              </a:ext>
            </a:extLst>
          </p:cNvPr>
          <p:cNvSpPr/>
          <p:nvPr/>
        </p:nvSpPr>
        <p:spPr>
          <a:xfrm>
            <a:off x="5181726" y="4469441"/>
            <a:ext cx="793980" cy="15896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9" tIns="34295" rIns="68589" bIns="34295" rtlCol="0" anchor="ctr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</a:rPr>
              <a:t>Integration with Cisco Umbrella</a:t>
            </a:r>
          </a:p>
        </p:txBody>
      </p:sp>
      <p:grpSp>
        <p:nvGrpSpPr>
          <p:cNvPr id="285" name="Group 31">
            <a:extLst>
              <a:ext uri="{FF2B5EF4-FFF2-40B4-BE49-F238E27FC236}">
                <a16:creationId xmlns:a16="http://schemas.microsoft.com/office/drawing/2014/main" id="{95733546-1ACD-854A-B2EA-8A0BFDE1DA9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89557" y="3422101"/>
            <a:ext cx="812800" cy="776287"/>
            <a:chOff x="3435" y="1827"/>
            <a:chExt cx="512" cy="489"/>
          </a:xfrm>
        </p:grpSpPr>
        <p:sp>
          <p:nvSpPr>
            <p:cNvPr id="286" name="Oval 32">
              <a:extLst>
                <a:ext uri="{FF2B5EF4-FFF2-40B4-BE49-F238E27FC236}">
                  <a16:creationId xmlns:a16="http://schemas.microsoft.com/office/drawing/2014/main" id="{EEE24709-D3E7-A244-85B9-564A4AE9D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835"/>
              <a:ext cx="492" cy="4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33">
              <a:extLst>
                <a:ext uri="{FF2B5EF4-FFF2-40B4-BE49-F238E27FC236}">
                  <a16:creationId xmlns:a16="http://schemas.microsoft.com/office/drawing/2014/main" id="{D576DDAD-1EDA-0E4C-93AC-BDB6FDFEE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1913"/>
              <a:ext cx="329" cy="325"/>
            </a:xfrm>
            <a:custGeom>
              <a:avLst/>
              <a:gdLst>
                <a:gd name="T0" fmla="*/ 48 w 675"/>
                <a:gd name="T1" fmla="*/ 341 h 683"/>
                <a:gd name="T2" fmla="*/ 96 w 675"/>
                <a:gd name="T3" fmla="*/ 341 h 683"/>
                <a:gd name="T4" fmla="*/ 115 w 675"/>
                <a:gd name="T5" fmla="*/ 245 h 683"/>
                <a:gd name="T6" fmla="*/ 202 w 675"/>
                <a:gd name="T7" fmla="*/ 137 h 683"/>
                <a:gd name="T8" fmla="*/ 337 w 675"/>
                <a:gd name="T9" fmla="*/ 96 h 683"/>
                <a:gd name="T10" fmla="*/ 431 w 675"/>
                <a:gd name="T11" fmla="*/ 115 h 683"/>
                <a:gd name="T12" fmla="*/ 538 w 675"/>
                <a:gd name="T13" fmla="*/ 204 h 683"/>
                <a:gd name="T14" fmla="*/ 579 w 675"/>
                <a:gd name="T15" fmla="*/ 341 h 683"/>
                <a:gd name="T16" fmla="*/ 560 w 675"/>
                <a:gd name="T17" fmla="*/ 437 h 683"/>
                <a:gd name="T18" fmla="*/ 472 w 675"/>
                <a:gd name="T19" fmla="*/ 545 h 683"/>
                <a:gd name="T20" fmla="*/ 337 w 675"/>
                <a:gd name="T21" fmla="*/ 587 h 683"/>
                <a:gd name="T22" fmla="*/ 243 w 675"/>
                <a:gd name="T23" fmla="*/ 568 h 683"/>
                <a:gd name="T24" fmla="*/ 137 w 675"/>
                <a:gd name="T25" fmla="*/ 479 h 683"/>
                <a:gd name="T26" fmla="*/ 96 w 675"/>
                <a:gd name="T27" fmla="*/ 341 h 683"/>
                <a:gd name="T28" fmla="*/ 48 w 675"/>
                <a:gd name="T29" fmla="*/ 341 h 683"/>
                <a:gd name="T30" fmla="*/ 0 w 675"/>
                <a:gd name="T31" fmla="*/ 341 h 683"/>
                <a:gd name="T32" fmla="*/ 26 w 675"/>
                <a:gd name="T33" fmla="*/ 474 h 683"/>
                <a:gd name="T34" fmla="*/ 148 w 675"/>
                <a:gd name="T35" fmla="*/ 624 h 683"/>
                <a:gd name="T36" fmla="*/ 337 w 675"/>
                <a:gd name="T37" fmla="*/ 683 h 683"/>
                <a:gd name="T38" fmla="*/ 469 w 675"/>
                <a:gd name="T39" fmla="*/ 656 h 683"/>
                <a:gd name="T40" fmla="*/ 618 w 675"/>
                <a:gd name="T41" fmla="*/ 532 h 683"/>
                <a:gd name="T42" fmla="*/ 675 w 675"/>
                <a:gd name="T43" fmla="*/ 341 h 683"/>
                <a:gd name="T44" fmla="*/ 649 w 675"/>
                <a:gd name="T45" fmla="*/ 208 h 683"/>
                <a:gd name="T46" fmla="*/ 527 w 675"/>
                <a:gd name="T47" fmla="*/ 58 h 683"/>
                <a:gd name="T48" fmla="*/ 337 w 675"/>
                <a:gd name="T49" fmla="*/ 0 h 683"/>
                <a:gd name="T50" fmla="*/ 206 w 675"/>
                <a:gd name="T51" fmla="*/ 27 h 683"/>
                <a:gd name="T52" fmla="*/ 57 w 675"/>
                <a:gd name="T53" fmla="*/ 150 h 683"/>
                <a:gd name="T54" fmla="*/ 0 w 675"/>
                <a:gd name="T55" fmla="*/ 341 h 683"/>
                <a:gd name="T56" fmla="*/ 48 w 675"/>
                <a:gd name="T57" fmla="*/ 341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5" h="683">
                  <a:moveTo>
                    <a:pt x="48" y="341"/>
                  </a:moveTo>
                  <a:cubicBezTo>
                    <a:pt x="96" y="341"/>
                    <a:pt x="96" y="341"/>
                    <a:pt x="96" y="341"/>
                  </a:cubicBezTo>
                  <a:cubicBezTo>
                    <a:pt x="96" y="307"/>
                    <a:pt x="102" y="275"/>
                    <a:pt x="115" y="245"/>
                  </a:cubicBezTo>
                  <a:cubicBezTo>
                    <a:pt x="133" y="201"/>
                    <a:pt x="164" y="164"/>
                    <a:pt x="202" y="137"/>
                  </a:cubicBezTo>
                  <a:cubicBezTo>
                    <a:pt x="241" y="111"/>
                    <a:pt x="287" y="96"/>
                    <a:pt x="337" y="96"/>
                  </a:cubicBezTo>
                  <a:cubicBezTo>
                    <a:pt x="371" y="96"/>
                    <a:pt x="402" y="102"/>
                    <a:pt x="431" y="115"/>
                  </a:cubicBezTo>
                  <a:cubicBezTo>
                    <a:pt x="475" y="133"/>
                    <a:pt x="512" y="164"/>
                    <a:pt x="538" y="204"/>
                  </a:cubicBezTo>
                  <a:cubicBezTo>
                    <a:pt x="564" y="243"/>
                    <a:pt x="579" y="290"/>
                    <a:pt x="579" y="341"/>
                  </a:cubicBezTo>
                  <a:cubicBezTo>
                    <a:pt x="579" y="375"/>
                    <a:pt x="572" y="408"/>
                    <a:pt x="560" y="437"/>
                  </a:cubicBezTo>
                  <a:cubicBezTo>
                    <a:pt x="542" y="481"/>
                    <a:pt x="511" y="519"/>
                    <a:pt x="472" y="545"/>
                  </a:cubicBezTo>
                  <a:cubicBezTo>
                    <a:pt x="434" y="572"/>
                    <a:pt x="388" y="587"/>
                    <a:pt x="337" y="587"/>
                  </a:cubicBezTo>
                  <a:cubicBezTo>
                    <a:pt x="304" y="587"/>
                    <a:pt x="272" y="580"/>
                    <a:pt x="243" y="568"/>
                  </a:cubicBezTo>
                  <a:cubicBezTo>
                    <a:pt x="200" y="549"/>
                    <a:pt x="163" y="518"/>
                    <a:pt x="137" y="479"/>
                  </a:cubicBezTo>
                  <a:cubicBezTo>
                    <a:pt x="111" y="440"/>
                    <a:pt x="96" y="392"/>
                    <a:pt x="96" y="341"/>
                  </a:cubicBezTo>
                  <a:cubicBezTo>
                    <a:pt x="48" y="341"/>
                    <a:pt x="48" y="341"/>
                    <a:pt x="48" y="341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88"/>
                    <a:pt x="9" y="433"/>
                    <a:pt x="26" y="474"/>
                  </a:cubicBezTo>
                  <a:cubicBezTo>
                    <a:pt x="52" y="535"/>
                    <a:pt x="94" y="587"/>
                    <a:pt x="148" y="624"/>
                  </a:cubicBezTo>
                  <a:cubicBezTo>
                    <a:pt x="202" y="661"/>
                    <a:pt x="267" y="683"/>
                    <a:pt x="337" y="683"/>
                  </a:cubicBezTo>
                  <a:cubicBezTo>
                    <a:pt x="384" y="683"/>
                    <a:pt x="429" y="673"/>
                    <a:pt x="469" y="656"/>
                  </a:cubicBezTo>
                  <a:cubicBezTo>
                    <a:pt x="530" y="630"/>
                    <a:pt x="581" y="587"/>
                    <a:pt x="618" y="532"/>
                  </a:cubicBezTo>
                  <a:cubicBezTo>
                    <a:pt x="654" y="478"/>
                    <a:pt x="675" y="412"/>
                    <a:pt x="675" y="341"/>
                  </a:cubicBezTo>
                  <a:cubicBezTo>
                    <a:pt x="675" y="294"/>
                    <a:pt x="666" y="249"/>
                    <a:pt x="649" y="208"/>
                  </a:cubicBezTo>
                  <a:cubicBezTo>
                    <a:pt x="623" y="147"/>
                    <a:pt x="580" y="95"/>
                    <a:pt x="527" y="58"/>
                  </a:cubicBezTo>
                  <a:cubicBezTo>
                    <a:pt x="473" y="21"/>
                    <a:pt x="407" y="0"/>
                    <a:pt x="337" y="0"/>
                  </a:cubicBezTo>
                  <a:cubicBezTo>
                    <a:pt x="291" y="0"/>
                    <a:pt x="246" y="9"/>
                    <a:pt x="206" y="27"/>
                  </a:cubicBezTo>
                  <a:cubicBezTo>
                    <a:pt x="145" y="53"/>
                    <a:pt x="93" y="96"/>
                    <a:pt x="57" y="150"/>
                  </a:cubicBezTo>
                  <a:cubicBezTo>
                    <a:pt x="21" y="205"/>
                    <a:pt x="0" y="271"/>
                    <a:pt x="0" y="341"/>
                  </a:cubicBezTo>
                  <a:cubicBezTo>
                    <a:pt x="48" y="341"/>
                    <a:pt x="48" y="341"/>
                    <a:pt x="48" y="34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Oval 34">
              <a:extLst>
                <a:ext uri="{FF2B5EF4-FFF2-40B4-BE49-F238E27FC236}">
                  <a16:creationId xmlns:a16="http://schemas.microsoft.com/office/drawing/2014/main" id="{9715E752-6285-5E4B-8A4F-3D6B2FCCC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" y="2028"/>
              <a:ext cx="97" cy="95"/>
            </a:xfrm>
            <a:prstGeom prst="ellipse">
              <a:avLst/>
            </a:pr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35">
              <a:extLst>
                <a:ext uri="{FF2B5EF4-FFF2-40B4-BE49-F238E27FC236}">
                  <a16:creationId xmlns:a16="http://schemas.microsoft.com/office/drawing/2014/main" id="{12E181EB-D049-874F-864A-869CC3DC4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" y="2249"/>
              <a:ext cx="1" cy="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406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36">
              <a:extLst>
                <a:ext uri="{FF2B5EF4-FFF2-40B4-BE49-F238E27FC236}">
                  <a16:creationId xmlns:a16="http://schemas.microsoft.com/office/drawing/2014/main" id="{78CCA7A3-0E60-AB47-9A5A-8787B6D820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0" y="2101"/>
              <a:ext cx="163" cy="148"/>
            </a:xfrm>
            <a:custGeom>
              <a:avLst/>
              <a:gdLst>
                <a:gd name="T0" fmla="*/ 208 w 333"/>
                <a:gd name="T1" fmla="*/ 155 h 312"/>
                <a:gd name="T2" fmla="*/ 171 w 333"/>
                <a:gd name="T3" fmla="*/ 197 h 312"/>
                <a:gd name="T4" fmla="*/ 289 w 333"/>
                <a:gd name="T5" fmla="*/ 312 h 312"/>
                <a:gd name="T6" fmla="*/ 290 w 333"/>
                <a:gd name="T7" fmla="*/ 311 h 312"/>
                <a:gd name="T8" fmla="*/ 333 w 333"/>
                <a:gd name="T9" fmla="*/ 261 h 312"/>
                <a:gd name="T10" fmla="*/ 208 w 333"/>
                <a:gd name="T11" fmla="*/ 155 h 312"/>
                <a:gd name="T12" fmla="*/ 25 w 333"/>
                <a:gd name="T13" fmla="*/ 0 h 312"/>
                <a:gd name="T14" fmla="*/ 0 w 333"/>
                <a:gd name="T15" fmla="*/ 28 h 312"/>
                <a:gd name="T16" fmla="*/ 103 w 333"/>
                <a:gd name="T17" fmla="*/ 129 h 312"/>
                <a:gd name="T18" fmla="*/ 135 w 333"/>
                <a:gd name="T19" fmla="*/ 93 h 312"/>
                <a:gd name="T20" fmla="*/ 25 w 333"/>
                <a:gd name="T21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3" h="312">
                  <a:moveTo>
                    <a:pt x="208" y="155"/>
                  </a:moveTo>
                  <a:cubicBezTo>
                    <a:pt x="197" y="170"/>
                    <a:pt x="185" y="184"/>
                    <a:pt x="171" y="197"/>
                  </a:cubicBezTo>
                  <a:cubicBezTo>
                    <a:pt x="289" y="312"/>
                    <a:pt x="289" y="312"/>
                    <a:pt x="289" y="312"/>
                  </a:cubicBezTo>
                  <a:cubicBezTo>
                    <a:pt x="289" y="312"/>
                    <a:pt x="290" y="311"/>
                    <a:pt x="290" y="311"/>
                  </a:cubicBezTo>
                  <a:cubicBezTo>
                    <a:pt x="307" y="294"/>
                    <a:pt x="320" y="278"/>
                    <a:pt x="333" y="261"/>
                  </a:cubicBezTo>
                  <a:cubicBezTo>
                    <a:pt x="208" y="155"/>
                    <a:pt x="208" y="155"/>
                    <a:pt x="208" y="155"/>
                  </a:cubicBezTo>
                  <a:moveTo>
                    <a:pt x="25" y="0"/>
                  </a:moveTo>
                  <a:cubicBezTo>
                    <a:pt x="19" y="11"/>
                    <a:pt x="10" y="20"/>
                    <a:pt x="0" y="28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15" y="118"/>
                    <a:pt x="125" y="106"/>
                    <a:pt x="135" y="9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003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37">
              <a:extLst>
                <a:ext uri="{FF2B5EF4-FFF2-40B4-BE49-F238E27FC236}">
                  <a16:creationId xmlns:a16="http://schemas.microsoft.com/office/drawing/2014/main" id="{0F903683-7254-8C46-B124-6C6CF6648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2145"/>
              <a:ext cx="51" cy="49"/>
            </a:xfrm>
            <a:custGeom>
              <a:avLst/>
              <a:gdLst>
                <a:gd name="T0" fmla="*/ 32 w 105"/>
                <a:gd name="T1" fmla="*/ 0 h 104"/>
                <a:gd name="T2" fmla="*/ 0 w 105"/>
                <a:gd name="T3" fmla="*/ 36 h 104"/>
                <a:gd name="T4" fmla="*/ 68 w 105"/>
                <a:gd name="T5" fmla="*/ 104 h 104"/>
                <a:gd name="T6" fmla="*/ 105 w 105"/>
                <a:gd name="T7" fmla="*/ 62 h 104"/>
                <a:gd name="T8" fmla="*/ 32 w 105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4">
                  <a:moveTo>
                    <a:pt x="32" y="0"/>
                  </a:moveTo>
                  <a:cubicBezTo>
                    <a:pt x="22" y="13"/>
                    <a:pt x="12" y="25"/>
                    <a:pt x="0" y="36"/>
                  </a:cubicBezTo>
                  <a:cubicBezTo>
                    <a:pt x="68" y="104"/>
                    <a:pt x="68" y="104"/>
                    <a:pt x="68" y="104"/>
                  </a:cubicBezTo>
                  <a:cubicBezTo>
                    <a:pt x="82" y="91"/>
                    <a:pt x="94" y="77"/>
                    <a:pt x="105" y="62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00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38">
              <a:extLst>
                <a:ext uri="{FF2B5EF4-FFF2-40B4-BE49-F238E27FC236}">
                  <a16:creationId xmlns:a16="http://schemas.microsoft.com/office/drawing/2014/main" id="{C7DFE3AB-2B28-2440-AE94-AEC63BE2A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077"/>
              <a:ext cx="48" cy="37"/>
            </a:xfrm>
            <a:custGeom>
              <a:avLst/>
              <a:gdLst>
                <a:gd name="T0" fmla="*/ 38 w 97"/>
                <a:gd name="T1" fmla="*/ 0 h 78"/>
                <a:gd name="T2" fmla="*/ 0 w 97"/>
                <a:gd name="T3" fmla="*/ 8 h 78"/>
                <a:gd name="T4" fmla="*/ 72 w 97"/>
                <a:gd name="T5" fmla="*/ 78 h 78"/>
                <a:gd name="T6" fmla="*/ 97 w 97"/>
                <a:gd name="T7" fmla="*/ 50 h 78"/>
                <a:gd name="T8" fmla="*/ 38 w 9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8">
                  <a:moveTo>
                    <a:pt x="38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0"/>
                    <a:pt x="91" y="61"/>
                    <a:pt x="97" y="5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005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39">
              <a:extLst>
                <a:ext uri="{FF2B5EF4-FFF2-40B4-BE49-F238E27FC236}">
                  <a16:creationId xmlns:a16="http://schemas.microsoft.com/office/drawing/2014/main" id="{6CF2F8D0-8073-544C-A0D1-E6A1E51F3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867"/>
              <a:ext cx="98" cy="73"/>
            </a:xfrm>
            <a:custGeom>
              <a:avLst/>
              <a:gdLst>
                <a:gd name="T0" fmla="*/ 19 w 98"/>
                <a:gd name="T1" fmla="*/ 73 h 73"/>
                <a:gd name="T2" fmla="*/ 0 w 98"/>
                <a:gd name="T3" fmla="*/ 63 h 73"/>
                <a:gd name="T4" fmla="*/ 65 w 98"/>
                <a:gd name="T5" fmla="*/ 0 h 73"/>
                <a:gd name="T6" fmla="*/ 98 w 98"/>
                <a:gd name="T7" fmla="*/ 10 h 73"/>
                <a:gd name="T8" fmla="*/ 19 w 98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3">
                  <a:moveTo>
                    <a:pt x="19" y="73"/>
                  </a:moveTo>
                  <a:lnTo>
                    <a:pt x="0" y="63"/>
                  </a:lnTo>
                  <a:lnTo>
                    <a:pt x="65" y="0"/>
                  </a:lnTo>
                  <a:lnTo>
                    <a:pt x="98" y="1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40">
              <a:extLst>
                <a:ext uri="{FF2B5EF4-FFF2-40B4-BE49-F238E27FC236}">
                  <a16:creationId xmlns:a16="http://schemas.microsoft.com/office/drawing/2014/main" id="{873A6E05-8A8A-C448-829C-70B85B673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1827"/>
              <a:ext cx="73" cy="87"/>
            </a:xfrm>
            <a:custGeom>
              <a:avLst/>
              <a:gdLst>
                <a:gd name="T0" fmla="*/ 60 w 73"/>
                <a:gd name="T1" fmla="*/ 0 h 87"/>
                <a:gd name="T2" fmla="*/ 73 w 73"/>
                <a:gd name="T3" fmla="*/ 26 h 87"/>
                <a:gd name="T4" fmla="*/ 10 w 73"/>
                <a:gd name="T5" fmla="*/ 87 h 87"/>
                <a:gd name="T6" fmla="*/ 0 w 73"/>
                <a:gd name="T7" fmla="*/ 67 h 87"/>
                <a:gd name="T8" fmla="*/ 60 w 73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7">
                  <a:moveTo>
                    <a:pt x="60" y="0"/>
                  </a:moveTo>
                  <a:lnTo>
                    <a:pt x="73" y="26"/>
                  </a:lnTo>
                  <a:lnTo>
                    <a:pt x="10" y="87"/>
                  </a:lnTo>
                  <a:lnTo>
                    <a:pt x="0" y="6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41">
              <a:extLst>
                <a:ext uri="{FF2B5EF4-FFF2-40B4-BE49-F238E27FC236}">
                  <a16:creationId xmlns:a16="http://schemas.microsoft.com/office/drawing/2014/main" id="{81D76EA9-F3FC-8745-B906-7F416EB1B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1847"/>
              <a:ext cx="246" cy="240"/>
            </a:xfrm>
            <a:custGeom>
              <a:avLst/>
              <a:gdLst>
                <a:gd name="T0" fmla="*/ 10 w 503"/>
                <a:gd name="T1" fmla="*/ 494 h 504"/>
                <a:gd name="T2" fmla="*/ 10 w 503"/>
                <a:gd name="T3" fmla="*/ 494 h 504"/>
                <a:gd name="T4" fmla="*/ 40 w 503"/>
                <a:gd name="T5" fmla="*/ 494 h 504"/>
                <a:gd name="T6" fmla="*/ 494 w 503"/>
                <a:gd name="T7" fmla="*/ 44 h 504"/>
                <a:gd name="T8" fmla="*/ 494 w 503"/>
                <a:gd name="T9" fmla="*/ 10 h 504"/>
                <a:gd name="T10" fmla="*/ 459 w 503"/>
                <a:gd name="T11" fmla="*/ 10 h 504"/>
                <a:gd name="T12" fmla="*/ 14 w 503"/>
                <a:gd name="T13" fmla="*/ 463 h 504"/>
                <a:gd name="T14" fmla="*/ 10 w 503"/>
                <a:gd name="T15" fmla="*/ 49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04">
                  <a:moveTo>
                    <a:pt x="10" y="494"/>
                  </a:moveTo>
                  <a:cubicBezTo>
                    <a:pt x="10" y="494"/>
                    <a:pt x="10" y="494"/>
                    <a:pt x="10" y="494"/>
                  </a:cubicBezTo>
                  <a:cubicBezTo>
                    <a:pt x="19" y="504"/>
                    <a:pt x="31" y="504"/>
                    <a:pt x="40" y="494"/>
                  </a:cubicBezTo>
                  <a:cubicBezTo>
                    <a:pt x="494" y="44"/>
                    <a:pt x="494" y="44"/>
                    <a:pt x="494" y="44"/>
                  </a:cubicBezTo>
                  <a:cubicBezTo>
                    <a:pt x="503" y="35"/>
                    <a:pt x="503" y="19"/>
                    <a:pt x="494" y="10"/>
                  </a:cubicBezTo>
                  <a:cubicBezTo>
                    <a:pt x="484" y="0"/>
                    <a:pt x="469" y="0"/>
                    <a:pt x="459" y="10"/>
                  </a:cubicBezTo>
                  <a:cubicBezTo>
                    <a:pt x="14" y="463"/>
                    <a:pt x="14" y="463"/>
                    <a:pt x="14" y="463"/>
                  </a:cubicBezTo>
                  <a:cubicBezTo>
                    <a:pt x="4" y="473"/>
                    <a:pt x="0" y="484"/>
                    <a:pt x="10" y="4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12FD710A-48B5-5E45-8EAB-1AD69AAE90D3}"/>
              </a:ext>
            </a:extLst>
          </p:cNvPr>
          <p:cNvGrpSpPr>
            <a:grpSpLocks noChangeAspect="1"/>
          </p:cNvGrpSpPr>
          <p:nvPr/>
        </p:nvGrpSpPr>
        <p:grpSpPr>
          <a:xfrm>
            <a:off x="4043405" y="3509152"/>
            <a:ext cx="914400" cy="522070"/>
            <a:chOff x="7158971" y="528735"/>
            <a:chExt cx="1117931" cy="638274"/>
          </a:xfrm>
        </p:grpSpPr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12984F87-4D3A-CE42-B97C-3EA3B86739D1}"/>
                </a:ext>
              </a:extLst>
            </p:cNvPr>
            <p:cNvGrpSpPr/>
            <p:nvPr/>
          </p:nvGrpSpPr>
          <p:grpSpPr>
            <a:xfrm>
              <a:off x="7158971" y="536507"/>
              <a:ext cx="387438" cy="630502"/>
              <a:chOff x="5431994" y="509083"/>
              <a:chExt cx="572921" cy="932349"/>
            </a:xfrm>
            <a:solidFill>
              <a:schemeClr val="accent5"/>
            </a:solidFill>
          </p:grpSpPr>
          <p:sp>
            <p:nvSpPr>
              <p:cNvPr id="304" name="Freeform 6">
                <a:extLst>
                  <a:ext uri="{FF2B5EF4-FFF2-40B4-BE49-F238E27FC236}">
                    <a16:creationId xmlns:a16="http://schemas.microsoft.com/office/drawing/2014/main" id="{4B8524C0-7F51-3A48-834B-5308EBAF6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994" y="850396"/>
                <a:ext cx="431623" cy="591036"/>
              </a:xfrm>
              <a:custGeom>
                <a:avLst/>
                <a:gdLst>
                  <a:gd name="T0" fmla="*/ 145 w 572"/>
                  <a:gd name="T1" fmla="*/ 788 h 788"/>
                  <a:gd name="T2" fmla="*/ 130 w 572"/>
                  <a:gd name="T3" fmla="*/ 786 h 788"/>
                  <a:gd name="T4" fmla="*/ 102 w 572"/>
                  <a:gd name="T5" fmla="*/ 780 h 788"/>
                  <a:gd name="T6" fmla="*/ 76 w 572"/>
                  <a:gd name="T7" fmla="*/ 769 h 788"/>
                  <a:gd name="T8" fmla="*/ 52 w 572"/>
                  <a:gd name="T9" fmla="*/ 754 h 788"/>
                  <a:gd name="T10" fmla="*/ 33 w 572"/>
                  <a:gd name="T11" fmla="*/ 734 h 788"/>
                  <a:gd name="T12" fmla="*/ 17 w 572"/>
                  <a:gd name="T13" fmla="*/ 711 h 788"/>
                  <a:gd name="T14" fmla="*/ 6 w 572"/>
                  <a:gd name="T15" fmla="*/ 684 h 788"/>
                  <a:gd name="T16" fmla="*/ 0 w 572"/>
                  <a:gd name="T17" fmla="*/ 655 h 788"/>
                  <a:gd name="T18" fmla="*/ 0 w 572"/>
                  <a:gd name="T19" fmla="*/ 145 h 788"/>
                  <a:gd name="T20" fmla="*/ 0 w 572"/>
                  <a:gd name="T21" fmla="*/ 131 h 788"/>
                  <a:gd name="T22" fmla="*/ 6 w 572"/>
                  <a:gd name="T23" fmla="*/ 102 h 788"/>
                  <a:gd name="T24" fmla="*/ 17 w 572"/>
                  <a:gd name="T25" fmla="*/ 77 h 788"/>
                  <a:gd name="T26" fmla="*/ 33 w 572"/>
                  <a:gd name="T27" fmla="*/ 53 h 788"/>
                  <a:gd name="T28" fmla="*/ 52 w 572"/>
                  <a:gd name="T29" fmla="*/ 34 h 788"/>
                  <a:gd name="T30" fmla="*/ 76 w 572"/>
                  <a:gd name="T31" fmla="*/ 18 h 788"/>
                  <a:gd name="T32" fmla="*/ 102 w 572"/>
                  <a:gd name="T33" fmla="*/ 6 h 788"/>
                  <a:gd name="T34" fmla="*/ 130 w 572"/>
                  <a:gd name="T35" fmla="*/ 2 h 788"/>
                  <a:gd name="T36" fmla="*/ 425 w 572"/>
                  <a:gd name="T37" fmla="*/ 0 h 788"/>
                  <a:gd name="T38" fmla="*/ 441 w 572"/>
                  <a:gd name="T39" fmla="*/ 2 h 788"/>
                  <a:gd name="T40" fmla="*/ 468 w 572"/>
                  <a:gd name="T41" fmla="*/ 6 h 788"/>
                  <a:gd name="T42" fmla="*/ 495 w 572"/>
                  <a:gd name="T43" fmla="*/ 18 h 788"/>
                  <a:gd name="T44" fmla="*/ 518 w 572"/>
                  <a:gd name="T45" fmla="*/ 34 h 788"/>
                  <a:gd name="T46" fmla="*/ 539 w 572"/>
                  <a:gd name="T47" fmla="*/ 53 h 788"/>
                  <a:gd name="T48" fmla="*/ 553 w 572"/>
                  <a:gd name="T49" fmla="*/ 77 h 788"/>
                  <a:gd name="T50" fmla="*/ 564 w 572"/>
                  <a:gd name="T51" fmla="*/ 102 h 788"/>
                  <a:gd name="T52" fmla="*/ 570 w 572"/>
                  <a:gd name="T53" fmla="*/ 131 h 788"/>
                  <a:gd name="T54" fmla="*/ 572 w 572"/>
                  <a:gd name="T55" fmla="*/ 641 h 788"/>
                  <a:gd name="T56" fmla="*/ 570 w 572"/>
                  <a:gd name="T57" fmla="*/ 655 h 788"/>
                  <a:gd name="T58" fmla="*/ 564 w 572"/>
                  <a:gd name="T59" fmla="*/ 684 h 788"/>
                  <a:gd name="T60" fmla="*/ 553 w 572"/>
                  <a:gd name="T61" fmla="*/ 711 h 788"/>
                  <a:gd name="T62" fmla="*/ 539 w 572"/>
                  <a:gd name="T63" fmla="*/ 734 h 788"/>
                  <a:gd name="T64" fmla="*/ 518 w 572"/>
                  <a:gd name="T65" fmla="*/ 754 h 788"/>
                  <a:gd name="T66" fmla="*/ 495 w 572"/>
                  <a:gd name="T67" fmla="*/ 769 h 788"/>
                  <a:gd name="T68" fmla="*/ 468 w 572"/>
                  <a:gd name="T69" fmla="*/ 780 h 788"/>
                  <a:gd name="T70" fmla="*/ 441 w 572"/>
                  <a:gd name="T71" fmla="*/ 786 h 788"/>
                  <a:gd name="T72" fmla="*/ 425 w 572"/>
                  <a:gd name="T73" fmla="*/ 78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2" h="788">
                    <a:moveTo>
                      <a:pt x="425" y="788"/>
                    </a:moveTo>
                    <a:lnTo>
                      <a:pt x="145" y="788"/>
                    </a:lnTo>
                    <a:lnTo>
                      <a:pt x="145" y="788"/>
                    </a:lnTo>
                    <a:lnTo>
                      <a:pt x="130" y="786"/>
                    </a:lnTo>
                    <a:lnTo>
                      <a:pt x="116" y="785"/>
                    </a:lnTo>
                    <a:lnTo>
                      <a:pt x="102" y="780"/>
                    </a:lnTo>
                    <a:lnTo>
                      <a:pt x="89" y="775"/>
                    </a:lnTo>
                    <a:lnTo>
                      <a:pt x="76" y="769"/>
                    </a:lnTo>
                    <a:lnTo>
                      <a:pt x="63" y="762"/>
                    </a:lnTo>
                    <a:lnTo>
                      <a:pt x="52" y="754"/>
                    </a:lnTo>
                    <a:lnTo>
                      <a:pt x="43" y="745"/>
                    </a:lnTo>
                    <a:lnTo>
                      <a:pt x="33" y="734"/>
                    </a:lnTo>
                    <a:lnTo>
                      <a:pt x="24" y="722"/>
                    </a:lnTo>
                    <a:lnTo>
                      <a:pt x="17" y="711"/>
                    </a:lnTo>
                    <a:lnTo>
                      <a:pt x="11" y="698"/>
                    </a:lnTo>
                    <a:lnTo>
                      <a:pt x="6" y="684"/>
                    </a:lnTo>
                    <a:lnTo>
                      <a:pt x="3" y="671"/>
                    </a:lnTo>
                    <a:lnTo>
                      <a:pt x="0" y="655"/>
                    </a:lnTo>
                    <a:lnTo>
                      <a:pt x="0" y="641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0" y="131"/>
                    </a:lnTo>
                    <a:lnTo>
                      <a:pt x="3" y="116"/>
                    </a:lnTo>
                    <a:lnTo>
                      <a:pt x="6" y="102"/>
                    </a:lnTo>
                    <a:lnTo>
                      <a:pt x="11" y="89"/>
                    </a:lnTo>
                    <a:lnTo>
                      <a:pt x="17" y="77"/>
                    </a:lnTo>
                    <a:lnTo>
                      <a:pt x="24" y="64"/>
                    </a:lnTo>
                    <a:lnTo>
                      <a:pt x="33" y="53"/>
                    </a:lnTo>
                    <a:lnTo>
                      <a:pt x="43" y="43"/>
                    </a:lnTo>
                    <a:lnTo>
                      <a:pt x="52" y="34"/>
                    </a:lnTo>
                    <a:lnTo>
                      <a:pt x="63" y="26"/>
                    </a:lnTo>
                    <a:lnTo>
                      <a:pt x="76" y="18"/>
                    </a:lnTo>
                    <a:lnTo>
                      <a:pt x="89" y="11"/>
                    </a:lnTo>
                    <a:lnTo>
                      <a:pt x="102" y="6"/>
                    </a:lnTo>
                    <a:lnTo>
                      <a:pt x="116" y="3"/>
                    </a:lnTo>
                    <a:lnTo>
                      <a:pt x="130" y="2"/>
                    </a:lnTo>
                    <a:lnTo>
                      <a:pt x="145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41" y="2"/>
                    </a:lnTo>
                    <a:lnTo>
                      <a:pt x="456" y="3"/>
                    </a:lnTo>
                    <a:lnTo>
                      <a:pt x="468" y="6"/>
                    </a:lnTo>
                    <a:lnTo>
                      <a:pt x="483" y="11"/>
                    </a:lnTo>
                    <a:lnTo>
                      <a:pt x="495" y="18"/>
                    </a:lnTo>
                    <a:lnTo>
                      <a:pt x="507" y="26"/>
                    </a:lnTo>
                    <a:lnTo>
                      <a:pt x="518" y="34"/>
                    </a:lnTo>
                    <a:lnTo>
                      <a:pt x="529" y="43"/>
                    </a:lnTo>
                    <a:lnTo>
                      <a:pt x="539" y="53"/>
                    </a:lnTo>
                    <a:lnTo>
                      <a:pt x="546" y="64"/>
                    </a:lnTo>
                    <a:lnTo>
                      <a:pt x="553" y="77"/>
                    </a:lnTo>
                    <a:lnTo>
                      <a:pt x="559" y="89"/>
                    </a:lnTo>
                    <a:lnTo>
                      <a:pt x="564" y="102"/>
                    </a:lnTo>
                    <a:lnTo>
                      <a:pt x="569" y="116"/>
                    </a:lnTo>
                    <a:lnTo>
                      <a:pt x="570" y="131"/>
                    </a:lnTo>
                    <a:lnTo>
                      <a:pt x="572" y="145"/>
                    </a:lnTo>
                    <a:lnTo>
                      <a:pt x="572" y="641"/>
                    </a:lnTo>
                    <a:lnTo>
                      <a:pt x="572" y="641"/>
                    </a:lnTo>
                    <a:lnTo>
                      <a:pt x="570" y="655"/>
                    </a:lnTo>
                    <a:lnTo>
                      <a:pt x="569" y="671"/>
                    </a:lnTo>
                    <a:lnTo>
                      <a:pt x="564" y="684"/>
                    </a:lnTo>
                    <a:lnTo>
                      <a:pt x="559" y="698"/>
                    </a:lnTo>
                    <a:lnTo>
                      <a:pt x="553" y="711"/>
                    </a:lnTo>
                    <a:lnTo>
                      <a:pt x="546" y="722"/>
                    </a:lnTo>
                    <a:lnTo>
                      <a:pt x="539" y="734"/>
                    </a:lnTo>
                    <a:lnTo>
                      <a:pt x="529" y="745"/>
                    </a:lnTo>
                    <a:lnTo>
                      <a:pt x="518" y="754"/>
                    </a:lnTo>
                    <a:lnTo>
                      <a:pt x="507" y="762"/>
                    </a:lnTo>
                    <a:lnTo>
                      <a:pt x="495" y="769"/>
                    </a:lnTo>
                    <a:lnTo>
                      <a:pt x="483" y="775"/>
                    </a:lnTo>
                    <a:lnTo>
                      <a:pt x="468" y="780"/>
                    </a:lnTo>
                    <a:lnTo>
                      <a:pt x="456" y="785"/>
                    </a:lnTo>
                    <a:lnTo>
                      <a:pt x="441" y="786"/>
                    </a:lnTo>
                    <a:lnTo>
                      <a:pt x="425" y="788"/>
                    </a:lnTo>
                    <a:lnTo>
                      <a:pt x="425" y="7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05" name="Group 20">
                <a:extLst>
                  <a:ext uri="{FF2B5EF4-FFF2-40B4-BE49-F238E27FC236}">
                    <a16:creationId xmlns:a16="http://schemas.microsoft.com/office/drawing/2014/main" id="{E2B3DAAC-85E8-7D4E-A685-186A13E0DFD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435001" y="509083"/>
                <a:ext cx="569914" cy="668338"/>
                <a:chOff x="2674" y="1089"/>
                <a:chExt cx="359" cy="421"/>
              </a:xfrm>
              <a:grpFill/>
            </p:grpSpPr>
            <p:sp>
              <p:nvSpPr>
                <p:cNvPr id="306" name="Freeform 22">
                  <a:extLst>
                    <a:ext uri="{FF2B5EF4-FFF2-40B4-BE49-F238E27FC236}">
                      <a16:creationId xmlns:a16="http://schemas.microsoft.com/office/drawing/2014/main" id="{01784465-640F-7D48-8ABC-7317BCBBC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4" y="1304"/>
                  <a:ext cx="269" cy="206"/>
                </a:xfrm>
                <a:custGeom>
                  <a:avLst/>
                  <a:gdLst>
                    <a:gd name="T0" fmla="*/ 11 w 539"/>
                    <a:gd name="T1" fmla="*/ 266 h 413"/>
                    <a:gd name="T2" fmla="*/ 54 w 539"/>
                    <a:gd name="T3" fmla="*/ 295 h 413"/>
                    <a:gd name="T4" fmla="*/ 58 w 539"/>
                    <a:gd name="T5" fmla="*/ 297 h 413"/>
                    <a:gd name="T6" fmla="*/ 66 w 539"/>
                    <a:gd name="T7" fmla="*/ 301 h 413"/>
                    <a:gd name="T8" fmla="*/ 85 w 539"/>
                    <a:gd name="T9" fmla="*/ 313 h 413"/>
                    <a:gd name="T10" fmla="*/ 101 w 539"/>
                    <a:gd name="T11" fmla="*/ 321 h 413"/>
                    <a:gd name="T12" fmla="*/ 157 w 539"/>
                    <a:gd name="T13" fmla="*/ 348 h 413"/>
                    <a:gd name="T14" fmla="*/ 212 w 539"/>
                    <a:gd name="T15" fmla="*/ 368 h 413"/>
                    <a:gd name="T16" fmla="*/ 318 w 539"/>
                    <a:gd name="T17" fmla="*/ 397 h 413"/>
                    <a:gd name="T18" fmla="*/ 356 w 539"/>
                    <a:gd name="T19" fmla="*/ 403 h 413"/>
                    <a:gd name="T20" fmla="*/ 436 w 539"/>
                    <a:gd name="T21" fmla="*/ 411 h 413"/>
                    <a:gd name="T22" fmla="*/ 477 w 539"/>
                    <a:gd name="T23" fmla="*/ 413 h 413"/>
                    <a:gd name="T24" fmla="*/ 539 w 539"/>
                    <a:gd name="T25" fmla="*/ 410 h 413"/>
                    <a:gd name="T26" fmla="*/ 539 w 539"/>
                    <a:gd name="T27" fmla="*/ 273 h 413"/>
                    <a:gd name="T28" fmla="*/ 539 w 539"/>
                    <a:gd name="T29" fmla="*/ 134 h 413"/>
                    <a:gd name="T30" fmla="*/ 539 w 539"/>
                    <a:gd name="T31" fmla="*/ 134 h 413"/>
                    <a:gd name="T32" fmla="*/ 539 w 539"/>
                    <a:gd name="T33" fmla="*/ 120 h 413"/>
                    <a:gd name="T34" fmla="*/ 533 w 539"/>
                    <a:gd name="T35" fmla="*/ 93 h 413"/>
                    <a:gd name="T36" fmla="*/ 526 w 539"/>
                    <a:gd name="T37" fmla="*/ 78 h 413"/>
                    <a:gd name="T38" fmla="*/ 499 w 539"/>
                    <a:gd name="T39" fmla="*/ 40 h 413"/>
                    <a:gd name="T40" fmla="*/ 499 w 539"/>
                    <a:gd name="T41" fmla="*/ 40 h 413"/>
                    <a:gd name="T42" fmla="*/ 491 w 539"/>
                    <a:gd name="T43" fmla="*/ 32 h 413"/>
                    <a:gd name="T44" fmla="*/ 482 w 539"/>
                    <a:gd name="T45" fmla="*/ 24 h 413"/>
                    <a:gd name="T46" fmla="*/ 442 w 539"/>
                    <a:gd name="T47" fmla="*/ 6 h 413"/>
                    <a:gd name="T48" fmla="*/ 418 w 539"/>
                    <a:gd name="T49" fmla="*/ 0 h 413"/>
                    <a:gd name="T50" fmla="*/ 416 w 539"/>
                    <a:gd name="T51" fmla="*/ 0 h 413"/>
                    <a:gd name="T52" fmla="*/ 125 w 539"/>
                    <a:gd name="T53" fmla="*/ 0 h 413"/>
                    <a:gd name="T54" fmla="*/ 125 w 539"/>
                    <a:gd name="T55" fmla="*/ 0 h 413"/>
                    <a:gd name="T56" fmla="*/ 117 w 539"/>
                    <a:gd name="T57" fmla="*/ 2 h 413"/>
                    <a:gd name="T58" fmla="*/ 113 w 539"/>
                    <a:gd name="T59" fmla="*/ 2 h 413"/>
                    <a:gd name="T60" fmla="*/ 107 w 539"/>
                    <a:gd name="T61" fmla="*/ 3 h 413"/>
                    <a:gd name="T62" fmla="*/ 105 w 539"/>
                    <a:gd name="T63" fmla="*/ 3 h 413"/>
                    <a:gd name="T64" fmla="*/ 98 w 539"/>
                    <a:gd name="T65" fmla="*/ 5 h 413"/>
                    <a:gd name="T66" fmla="*/ 96 w 539"/>
                    <a:gd name="T67" fmla="*/ 6 h 413"/>
                    <a:gd name="T68" fmla="*/ 90 w 539"/>
                    <a:gd name="T69" fmla="*/ 8 h 413"/>
                    <a:gd name="T70" fmla="*/ 86 w 539"/>
                    <a:gd name="T71" fmla="*/ 10 h 413"/>
                    <a:gd name="T72" fmla="*/ 80 w 539"/>
                    <a:gd name="T73" fmla="*/ 13 h 413"/>
                    <a:gd name="T74" fmla="*/ 80 w 539"/>
                    <a:gd name="T75" fmla="*/ 13 h 413"/>
                    <a:gd name="T76" fmla="*/ 72 w 539"/>
                    <a:gd name="T77" fmla="*/ 16 h 413"/>
                    <a:gd name="T78" fmla="*/ 70 w 539"/>
                    <a:gd name="T79" fmla="*/ 18 h 413"/>
                    <a:gd name="T80" fmla="*/ 64 w 539"/>
                    <a:gd name="T81" fmla="*/ 21 h 413"/>
                    <a:gd name="T82" fmla="*/ 62 w 539"/>
                    <a:gd name="T83" fmla="*/ 22 h 413"/>
                    <a:gd name="T84" fmla="*/ 56 w 539"/>
                    <a:gd name="T85" fmla="*/ 27 h 413"/>
                    <a:gd name="T86" fmla="*/ 56 w 539"/>
                    <a:gd name="T87" fmla="*/ 27 h 413"/>
                    <a:gd name="T88" fmla="*/ 46 w 539"/>
                    <a:gd name="T89" fmla="*/ 35 h 413"/>
                    <a:gd name="T90" fmla="*/ 26 w 539"/>
                    <a:gd name="T91" fmla="*/ 57 h 413"/>
                    <a:gd name="T92" fmla="*/ 24 w 539"/>
                    <a:gd name="T93" fmla="*/ 61 h 413"/>
                    <a:gd name="T94" fmla="*/ 24 w 539"/>
                    <a:gd name="T95" fmla="*/ 61 h 413"/>
                    <a:gd name="T96" fmla="*/ 18 w 539"/>
                    <a:gd name="T97" fmla="*/ 72 h 413"/>
                    <a:gd name="T98" fmla="*/ 18 w 539"/>
                    <a:gd name="T99" fmla="*/ 72 h 413"/>
                    <a:gd name="T100" fmla="*/ 11 w 539"/>
                    <a:gd name="T101" fmla="*/ 83 h 413"/>
                    <a:gd name="T102" fmla="*/ 7 w 539"/>
                    <a:gd name="T103" fmla="*/ 102 h 413"/>
                    <a:gd name="T104" fmla="*/ 0 w 539"/>
                    <a:gd name="T105" fmla="*/ 137 h 413"/>
                    <a:gd name="T106" fmla="*/ 0 w 539"/>
                    <a:gd name="T107" fmla="*/ 258 h 413"/>
                    <a:gd name="T108" fmla="*/ 5 w 539"/>
                    <a:gd name="T109" fmla="*/ 262 h 413"/>
                    <a:gd name="T110" fmla="*/ 11 w 539"/>
                    <a:gd name="T111" fmla="*/ 266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539" h="413">
                      <a:moveTo>
                        <a:pt x="11" y="266"/>
                      </a:moveTo>
                      <a:lnTo>
                        <a:pt x="11" y="266"/>
                      </a:lnTo>
                      <a:lnTo>
                        <a:pt x="54" y="295"/>
                      </a:lnTo>
                      <a:lnTo>
                        <a:pt x="54" y="295"/>
                      </a:lnTo>
                      <a:lnTo>
                        <a:pt x="58" y="297"/>
                      </a:lnTo>
                      <a:lnTo>
                        <a:pt x="58" y="297"/>
                      </a:lnTo>
                      <a:lnTo>
                        <a:pt x="66" y="301"/>
                      </a:lnTo>
                      <a:lnTo>
                        <a:pt x="66" y="301"/>
                      </a:lnTo>
                      <a:lnTo>
                        <a:pt x="85" y="313"/>
                      </a:lnTo>
                      <a:lnTo>
                        <a:pt x="85" y="313"/>
                      </a:lnTo>
                      <a:lnTo>
                        <a:pt x="101" y="321"/>
                      </a:lnTo>
                      <a:lnTo>
                        <a:pt x="101" y="321"/>
                      </a:lnTo>
                      <a:lnTo>
                        <a:pt x="129" y="335"/>
                      </a:lnTo>
                      <a:lnTo>
                        <a:pt x="157" y="348"/>
                      </a:lnTo>
                      <a:lnTo>
                        <a:pt x="185" y="359"/>
                      </a:lnTo>
                      <a:lnTo>
                        <a:pt x="212" y="368"/>
                      </a:lnTo>
                      <a:lnTo>
                        <a:pt x="267" y="384"/>
                      </a:lnTo>
                      <a:lnTo>
                        <a:pt x="318" y="397"/>
                      </a:lnTo>
                      <a:lnTo>
                        <a:pt x="318" y="397"/>
                      </a:lnTo>
                      <a:lnTo>
                        <a:pt x="356" y="403"/>
                      </a:lnTo>
                      <a:lnTo>
                        <a:pt x="396" y="408"/>
                      </a:lnTo>
                      <a:lnTo>
                        <a:pt x="436" y="411"/>
                      </a:lnTo>
                      <a:lnTo>
                        <a:pt x="477" y="413"/>
                      </a:lnTo>
                      <a:lnTo>
                        <a:pt x="477" y="413"/>
                      </a:lnTo>
                      <a:lnTo>
                        <a:pt x="509" y="413"/>
                      </a:lnTo>
                      <a:lnTo>
                        <a:pt x="539" y="410"/>
                      </a:lnTo>
                      <a:lnTo>
                        <a:pt x="539" y="410"/>
                      </a:lnTo>
                      <a:lnTo>
                        <a:pt x="539" y="273"/>
                      </a:lnTo>
                      <a:lnTo>
                        <a:pt x="539" y="185"/>
                      </a:lnTo>
                      <a:lnTo>
                        <a:pt x="539" y="134"/>
                      </a:lnTo>
                      <a:lnTo>
                        <a:pt x="539" y="134"/>
                      </a:lnTo>
                      <a:lnTo>
                        <a:pt x="539" y="134"/>
                      </a:lnTo>
                      <a:lnTo>
                        <a:pt x="539" y="134"/>
                      </a:lnTo>
                      <a:lnTo>
                        <a:pt x="539" y="120"/>
                      </a:lnTo>
                      <a:lnTo>
                        <a:pt x="536" y="105"/>
                      </a:lnTo>
                      <a:lnTo>
                        <a:pt x="533" y="93"/>
                      </a:lnTo>
                      <a:lnTo>
                        <a:pt x="526" y="78"/>
                      </a:lnTo>
                      <a:lnTo>
                        <a:pt x="526" y="78"/>
                      </a:lnTo>
                      <a:lnTo>
                        <a:pt x="515" y="61"/>
                      </a:lnTo>
                      <a:lnTo>
                        <a:pt x="499" y="40"/>
                      </a:lnTo>
                      <a:lnTo>
                        <a:pt x="499" y="40"/>
                      </a:lnTo>
                      <a:lnTo>
                        <a:pt x="499" y="40"/>
                      </a:lnTo>
                      <a:lnTo>
                        <a:pt x="499" y="40"/>
                      </a:lnTo>
                      <a:lnTo>
                        <a:pt x="491" y="32"/>
                      </a:lnTo>
                      <a:lnTo>
                        <a:pt x="482" y="24"/>
                      </a:lnTo>
                      <a:lnTo>
                        <a:pt x="482" y="24"/>
                      </a:lnTo>
                      <a:lnTo>
                        <a:pt x="463" y="14"/>
                      </a:lnTo>
                      <a:lnTo>
                        <a:pt x="442" y="6"/>
                      </a:lnTo>
                      <a:lnTo>
                        <a:pt x="428" y="2"/>
                      </a:lnTo>
                      <a:lnTo>
                        <a:pt x="418" y="0"/>
                      </a:lnTo>
                      <a:lnTo>
                        <a:pt x="418" y="0"/>
                      </a:lnTo>
                      <a:lnTo>
                        <a:pt x="416" y="0"/>
                      </a:lnTo>
                      <a:lnTo>
                        <a:pt x="416" y="0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17" y="2"/>
                      </a:lnTo>
                      <a:lnTo>
                        <a:pt x="117" y="2"/>
                      </a:lnTo>
                      <a:lnTo>
                        <a:pt x="113" y="2"/>
                      </a:lnTo>
                      <a:lnTo>
                        <a:pt x="113" y="2"/>
                      </a:lnTo>
                      <a:lnTo>
                        <a:pt x="107" y="3"/>
                      </a:lnTo>
                      <a:lnTo>
                        <a:pt x="107" y="3"/>
                      </a:lnTo>
                      <a:lnTo>
                        <a:pt x="105" y="3"/>
                      </a:lnTo>
                      <a:lnTo>
                        <a:pt x="105" y="3"/>
                      </a:lnTo>
                      <a:lnTo>
                        <a:pt x="98" y="5"/>
                      </a:lnTo>
                      <a:lnTo>
                        <a:pt x="98" y="5"/>
                      </a:lnTo>
                      <a:lnTo>
                        <a:pt x="96" y="6"/>
                      </a:lnTo>
                      <a:lnTo>
                        <a:pt x="96" y="6"/>
                      </a:lnTo>
                      <a:lnTo>
                        <a:pt x="90" y="8"/>
                      </a:lnTo>
                      <a:lnTo>
                        <a:pt x="90" y="8"/>
                      </a:lnTo>
                      <a:lnTo>
                        <a:pt x="86" y="10"/>
                      </a:lnTo>
                      <a:lnTo>
                        <a:pt x="86" y="10"/>
                      </a:lnTo>
                      <a:lnTo>
                        <a:pt x="80" y="13"/>
                      </a:lnTo>
                      <a:lnTo>
                        <a:pt x="80" y="13"/>
                      </a:lnTo>
                      <a:lnTo>
                        <a:pt x="80" y="13"/>
                      </a:lnTo>
                      <a:lnTo>
                        <a:pt x="80" y="13"/>
                      </a:lnTo>
                      <a:lnTo>
                        <a:pt x="72" y="16"/>
                      </a:lnTo>
                      <a:lnTo>
                        <a:pt x="72" y="16"/>
                      </a:lnTo>
                      <a:lnTo>
                        <a:pt x="70" y="18"/>
                      </a:lnTo>
                      <a:lnTo>
                        <a:pt x="70" y="18"/>
                      </a:lnTo>
                      <a:lnTo>
                        <a:pt x="64" y="21"/>
                      </a:lnTo>
                      <a:lnTo>
                        <a:pt x="64" y="21"/>
                      </a:lnTo>
                      <a:lnTo>
                        <a:pt x="62" y="22"/>
                      </a:lnTo>
                      <a:lnTo>
                        <a:pt x="62" y="22"/>
                      </a:lnTo>
                      <a:lnTo>
                        <a:pt x="56" y="27"/>
                      </a:lnTo>
                      <a:lnTo>
                        <a:pt x="56" y="27"/>
                      </a:lnTo>
                      <a:lnTo>
                        <a:pt x="56" y="27"/>
                      </a:lnTo>
                      <a:lnTo>
                        <a:pt x="56" y="27"/>
                      </a:lnTo>
                      <a:lnTo>
                        <a:pt x="46" y="35"/>
                      </a:lnTo>
                      <a:lnTo>
                        <a:pt x="37" y="45"/>
                      </a:lnTo>
                      <a:lnTo>
                        <a:pt x="26" y="57"/>
                      </a:lnTo>
                      <a:lnTo>
                        <a:pt x="26" y="57"/>
                      </a:lnTo>
                      <a:lnTo>
                        <a:pt x="24" y="61"/>
                      </a:lnTo>
                      <a:lnTo>
                        <a:pt x="24" y="61"/>
                      </a:lnTo>
                      <a:lnTo>
                        <a:pt x="24" y="61"/>
                      </a:lnTo>
                      <a:lnTo>
                        <a:pt x="24" y="61"/>
                      </a:lnTo>
                      <a:lnTo>
                        <a:pt x="18" y="72"/>
                      </a:lnTo>
                      <a:lnTo>
                        <a:pt x="18" y="72"/>
                      </a:lnTo>
                      <a:lnTo>
                        <a:pt x="18" y="72"/>
                      </a:lnTo>
                      <a:lnTo>
                        <a:pt x="18" y="72"/>
                      </a:lnTo>
                      <a:lnTo>
                        <a:pt x="11" y="83"/>
                      </a:lnTo>
                      <a:lnTo>
                        <a:pt x="11" y="83"/>
                      </a:lnTo>
                      <a:lnTo>
                        <a:pt x="7" y="102"/>
                      </a:lnTo>
                      <a:lnTo>
                        <a:pt x="3" y="120"/>
                      </a:lnTo>
                      <a:lnTo>
                        <a:pt x="0" y="137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5" y="262"/>
                      </a:lnTo>
                      <a:lnTo>
                        <a:pt x="5" y="262"/>
                      </a:lnTo>
                      <a:lnTo>
                        <a:pt x="11" y="266"/>
                      </a:lnTo>
                      <a:lnTo>
                        <a:pt x="11" y="2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aseline="-25000"/>
                </a:p>
              </p:txBody>
            </p:sp>
            <p:sp>
              <p:nvSpPr>
                <p:cNvPr id="307" name="Freeform 23">
                  <a:extLst>
                    <a:ext uri="{FF2B5EF4-FFF2-40B4-BE49-F238E27FC236}">
                      <a16:creationId xmlns:a16="http://schemas.microsoft.com/office/drawing/2014/main" id="{89C21472-4993-8B40-96E5-637AE15EF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8" y="1205"/>
                  <a:ext cx="315" cy="304"/>
                </a:xfrm>
                <a:custGeom>
                  <a:avLst/>
                  <a:gdLst>
                    <a:gd name="T0" fmla="*/ 66 w 501"/>
                    <a:gd name="T1" fmla="*/ 395 h 505"/>
                    <a:gd name="T2" fmla="*/ 66 w 501"/>
                    <a:gd name="T3" fmla="*/ 395 h 505"/>
                    <a:gd name="T4" fmla="*/ 75 w 501"/>
                    <a:gd name="T5" fmla="*/ 403 h 505"/>
                    <a:gd name="T6" fmla="*/ 83 w 501"/>
                    <a:gd name="T7" fmla="*/ 411 h 505"/>
                    <a:gd name="T8" fmla="*/ 83 w 501"/>
                    <a:gd name="T9" fmla="*/ 411 h 505"/>
                    <a:gd name="T10" fmla="*/ 83 w 501"/>
                    <a:gd name="T11" fmla="*/ 411 h 505"/>
                    <a:gd name="T12" fmla="*/ 83 w 501"/>
                    <a:gd name="T13" fmla="*/ 411 h 505"/>
                    <a:gd name="T14" fmla="*/ 83 w 501"/>
                    <a:gd name="T15" fmla="*/ 411 h 505"/>
                    <a:gd name="T16" fmla="*/ 83 w 501"/>
                    <a:gd name="T17" fmla="*/ 411 h 505"/>
                    <a:gd name="T18" fmla="*/ 91 w 501"/>
                    <a:gd name="T19" fmla="*/ 419 h 505"/>
                    <a:gd name="T20" fmla="*/ 99 w 501"/>
                    <a:gd name="T21" fmla="*/ 428 h 505"/>
                    <a:gd name="T22" fmla="*/ 106 w 501"/>
                    <a:gd name="T23" fmla="*/ 440 h 505"/>
                    <a:gd name="T24" fmla="*/ 110 w 501"/>
                    <a:gd name="T25" fmla="*/ 449 h 505"/>
                    <a:gd name="T26" fmla="*/ 110 w 501"/>
                    <a:gd name="T27" fmla="*/ 449 h 505"/>
                    <a:gd name="T28" fmla="*/ 118 w 501"/>
                    <a:gd name="T29" fmla="*/ 465 h 505"/>
                    <a:gd name="T30" fmla="*/ 122 w 501"/>
                    <a:gd name="T31" fmla="*/ 479 h 505"/>
                    <a:gd name="T32" fmla="*/ 123 w 501"/>
                    <a:gd name="T33" fmla="*/ 492 h 505"/>
                    <a:gd name="T34" fmla="*/ 123 w 501"/>
                    <a:gd name="T35" fmla="*/ 505 h 505"/>
                    <a:gd name="T36" fmla="*/ 123 w 501"/>
                    <a:gd name="T37" fmla="*/ 505 h 505"/>
                    <a:gd name="T38" fmla="*/ 123 w 501"/>
                    <a:gd name="T39" fmla="*/ 505 h 505"/>
                    <a:gd name="T40" fmla="*/ 315 w 501"/>
                    <a:gd name="T41" fmla="*/ 314 h 505"/>
                    <a:gd name="T42" fmla="*/ 315 w 501"/>
                    <a:gd name="T43" fmla="*/ 314 h 505"/>
                    <a:gd name="T44" fmla="*/ 326 w 501"/>
                    <a:gd name="T45" fmla="*/ 302 h 505"/>
                    <a:gd name="T46" fmla="*/ 334 w 501"/>
                    <a:gd name="T47" fmla="*/ 288 h 505"/>
                    <a:gd name="T48" fmla="*/ 338 w 501"/>
                    <a:gd name="T49" fmla="*/ 274 h 505"/>
                    <a:gd name="T50" fmla="*/ 342 w 501"/>
                    <a:gd name="T51" fmla="*/ 259 h 505"/>
                    <a:gd name="T52" fmla="*/ 342 w 501"/>
                    <a:gd name="T53" fmla="*/ 243 h 505"/>
                    <a:gd name="T54" fmla="*/ 340 w 501"/>
                    <a:gd name="T55" fmla="*/ 229 h 505"/>
                    <a:gd name="T56" fmla="*/ 335 w 501"/>
                    <a:gd name="T57" fmla="*/ 215 h 505"/>
                    <a:gd name="T58" fmla="*/ 327 w 501"/>
                    <a:gd name="T59" fmla="*/ 200 h 505"/>
                    <a:gd name="T60" fmla="*/ 495 w 501"/>
                    <a:gd name="T61" fmla="*/ 33 h 505"/>
                    <a:gd name="T62" fmla="*/ 495 w 501"/>
                    <a:gd name="T63" fmla="*/ 33 h 505"/>
                    <a:gd name="T64" fmla="*/ 499 w 501"/>
                    <a:gd name="T65" fmla="*/ 27 h 505"/>
                    <a:gd name="T66" fmla="*/ 501 w 501"/>
                    <a:gd name="T67" fmla="*/ 19 h 505"/>
                    <a:gd name="T68" fmla="*/ 499 w 501"/>
                    <a:gd name="T69" fmla="*/ 12 h 505"/>
                    <a:gd name="T70" fmla="*/ 495 w 501"/>
                    <a:gd name="T71" fmla="*/ 4 h 505"/>
                    <a:gd name="T72" fmla="*/ 495 w 501"/>
                    <a:gd name="T73" fmla="*/ 4 h 505"/>
                    <a:gd name="T74" fmla="*/ 488 w 501"/>
                    <a:gd name="T75" fmla="*/ 1 h 505"/>
                    <a:gd name="T76" fmla="*/ 480 w 501"/>
                    <a:gd name="T77" fmla="*/ 0 h 505"/>
                    <a:gd name="T78" fmla="*/ 472 w 501"/>
                    <a:gd name="T79" fmla="*/ 1 h 505"/>
                    <a:gd name="T80" fmla="*/ 466 w 501"/>
                    <a:gd name="T81" fmla="*/ 4 h 505"/>
                    <a:gd name="T82" fmla="*/ 299 w 501"/>
                    <a:gd name="T83" fmla="*/ 172 h 505"/>
                    <a:gd name="T84" fmla="*/ 299 w 501"/>
                    <a:gd name="T85" fmla="*/ 172 h 505"/>
                    <a:gd name="T86" fmla="*/ 286 w 501"/>
                    <a:gd name="T87" fmla="*/ 165 h 505"/>
                    <a:gd name="T88" fmla="*/ 271 w 501"/>
                    <a:gd name="T89" fmla="*/ 161 h 505"/>
                    <a:gd name="T90" fmla="*/ 256 w 501"/>
                    <a:gd name="T91" fmla="*/ 159 h 505"/>
                    <a:gd name="T92" fmla="*/ 241 w 501"/>
                    <a:gd name="T93" fmla="*/ 159 h 505"/>
                    <a:gd name="T94" fmla="*/ 227 w 501"/>
                    <a:gd name="T95" fmla="*/ 162 h 505"/>
                    <a:gd name="T96" fmla="*/ 212 w 501"/>
                    <a:gd name="T97" fmla="*/ 167 h 505"/>
                    <a:gd name="T98" fmla="*/ 198 w 501"/>
                    <a:gd name="T99" fmla="*/ 175 h 505"/>
                    <a:gd name="T100" fmla="*/ 185 w 501"/>
                    <a:gd name="T101" fmla="*/ 184 h 505"/>
                    <a:gd name="T102" fmla="*/ 0 w 501"/>
                    <a:gd name="T103" fmla="*/ 371 h 505"/>
                    <a:gd name="T104" fmla="*/ 0 w 501"/>
                    <a:gd name="T105" fmla="*/ 371 h 505"/>
                    <a:gd name="T106" fmla="*/ 2 w 501"/>
                    <a:gd name="T107" fmla="*/ 371 h 505"/>
                    <a:gd name="T108" fmla="*/ 2 w 501"/>
                    <a:gd name="T109" fmla="*/ 371 h 505"/>
                    <a:gd name="T110" fmla="*/ 20 w 501"/>
                    <a:gd name="T111" fmla="*/ 374 h 505"/>
                    <a:gd name="T112" fmla="*/ 35 w 501"/>
                    <a:gd name="T113" fmla="*/ 379 h 505"/>
                    <a:gd name="T114" fmla="*/ 51 w 501"/>
                    <a:gd name="T115" fmla="*/ 387 h 505"/>
                    <a:gd name="T116" fmla="*/ 66 w 501"/>
                    <a:gd name="T117" fmla="*/ 395 h 505"/>
                    <a:gd name="T118" fmla="*/ 66 w 501"/>
                    <a:gd name="T119" fmla="*/ 395 h 5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01" h="505">
                      <a:moveTo>
                        <a:pt x="66" y="395"/>
                      </a:moveTo>
                      <a:lnTo>
                        <a:pt x="66" y="395"/>
                      </a:lnTo>
                      <a:lnTo>
                        <a:pt x="75" y="403"/>
                      </a:lnTo>
                      <a:lnTo>
                        <a:pt x="83" y="411"/>
                      </a:lnTo>
                      <a:lnTo>
                        <a:pt x="83" y="411"/>
                      </a:lnTo>
                      <a:lnTo>
                        <a:pt x="83" y="411"/>
                      </a:lnTo>
                      <a:lnTo>
                        <a:pt x="83" y="411"/>
                      </a:lnTo>
                      <a:lnTo>
                        <a:pt x="83" y="411"/>
                      </a:lnTo>
                      <a:lnTo>
                        <a:pt x="83" y="411"/>
                      </a:lnTo>
                      <a:lnTo>
                        <a:pt x="91" y="419"/>
                      </a:lnTo>
                      <a:lnTo>
                        <a:pt x="99" y="428"/>
                      </a:lnTo>
                      <a:lnTo>
                        <a:pt x="106" y="440"/>
                      </a:lnTo>
                      <a:lnTo>
                        <a:pt x="110" y="449"/>
                      </a:lnTo>
                      <a:lnTo>
                        <a:pt x="110" y="449"/>
                      </a:lnTo>
                      <a:lnTo>
                        <a:pt x="118" y="465"/>
                      </a:lnTo>
                      <a:lnTo>
                        <a:pt x="122" y="479"/>
                      </a:lnTo>
                      <a:lnTo>
                        <a:pt x="123" y="492"/>
                      </a:lnTo>
                      <a:lnTo>
                        <a:pt x="123" y="505"/>
                      </a:lnTo>
                      <a:lnTo>
                        <a:pt x="123" y="505"/>
                      </a:lnTo>
                      <a:lnTo>
                        <a:pt x="123" y="505"/>
                      </a:lnTo>
                      <a:lnTo>
                        <a:pt x="315" y="314"/>
                      </a:lnTo>
                      <a:lnTo>
                        <a:pt x="315" y="314"/>
                      </a:lnTo>
                      <a:lnTo>
                        <a:pt x="326" y="302"/>
                      </a:lnTo>
                      <a:lnTo>
                        <a:pt x="334" y="288"/>
                      </a:lnTo>
                      <a:lnTo>
                        <a:pt x="338" y="274"/>
                      </a:lnTo>
                      <a:lnTo>
                        <a:pt x="342" y="259"/>
                      </a:lnTo>
                      <a:lnTo>
                        <a:pt x="342" y="243"/>
                      </a:lnTo>
                      <a:lnTo>
                        <a:pt x="340" y="229"/>
                      </a:lnTo>
                      <a:lnTo>
                        <a:pt x="335" y="215"/>
                      </a:lnTo>
                      <a:lnTo>
                        <a:pt x="327" y="200"/>
                      </a:lnTo>
                      <a:lnTo>
                        <a:pt x="495" y="33"/>
                      </a:lnTo>
                      <a:lnTo>
                        <a:pt x="495" y="33"/>
                      </a:lnTo>
                      <a:lnTo>
                        <a:pt x="499" y="27"/>
                      </a:lnTo>
                      <a:lnTo>
                        <a:pt x="501" y="19"/>
                      </a:lnTo>
                      <a:lnTo>
                        <a:pt x="499" y="12"/>
                      </a:lnTo>
                      <a:lnTo>
                        <a:pt x="495" y="4"/>
                      </a:lnTo>
                      <a:lnTo>
                        <a:pt x="495" y="4"/>
                      </a:lnTo>
                      <a:lnTo>
                        <a:pt x="488" y="1"/>
                      </a:lnTo>
                      <a:lnTo>
                        <a:pt x="480" y="0"/>
                      </a:lnTo>
                      <a:lnTo>
                        <a:pt x="472" y="1"/>
                      </a:lnTo>
                      <a:lnTo>
                        <a:pt x="466" y="4"/>
                      </a:lnTo>
                      <a:lnTo>
                        <a:pt x="299" y="172"/>
                      </a:lnTo>
                      <a:lnTo>
                        <a:pt x="299" y="172"/>
                      </a:lnTo>
                      <a:lnTo>
                        <a:pt x="286" y="165"/>
                      </a:lnTo>
                      <a:lnTo>
                        <a:pt x="271" y="161"/>
                      </a:lnTo>
                      <a:lnTo>
                        <a:pt x="256" y="159"/>
                      </a:lnTo>
                      <a:lnTo>
                        <a:pt x="241" y="159"/>
                      </a:lnTo>
                      <a:lnTo>
                        <a:pt x="227" y="162"/>
                      </a:lnTo>
                      <a:lnTo>
                        <a:pt x="212" y="167"/>
                      </a:lnTo>
                      <a:lnTo>
                        <a:pt x="198" y="175"/>
                      </a:lnTo>
                      <a:lnTo>
                        <a:pt x="185" y="184"/>
                      </a:lnTo>
                      <a:lnTo>
                        <a:pt x="0" y="371"/>
                      </a:lnTo>
                      <a:lnTo>
                        <a:pt x="0" y="371"/>
                      </a:lnTo>
                      <a:lnTo>
                        <a:pt x="2" y="371"/>
                      </a:lnTo>
                      <a:lnTo>
                        <a:pt x="2" y="371"/>
                      </a:lnTo>
                      <a:lnTo>
                        <a:pt x="20" y="374"/>
                      </a:lnTo>
                      <a:lnTo>
                        <a:pt x="35" y="379"/>
                      </a:lnTo>
                      <a:lnTo>
                        <a:pt x="51" y="387"/>
                      </a:lnTo>
                      <a:lnTo>
                        <a:pt x="66" y="395"/>
                      </a:lnTo>
                      <a:lnTo>
                        <a:pt x="66" y="39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aseline="-25000"/>
                </a:p>
              </p:txBody>
            </p:sp>
            <p:sp>
              <p:nvSpPr>
                <p:cNvPr id="308" name="Freeform 26">
                  <a:extLst>
                    <a:ext uri="{FF2B5EF4-FFF2-40B4-BE49-F238E27FC236}">
                      <a16:creationId xmlns:a16="http://schemas.microsoft.com/office/drawing/2014/main" id="{60A47B49-620D-7848-8E98-35C7A271B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89"/>
                  <a:ext cx="165" cy="164"/>
                </a:xfrm>
                <a:custGeom>
                  <a:avLst/>
                  <a:gdLst>
                    <a:gd name="T0" fmla="*/ 0 w 331"/>
                    <a:gd name="T1" fmla="*/ 164 h 329"/>
                    <a:gd name="T2" fmla="*/ 4 w 331"/>
                    <a:gd name="T3" fmla="*/ 131 h 329"/>
                    <a:gd name="T4" fmla="*/ 13 w 331"/>
                    <a:gd name="T5" fmla="*/ 101 h 329"/>
                    <a:gd name="T6" fmla="*/ 29 w 331"/>
                    <a:gd name="T7" fmla="*/ 72 h 329"/>
                    <a:gd name="T8" fmla="*/ 50 w 331"/>
                    <a:gd name="T9" fmla="*/ 48 h 329"/>
                    <a:gd name="T10" fmla="*/ 74 w 331"/>
                    <a:gd name="T11" fmla="*/ 27 h 329"/>
                    <a:gd name="T12" fmla="*/ 101 w 331"/>
                    <a:gd name="T13" fmla="*/ 13 h 329"/>
                    <a:gd name="T14" fmla="*/ 133 w 331"/>
                    <a:gd name="T15" fmla="*/ 3 h 329"/>
                    <a:gd name="T16" fmla="*/ 165 w 331"/>
                    <a:gd name="T17" fmla="*/ 0 h 329"/>
                    <a:gd name="T18" fmla="*/ 182 w 331"/>
                    <a:gd name="T19" fmla="*/ 0 h 329"/>
                    <a:gd name="T20" fmla="*/ 214 w 331"/>
                    <a:gd name="T21" fmla="*/ 6 h 329"/>
                    <a:gd name="T22" fmla="*/ 244 w 331"/>
                    <a:gd name="T23" fmla="*/ 19 h 329"/>
                    <a:gd name="T24" fmla="*/ 270 w 331"/>
                    <a:gd name="T25" fmla="*/ 37 h 329"/>
                    <a:gd name="T26" fmla="*/ 292 w 331"/>
                    <a:gd name="T27" fmla="*/ 59 h 329"/>
                    <a:gd name="T28" fmla="*/ 310 w 331"/>
                    <a:gd name="T29" fmla="*/ 86 h 329"/>
                    <a:gd name="T30" fmla="*/ 323 w 331"/>
                    <a:gd name="T31" fmla="*/ 115 h 329"/>
                    <a:gd name="T32" fmla="*/ 329 w 331"/>
                    <a:gd name="T33" fmla="*/ 147 h 329"/>
                    <a:gd name="T34" fmla="*/ 331 w 331"/>
                    <a:gd name="T35" fmla="*/ 164 h 329"/>
                    <a:gd name="T36" fmla="*/ 326 w 331"/>
                    <a:gd name="T37" fmla="*/ 198 h 329"/>
                    <a:gd name="T38" fmla="*/ 316 w 331"/>
                    <a:gd name="T39" fmla="*/ 228 h 329"/>
                    <a:gd name="T40" fmla="*/ 302 w 331"/>
                    <a:gd name="T41" fmla="*/ 257 h 329"/>
                    <a:gd name="T42" fmla="*/ 281 w 331"/>
                    <a:gd name="T43" fmla="*/ 281 h 329"/>
                    <a:gd name="T44" fmla="*/ 257 w 331"/>
                    <a:gd name="T45" fmla="*/ 301 h 329"/>
                    <a:gd name="T46" fmla="*/ 230 w 331"/>
                    <a:gd name="T47" fmla="*/ 316 h 329"/>
                    <a:gd name="T48" fmla="*/ 198 w 331"/>
                    <a:gd name="T49" fmla="*/ 325 h 329"/>
                    <a:gd name="T50" fmla="*/ 165 w 331"/>
                    <a:gd name="T51" fmla="*/ 329 h 329"/>
                    <a:gd name="T52" fmla="*/ 149 w 331"/>
                    <a:gd name="T53" fmla="*/ 329 h 329"/>
                    <a:gd name="T54" fmla="*/ 117 w 331"/>
                    <a:gd name="T55" fmla="*/ 321 h 329"/>
                    <a:gd name="T56" fmla="*/ 87 w 331"/>
                    <a:gd name="T57" fmla="*/ 309 h 329"/>
                    <a:gd name="T58" fmla="*/ 61 w 331"/>
                    <a:gd name="T59" fmla="*/ 292 h 329"/>
                    <a:gd name="T60" fmla="*/ 39 w 331"/>
                    <a:gd name="T61" fmla="*/ 270 h 329"/>
                    <a:gd name="T62" fmla="*/ 21 w 331"/>
                    <a:gd name="T63" fmla="*/ 242 h 329"/>
                    <a:gd name="T64" fmla="*/ 8 w 331"/>
                    <a:gd name="T65" fmla="*/ 214 h 329"/>
                    <a:gd name="T66" fmla="*/ 2 w 331"/>
                    <a:gd name="T67" fmla="*/ 182 h 329"/>
                    <a:gd name="T68" fmla="*/ 0 w 331"/>
                    <a:gd name="T69" fmla="*/ 164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31" h="329">
                      <a:moveTo>
                        <a:pt x="0" y="164"/>
                      </a:moveTo>
                      <a:lnTo>
                        <a:pt x="0" y="164"/>
                      </a:lnTo>
                      <a:lnTo>
                        <a:pt x="2" y="147"/>
                      </a:lnTo>
                      <a:lnTo>
                        <a:pt x="4" y="131"/>
                      </a:lnTo>
                      <a:lnTo>
                        <a:pt x="8" y="115"/>
                      </a:lnTo>
                      <a:lnTo>
                        <a:pt x="13" y="101"/>
                      </a:lnTo>
                      <a:lnTo>
                        <a:pt x="21" y="86"/>
                      </a:lnTo>
                      <a:lnTo>
                        <a:pt x="29" y="72"/>
                      </a:lnTo>
                      <a:lnTo>
                        <a:pt x="39" y="59"/>
                      </a:lnTo>
                      <a:lnTo>
                        <a:pt x="50" y="48"/>
                      </a:lnTo>
                      <a:lnTo>
                        <a:pt x="61" y="37"/>
                      </a:lnTo>
                      <a:lnTo>
                        <a:pt x="74" y="27"/>
                      </a:lnTo>
                      <a:lnTo>
                        <a:pt x="87" y="19"/>
                      </a:lnTo>
                      <a:lnTo>
                        <a:pt x="101" y="13"/>
                      </a:lnTo>
                      <a:lnTo>
                        <a:pt x="117" y="6"/>
                      </a:lnTo>
                      <a:lnTo>
                        <a:pt x="133" y="3"/>
                      </a:lnTo>
                      <a:lnTo>
                        <a:pt x="149" y="0"/>
                      </a:lnTo>
                      <a:lnTo>
                        <a:pt x="165" y="0"/>
                      </a:lnTo>
                      <a:lnTo>
                        <a:pt x="165" y="0"/>
                      </a:lnTo>
                      <a:lnTo>
                        <a:pt x="182" y="0"/>
                      </a:lnTo>
                      <a:lnTo>
                        <a:pt x="198" y="3"/>
                      </a:lnTo>
                      <a:lnTo>
                        <a:pt x="214" y="6"/>
                      </a:lnTo>
                      <a:lnTo>
                        <a:pt x="230" y="13"/>
                      </a:lnTo>
                      <a:lnTo>
                        <a:pt x="244" y="19"/>
                      </a:lnTo>
                      <a:lnTo>
                        <a:pt x="257" y="27"/>
                      </a:lnTo>
                      <a:lnTo>
                        <a:pt x="270" y="37"/>
                      </a:lnTo>
                      <a:lnTo>
                        <a:pt x="281" y="48"/>
                      </a:lnTo>
                      <a:lnTo>
                        <a:pt x="292" y="59"/>
                      </a:lnTo>
                      <a:lnTo>
                        <a:pt x="302" y="72"/>
                      </a:lnTo>
                      <a:lnTo>
                        <a:pt x="310" y="86"/>
                      </a:lnTo>
                      <a:lnTo>
                        <a:pt x="316" y="101"/>
                      </a:lnTo>
                      <a:lnTo>
                        <a:pt x="323" y="115"/>
                      </a:lnTo>
                      <a:lnTo>
                        <a:pt x="326" y="131"/>
                      </a:lnTo>
                      <a:lnTo>
                        <a:pt x="329" y="147"/>
                      </a:lnTo>
                      <a:lnTo>
                        <a:pt x="331" y="164"/>
                      </a:lnTo>
                      <a:lnTo>
                        <a:pt x="331" y="164"/>
                      </a:lnTo>
                      <a:lnTo>
                        <a:pt x="329" y="182"/>
                      </a:lnTo>
                      <a:lnTo>
                        <a:pt x="326" y="198"/>
                      </a:lnTo>
                      <a:lnTo>
                        <a:pt x="323" y="214"/>
                      </a:lnTo>
                      <a:lnTo>
                        <a:pt x="316" y="228"/>
                      </a:lnTo>
                      <a:lnTo>
                        <a:pt x="310" y="242"/>
                      </a:lnTo>
                      <a:lnTo>
                        <a:pt x="302" y="257"/>
                      </a:lnTo>
                      <a:lnTo>
                        <a:pt x="292" y="270"/>
                      </a:lnTo>
                      <a:lnTo>
                        <a:pt x="281" y="281"/>
                      </a:lnTo>
                      <a:lnTo>
                        <a:pt x="270" y="292"/>
                      </a:lnTo>
                      <a:lnTo>
                        <a:pt x="257" y="301"/>
                      </a:lnTo>
                      <a:lnTo>
                        <a:pt x="244" y="309"/>
                      </a:lnTo>
                      <a:lnTo>
                        <a:pt x="230" y="316"/>
                      </a:lnTo>
                      <a:lnTo>
                        <a:pt x="214" y="321"/>
                      </a:lnTo>
                      <a:lnTo>
                        <a:pt x="198" y="325"/>
                      </a:lnTo>
                      <a:lnTo>
                        <a:pt x="182" y="329"/>
                      </a:lnTo>
                      <a:lnTo>
                        <a:pt x="165" y="329"/>
                      </a:lnTo>
                      <a:lnTo>
                        <a:pt x="165" y="329"/>
                      </a:lnTo>
                      <a:lnTo>
                        <a:pt x="149" y="329"/>
                      </a:lnTo>
                      <a:lnTo>
                        <a:pt x="133" y="325"/>
                      </a:lnTo>
                      <a:lnTo>
                        <a:pt x="117" y="321"/>
                      </a:lnTo>
                      <a:lnTo>
                        <a:pt x="101" y="316"/>
                      </a:lnTo>
                      <a:lnTo>
                        <a:pt x="87" y="309"/>
                      </a:lnTo>
                      <a:lnTo>
                        <a:pt x="74" y="301"/>
                      </a:lnTo>
                      <a:lnTo>
                        <a:pt x="61" y="292"/>
                      </a:lnTo>
                      <a:lnTo>
                        <a:pt x="50" y="281"/>
                      </a:lnTo>
                      <a:lnTo>
                        <a:pt x="39" y="270"/>
                      </a:lnTo>
                      <a:lnTo>
                        <a:pt x="29" y="257"/>
                      </a:lnTo>
                      <a:lnTo>
                        <a:pt x="21" y="242"/>
                      </a:lnTo>
                      <a:lnTo>
                        <a:pt x="13" y="228"/>
                      </a:lnTo>
                      <a:lnTo>
                        <a:pt x="8" y="214"/>
                      </a:lnTo>
                      <a:lnTo>
                        <a:pt x="4" y="198"/>
                      </a:lnTo>
                      <a:lnTo>
                        <a:pt x="2" y="182"/>
                      </a:lnTo>
                      <a:lnTo>
                        <a:pt x="0" y="164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aseline="-25000"/>
                </a:p>
              </p:txBody>
            </p:sp>
          </p:grpSp>
        </p:grpSp>
        <p:grpSp>
          <p:nvGrpSpPr>
            <p:cNvPr id="298" name="Group 4">
              <a:extLst>
                <a:ext uri="{FF2B5EF4-FFF2-40B4-BE49-F238E27FC236}">
                  <a16:creationId xmlns:a16="http://schemas.microsoft.com/office/drawing/2014/main" id="{38C7F677-7352-9149-BCCE-C223C4794A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29035" y="528735"/>
              <a:ext cx="547867" cy="638274"/>
              <a:chOff x="2426" y="1090"/>
              <a:chExt cx="909" cy="1059"/>
            </a:xfrm>
          </p:grpSpPr>
          <p:sp>
            <p:nvSpPr>
              <p:cNvPr id="299" name="Oval 5">
                <a:extLst>
                  <a:ext uri="{FF2B5EF4-FFF2-40B4-BE49-F238E27FC236}">
                    <a16:creationId xmlns:a16="http://schemas.microsoft.com/office/drawing/2014/main" id="{99C46215-6D38-0349-BD2D-34125E5F9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7" y="1090"/>
                <a:ext cx="303" cy="2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Oval 6">
                <a:extLst>
                  <a:ext uri="{FF2B5EF4-FFF2-40B4-BE49-F238E27FC236}">
                    <a16:creationId xmlns:a16="http://schemas.microsoft.com/office/drawing/2014/main" id="{B0B9A156-3EA6-1F4C-9D88-67B72D2A9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1" y="1090"/>
                <a:ext cx="305" cy="2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7">
                <a:extLst>
                  <a:ext uri="{FF2B5EF4-FFF2-40B4-BE49-F238E27FC236}">
                    <a16:creationId xmlns:a16="http://schemas.microsoft.com/office/drawing/2014/main" id="{7DFE1595-F8CA-E84A-BA36-98B97210D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1471"/>
                <a:ext cx="455" cy="678"/>
              </a:xfrm>
              <a:custGeom>
                <a:avLst/>
                <a:gdLst>
                  <a:gd name="T0" fmla="*/ 329 w 370"/>
                  <a:gd name="T1" fmla="*/ 461 h 566"/>
                  <a:gd name="T2" fmla="*/ 329 w 370"/>
                  <a:gd name="T3" fmla="*/ 105 h 566"/>
                  <a:gd name="T4" fmla="*/ 370 w 370"/>
                  <a:gd name="T5" fmla="*/ 22 h 566"/>
                  <a:gd name="T6" fmla="*/ 307 w 370"/>
                  <a:gd name="T7" fmla="*/ 0 h 566"/>
                  <a:gd name="T8" fmla="*/ 105 w 370"/>
                  <a:gd name="T9" fmla="*/ 0 h 566"/>
                  <a:gd name="T10" fmla="*/ 0 w 370"/>
                  <a:gd name="T11" fmla="*/ 105 h 566"/>
                  <a:gd name="T12" fmla="*/ 0 w 370"/>
                  <a:gd name="T13" fmla="*/ 461 h 566"/>
                  <a:gd name="T14" fmla="*/ 105 w 370"/>
                  <a:gd name="T15" fmla="*/ 566 h 566"/>
                  <a:gd name="T16" fmla="*/ 307 w 370"/>
                  <a:gd name="T17" fmla="*/ 566 h 566"/>
                  <a:gd name="T18" fmla="*/ 370 w 370"/>
                  <a:gd name="T19" fmla="*/ 544 h 566"/>
                  <a:gd name="T20" fmla="*/ 329 w 370"/>
                  <a:gd name="T21" fmla="*/ 461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0" h="566">
                    <a:moveTo>
                      <a:pt x="329" y="461"/>
                    </a:moveTo>
                    <a:cubicBezTo>
                      <a:pt x="329" y="105"/>
                      <a:pt x="329" y="105"/>
                      <a:pt x="329" y="105"/>
                    </a:cubicBezTo>
                    <a:cubicBezTo>
                      <a:pt x="329" y="71"/>
                      <a:pt x="346" y="41"/>
                      <a:pt x="370" y="22"/>
                    </a:cubicBezTo>
                    <a:cubicBezTo>
                      <a:pt x="353" y="8"/>
                      <a:pt x="331" y="0"/>
                      <a:pt x="307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47" y="0"/>
                      <a:pt x="0" y="47"/>
                      <a:pt x="0" y="105"/>
                    </a:cubicBezTo>
                    <a:cubicBezTo>
                      <a:pt x="0" y="461"/>
                      <a:pt x="0" y="461"/>
                      <a:pt x="0" y="461"/>
                    </a:cubicBezTo>
                    <a:cubicBezTo>
                      <a:pt x="0" y="519"/>
                      <a:pt x="47" y="566"/>
                      <a:pt x="105" y="566"/>
                    </a:cubicBezTo>
                    <a:cubicBezTo>
                      <a:pt x="307" y="566"/>
                      <a:pt x="307" y="566"/>
                      <a:pt x="307" y="566"/>
                    </a:cubicBezTo>
                    <a:cubicBezTo>
                      <a:pt x="331" y="566"/>
                      <a:pt x="353" y="558"/>
                      <a:pt x="370" y="544"/>
                    </a:cubicBezTo>
                    <a:cubicBezTo>
                      <a:pt x="346" y="525"/>
                      <a:pt x="329" y="495"/>
                      <a:pt x="329" y="4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8">
                <a:extLst>
                  <a:ext uri="{FF2B5EF4-FFF2-40B4-BE49-F238E27FC236}">
                    <a16:creationId xmlns:a16="http://schemas.microsoft.com/office/drawing/2014/main" id="{02193591-9C92-CC4A-8347-F73D4825E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1471"/>
                <a:ext cx="454" cy="678"/>
              </a:xfrm>
              <a:custGeom>
                <a:avLst/>
                <a:gdLst>
                  <a:gd name="T0" fmla="*/ 266 w 370"/>
                  <a:gd name="T1" fmla="*/ 0 h 566"/>
                  <a:gd name="T2" fmla="*/ 64 w 370"/>
                  <a:gd name="T3" fmla="*/ 0 h 566"/>
                  <a:gd name="T4" fmla="*/ 0 w 370"/>
                  <a:gd name="T5" fmla="*/ 22 h 566"/>
                  <a:gd name="T6" fmla="*/ 41 w 370"/>
                  <a:gd name="T7" fmla="*/ 105 h 566"/>
                  <a:gd name="T8" fmla="*/ 41 w 370"/>
                  <a:gd name="T9" fmla="*/ 461 h 566"/>
                  <a:gd name="T10" fmla="*/ 0 w 370"/>
                  <a:gd name="T11" fmla="*/ 544 h 566"/>
                  <a:gd name="T12" fmla="*/ 64 w 370"/>
                  <a:gd name="T13" fmla="*/ 566 h 566"/>
                  <a:gd name="T14" fmla="*/ 266 w 370"/>
                  <a:gd name="T15" fmla="*/ 566 h 566"/>
                  <a:gd name="T16" fmla="*/ 370 w 370"/>
                  <a:gd name="T17" fmla="*/ 461 h 566"/>
                  <a:gd name="T18" fmla="*/ 370 w 370"/>
                  <a:gd name="T19" fmla="*/ 105 h 566"/>
                  <a:gd name="T20" fmla="*/ 266 w 370"/>
                  <a:gd name="T21" fmla="*/ 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0" h="566">
                    <a:moveTo>
                      <a:pt x="266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40" y="0"/>
                      <a:pt x="18" y="8"/>
                      <a:pt x="0" y="22"/>
                    </a:cubicBezTo>
                    <a:cubicBezTo>
                      <a:pt x="25" y="41"/>
                      <a:pt x="41" y="71"/>
                      <a:pt x="41" y="105"/>
                    </a:cubicBezTo>
                    <a:cubicBezTo>
                      <a:pt x="41" y="461"/>
                      <a:pt x="41" y="461"/>
                      <a:pt x="41" y="461"/>
                    </a:cubicBezTo>
                    <a:cubicBezTo>
                      <a:pt x="41" y="495"/>
                      <a:pt x="25" y="525"/>
                      <a:pt x="0" y="544"/>
                    </a:cubicBezTo>
                    <a:cubicBezTo>
                      <a:pt x="18" y="558"/>
                      <a:pt x="40" y="566"/>
                      <a:pt x="64" y="566"/>
                    </a:cubicBezTo>
                    <a:cubicBezTo>
                      <a:pt x="266" y="566"/>
                      <a:pt x="266" y="566"/>
                      <a:pt x="266" y="566"/>
                    </a:cubicBezTo>
                    <a:cubicBezTo>
                      <a:pt x="323" y="566"/>
                      <a:pt x="370" y="519"/>
                      <a:pt x="370" y="461"/>
                    </a:cubicBezTo>
                    <a:cubicBezTo>
                      <a:pt x="370" y="105"/>
                      <a:pt x="370" y="105"/>
                      <a:pt x="370" y="105"/>
                    </a:cubicBezTo>
                    <a:cubicBezTo>
                      <a:pt x="370" y="47"/>
                      <a:pt x="323" y="0"/>
                      <a:pt x="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9">
                <a:extLst>
                  <a:ext uri="{FF2B5EF4-FFF2-40B4-BE49-F238E27FC236}">
                    <a16:creationId xmlns:a16="http://schemas.microsoft.com/office/drawing/2014/main" id="{46A89526-8C34-2C42-892A-D99E20A4E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0" y="1497"/>
                <a:ext cx="101" cy="625"/>
              </a:xfrm>
              <a:custGeom>
                <a:avLst/>
                <a:gdLst>
                  <a:gd name="T0" fmla="*/ 82 w 82"/>
                  <a:gd name="T1" fmla="*/ 439 h 522"/>
                  <a:gd name="T2" fmla="*/ 82 w 82"/>
                  <a:gd name="T3" fmla="*/ 83 h 522"/>
                  <a:gd name="T4" fmla="*/ 41 w 82"/>
                  <a:gd name="T5" fmla="*/ 0 h 522"/>
                  <a:gd name="T6" fmla="*/ 0 w 82"/>
                  <a:gd name="T7" fmla="*/ 83 h 522"/>
                  <a:gd name="T8" fmla="*/ 0 w 82"/>
                  <a:gd name="T9" fmla="*/ 439 h 522"/>
                  <a:gd name="T10" fmla="*/ 41 w 82"/>
                  <a:gd name="T11" fmla="*/ 522 h 522"/>
                  <a:gd name="T12" fmla="*/ 82 w 82"/>
                  <a:gd name="T13" fmla="*/ 439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522">
                    <a:moveTo>
                      <a:pt x="82" y="439"/>
                    </a:moveTo>
                    <a:cubicBezTo>
                      <a:pt x="82" y="83"/>
                      <a:pt x="82" y="83"/>
                      <a:pt x="82" y="83"/>
                    </a:cubicBezTo>
                    <a:cubicBezTo>
                      <a:pt x="82" y="49"/>
                      <a:pt x="66" y="19"/>
                      <a:pt x="41" y="0"/>
                    </a:cubicBezTo>
                    <a:cubicBezTo>
                      <a:pt x="17" y="19"/>
                      <a:pt x="0" y="49"/>
                      <a:pt x="0" y="83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0" y="473"/>
                      <a:pt x="17" y="503"/>
                      <a:pt x="41" y="522"/>
                    </a:cubicBezTo>
                    <a:cubicBezTo>
                      <a:pt x="66" y="503"/>
                      <a:pt x="82" y="473"/>
                      <a:pt x="82" y="4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F042EF9C-B397-BF47-822C-EEF5DE64B2D8}"/>
              </a:ext>
            </a:extLst>
          </p:cNvPr>
          <p:cNvGrpSpPr/>
          <p:nvPr/>
        </p:nvGrpSpPr>
        <p:grpSpPr>
          <a:xfrm>
            <a:off x="7343761" y="3504967"/>
            <a:ext cx="1019190" cy="451124"/>
            <a:chOff x="4604365" y="3269040"/>
            <a:chExt cx="910931" cy="403206"/>
          </a:xfrm>
        </p:grpSpPr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84623996-3B87-FF4E-B92D-693F34A4C1B0}"/>
                </a:ext>
              </a:extLst>
            </p:cNvPr>
            <p:cNvGrpSpPr/>
            <p:nvPr/>
          </p:nvGrpSpPr>
          <p:grpSpPr>
            <a:xfrm>
              <a:off x="4973453" y="3269040"/>
              <a:ext cx="241491" cy="403206"/>
              <a:chOff x="7226245" y="2989701"/>
              <a:chExt cx="320990" cy="565982"/>
            </a:xfrm>
          </p:grpSpPr>
          <p:sp>
            <p:nvSpPr>
              <p:cNvPr id="321" name="Freeform 563">
                <a:extLst>
                  <a:ext uri="{FF2B5EF4-FFF2-40B4-BE49-F238E27FC236}">
                    <a16:creationId xmlns:a16="http://schemas.microsoft.com/office/drawing/2014/main" id="{F376AC1B-0029-2146-ADB5-87BD85293E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28245" y="3065698"/>
                <a:ext cx="124996" cy="226993"/>
              </a:xfrm>
              <a:custGeom>
                <a:avLst/>
                <a:gdLst>
                  <a:gd name="T0" fmla="*/ 29 w 53"/>
                  <a:gd name="T1" fmla="*/ 48 h 96"/>
                  <a:gd name="T2" fmla="*/ 35 w 53"/>
                  <a:gd name="T3" fmla="*/ 34 h 96"/>
                  <a:gd name="T4" fmla="*/ 53 w 53"/>
                  <a:gd name="T5" fmla="*/ 28 h 96"/>
                  <a:gd name="T6" fmla="*/ 53 w 53"/>
                  <a:gd name="T7" fmla="*/ 0 h 96"/>
                  <a:gd name="T8" fmla="*/ 19 w 53"/>
                  <a:gd name="T9" fmla="*/ 12 h 96"/>
                  <a:gd name="T10" fmla="*/ 1 w 53"/>
                  <a:gd name="T11" fmla="*/ 49 h 96"/>
                  <a:gd name="T12" fmla="*/ 53 w 53"/>
                  <a:gd name="T13" fmla="*/ 96 h 96"/>
                  <a:gd name="T14" fmla="*/ 53 w 53"/>
                  <a:gd name="T15" fmla="*/ 68 h 96"/>
                  <a:gd name="T16" fmla="*/ 29 w 53"/>
                  <a:gd name="T17" fmla="*/ 4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96">
                    <a:moveTo>
                      <a:pt x="29" y="48"/>
                    </a:moveTo>
                    <a:cubicBezTo>
                      <a:pt x="28" y="42"/>
                      <a:pt x="30" y="38"/>
                      <a:pt x="35" y="34"/>
                    </a:cubicBezTo>
                    <a:cubicBezTo>
                      <a:pt x="39" y="31"/>
                      <a:pt x="45" y="29"/>
                      <a:pt x="53" y="28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9" y="1"/>
                      <a:pt x="28" y="6"/>
                      <a:pt x="19" y="12"/>
                    </a:cubicBezTo>
                    <a:cubicBezTo>
                      <a:pt x="7" y="21"/>
                      <a:pt x="0" y="34"/>
                      <a:pt x="1" y="49"/>
                    </a:cubicBezTo>
                    <a:cubicBezTo>
                      <a:pt x="3" y="82"/>
                      <a:pt x="29" y="91"/>
                      <a:pt x="53" y="96"/>
                    </a:cubicBezTo>
                    <a:cubicBezTo>
                      <a:pt x="53" y="68"/>
                      <a:pt x="53" y="68"/>
                      <a:pt x="53" y="68"/>
                    </a:cubicBezTo>
                    <a:cubicBezTo>
                      <a:pt x="35" y="64"/>
                      <a:pt x="29" y="59"/>
                      <a:pt x="29" y="48"/>
                    </a:cubicBezTo>
                    <a:close/>
                  </a:path>
                </a:pathLst>
              </a:custGeom>
              <a:solidFill>
                <a:srgbClr val="6EBE4A"/>
              </a:solidFill>
              <a:ln w="3175">
                <a:solidFill>
                  <a:srgbClr val="6EBE4A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2" name="Freeform 564">
                <a:extLst>
                  <a:ext uri="{FF2B5EF4-FFF2-40B4-BE49-F238E27FC236}">
                    <a16:creationId xmlns:a16="http://schemas.microsoft.com/office/drawing/2014/main" id="{B5F110DC-209A-5343-952A-D4E7BBB692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26245" y="3342690"/>
                <a:ext cx="126996" cy="143996"/>
              </a:xfrm>
              <a:custGeom>
                <a:avLst/>
                <a:gdLst>
                  <a:gd name="T0" fmla="*/ 28 w 54"/>
                  <a:gd name="T1" fmla="*/ 13 h 61"/>
                  <a:gd name="T2" fmla="*/ 13 w 54"/>
                  <a:gd name="T3" fmla="*/ 0 h 61"/>
                  <a:gd name="T4" fmla="*/ 0 w 54"/>
                  <a:gd name="T5" fmla="*/ 15 h 61"/>
                  <a:gd name="T6" fmla="*/ 54 w 54"/>
                  <a:gd name="T7" fmla="*/ 61 h 61"/>
                  <a:gd name="T8" fmla="*/ 54 w 54"/>
                  <a:gd name="T9" fmla="*/ 33 h 61"/>
                  <a:gd name="T10" fmla="*/ 28 w 54"/>
                  <a:gd name="T11" fmla="*/ 1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61">
                    <a:moveTo>
                      <a:pt x="28" y="13"/>
                    </a:moveTo>
                    <a:cubicBezTo>
                      <a:pt x="27" y="6"/>
                      <a:pt x="21" y="0"/>
                      <a:pt x="13" y="0"/>
                    </a:cubicBezTo>
                    <a:cubicBezTo>
                      <a:pt x="6" y="1"/>
                      <a:pt x="0" y="7"/>
                      <a:pt x="0" y="15"/>
                    </a:cubicBezTo>
                    <a:cubicBezTo>
                      <a:pt x="1" y="32"/>
                      <a:pt x="19" y="56"/>
                      <a:pt x="54" y="61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35" y="29"/>
                      <a:pt x="28" y="17"/>
                      <a:pt x="28" y="13"/>
                    </a:cubicBezTo>
                    <a:close/>
                  </a:path>
                </a:pathLst>
              </a:custGeom>
              <a:solidFill>
                <a:srgbClr val="6EBE4A"/>
              </a:solidFill>
              <a:ln w="3175">
                <a:solidFill>
                  <a:srgbClr val="6EBE4A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3" name="Freeform 565">
                <a:extLst>
                  <a:ext uri="{FF2B5EF4-FFF2-40B4-BE49-F238E27FC236}">
                    <a16:creationId xmlns:a16="http://schemas.microsoft.com/office/drawing/2014/main" id="{0F522E39-1336-524B-BB79-452749BA37A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17239" y="3238693"/>
                <a:ext cx="129996" cy="247992"/>
              </a:xfrm>
              <a:custGeom>
                <a:avLst/>
                <a:gdLst>
                  <a:gd name="T0" fmla="*/ 53 w 55"/>
                  <a:gd name="T1" fmla="*/ 51 h 105"/>
                  <a:gd name="T2" fmla="*/ 0 w 55"/>
                  <a:gd name="T3" fmla="*/ 0 h 105"/>
                  <a:gd name="T4" fmla="*/ 0 w 55"/>
                  <a:gd name="T5" fmla="*/ 29 h 105"/>
                  <a:gd name="T6" fmla="*/ 26 w 55"/>
                  <a:gd name="T7" fmla="*/ 52 h 105"/>
                  <a:gd name="T8" fmla="*/ 13 w 55"/>
                  <a:gd name="T9" fmla="*/ 73 h 105"/>
                  <a:gd name="T10" fmla="*/ 0 w 55"/>
                  <a:gd name="T11" fmla="*/ 77 h 105"/>
                  <a:gd name="T12" fmla="*/ 0 w 55"/>
                  <a:gd name="T13" fmla="*/ 105 h 105"/>
                  <a:gd name="T14" fmla="*/ 25 w 55"/>
                  <a:gd name="T15" fmla="*/ 98 h 105"/>
                  <a:gd name="T16" fmla="*/ 53 w 55"/>
                  <a:gd name="T17" fmla="*/ 5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05">
                    <a:moveTo>
                      <a:pt x="53" y="51"/>
                    </a:moveTo>
                    <a:cubicBezTo>
                      <a:pt x="52" y="15"/>
                      <a:pt x="25" y="5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18" y="33"/>
                      <a:pt x="25" y="38"/>
                      <a:pt x="26" y="52"/>
                    </a:cubicBezTo>
                    <a:cubicBezTo>
                      <a:pt x="26" y="59"/>
                      <a:pt x="25" y="67"/>
                      <a:pt x="13" y="73"/>
                    </a:cubicBezTo>
                    <a:cubicBezTo>
                      <a:pt x="9" y="75"/>
                      <a:pt x="4" y="76"/>
                      <a:pt x="0" y="77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7" y="104"/>
                      <a:pt x="16" y="102"/>
                      <a:pt x="25" y="98"/>
                    </a:cubicBezTo>
                    <a:cubicBezTo>
                      <a:pt x="44" y="88"/>
                      <a:pt x="55" y="72"/>
                      <a:pt x="53" y="51"/>
                    </a:cubicBezTo>
                    <a:close/>
                  </a:path>
                </a:pathLst>
              </a:custGeom>
              <a:solidFill>
                <a:srgbClr val="6EBE4A"/>
              </a:solidFill>
              <a:ln w="3175">
                <a:solidFill>
                  <a:srgbClr val="6EBE4A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4" name="Freeform 566">
                <a:extLst>
                  <a:ext uri="{FF2B5EF4-FFF2-40B4-BE49-F238E27FC236}">
                    <a16:creationId xmlns:a16="http://schemas.microsoft.com/office/drawing/2014/main" id="{5D98549C-B4B3-3443-9F39-4702E046EA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17239" y="3063698"/>
                <a:ext cx="117996" cy="136996"/>
              </a:xfrm>
              <a:custGeom>
                <a:avLst/>
                <a:gdLst>
                  <a:gd name="T0" fmla="*/ 22 w 50"/>
                  <a:gd name="T1" fmla="*/ 45 h 58"/>
                  <a:gd name="T2" fmla="*/ 36 w 50"/>
                  <a:gd name="T3" fmla="*/ 58 h 58"/>
                  <a:gd name="T4" fmla="*/ 49 w 50"/>
                  <a:gd name="T5" fmla="*/ 43 h 58"/>
                  <a:gd name="T6" fmla="*/ 0 w 50"/>
                  <a:gd name="T7" fmla="*/ 0 h 58"/>
                  <a:gd name="T8" fmla="*/ 0 w 50"/>
                  <a:gd name="T9" fmla="*/ 28 h 58"/>
                  <a:gd name="T10" fmla="*/ 22 w 50"/>
                  <a:gd name="T11" fmla="*/ 4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58">
                    <a:moveTo>
                      <a:pt x="22" y="45"/>
                    </a:moveTo>
                    <a:cubicBezTo>
                      <a:pt x="22" y="52"/>
                      <a:pt x="29" y="58"/>
                      <a:pt x="36" y="58"/>
                    </a:cubicBezTo>
                    <a:cubicBezTo>
                      <a:pt x="44" y="57"/>
                      <a:pt x="50" y="51"/>
                      <a:pt x="49" y="43"/>
                    </a:cubicBezTo>
                    <a:cubicBezTo>
                      <a:pt x="48" y="26"/>
                      <a:pt x="31" y="5"/>
                      <a:pt x="0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5" y="32"/>
                      <a:pt x="21" y="41"/>
                      <a:pt x="22" y="45"/>
                    </a:cubicBezTo>
                    <a:close/>
                  </a:path>
                </a:pathLst>
              </a:custGeom>
              <a:solidFill>
                <a:srgbClr val="6EBE4A"/>
              </a:solidFill>
              <a:ln w="3175">
                <a:solidFill>
                  <a:srgbClr val="6EBE4A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5" name="Freeform 567">
                <a:extLst>
                  <a:ext uri="{FF2B5EF4-FFF2-40B4-BE49-F238E27FC236}">
                    <a16:creationId xmlns:a16="http://schemas.microsoft.com/office/drawing/2014/main" id="{29B8AB71-549B-2043-BB2F-2B32E7C712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3241" y="3127696"/>
                <a:ext cx="63998" cy="110997"/>
              </a:xfrm>
              <a:custGeom>
                <a:avLst/>
                <a:gdLst>
                  <a:gd name="T0" fmla="*/ 12 w 27"/>
                  <a:gd name="T1" fmla="*/ 0 h 47"/>
                  <a:gd name="T2" fmla="*/ 0 w 27"/>
                  <a:gd name="T3" fmla="*/ 2 h 47"/>
                  <a:gd name="T4" fmla="*/ 0 w 27"/>
                  <a:gd name="T5" fmla="*/ 42 h 47"/>
                  <a:gd name="T6" fmla="*/ 15 w 27"/>
                  <a:gd name="T7" fmla="*/ 45 h 47"/>
                  <a:gd name="T8" fmla="*/ 27 w 27"/>
                  <a:gd name="T9" fmla="*/ 47 h 47"/>
                  <a:gd name="T10" fmla="*/ 27 w 27"/>
                  <a:gd name="T11" fmla="*/ 1 h 47"/>
                  <a:gd name="T12" fmla="*/ 12 w 27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47">
                    <a:moveTo>
                      <a:pt x="12" y="0"/>
                    </a:moveTo>
                    <a:cubicBezTo>
                      <a:pt x="7" y="0"/>
                      <a:pt x="3" y="1"/>
                      <a:pt x="0" y="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3"/>
                      <a:pt x="9" y="44"/>
                      <a:pt x="15" y="45"/>
                    </a:cubicBezTo>
                    <a:cubicBezTo>
                      <a:pt x="19" y="46"/>
                      <a:pt x="23" y="46"/>
                      <a:pt x="27" y="4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3" y="0"/>
                      <a:pt x="18" y="0"/>
                      <a:pt x="12" y="0"/>
                    </a:cubicBezTo>
                    <a:close/>
                  </a:path>
                </a:pathLst>
              </a:custGeom>
              <a:solidFill>
                <a:srgbClr val="658657"/>
              </a:solidFill>
              <a:ln w="3175">
                <a:solidFill>
                  <a:srgbClr val="65865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6" name="Freeform 568">
                <a:extLst>
                  <a:ext uri="{FF2B5EF4-FFF2-40B4-BE49-F238E27FC236}">
                    <a16:creationId xmlns:a16="http://schemas.microsoft.com/office/drawing/2014/main" id="{FBD7B044-6633-9D40-A3B0-DD5680B9735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3241" y="3486685"/>
                <a:ext cx="63998" cy="68998"/>
              </a:xfrm>
              <a:custGeom>
                <a:avLst/>
                <a:gdLst>
                  <a:gd name="T0" fmla="*/ 13 w 27"/>
                  <a:gd name="T1" fmla="*/ 1 h 29"/>
                  <a:gd name="T2" fmla="*/ 0 w 27"/>
                  <a:gd name="T3" fmla="*/ 0 h 29"/>
                  <a:gd name="T4" fmla="*/ 0 w 27"/>
                  <a:gd name="T5" fmla="*/ 15 h 29"/>
                  <a:gd name="T6" fmla="*/ 14 w 27"/>
                  <a:gd name="T7" fmla="*/ 29 h 29"/>
                  <a:gd name="T8" fmla="*/ 27 w 27"/>
                  <a:gd name="T9" fmla="*/ 15 h 29"/>
                  <a:gd name="T10" fmla="*/ 27 w 27"/>
                  <a:gd name="T11" fmla="*/ 0 h 29"/>
                  <a:gd name="T12" fmla="*/ 19 w 27"/>
                  <a:gd name="T13" fmla="*/ 1 h 29"/>
                  <a:gd name="T14" fmla="*/ 13 w 27"/>
                  <a:gd name="T1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13" y="1"/>
                    </a:moveTo>
                    <a:cubicBezTo>
                      <a:pt x="9" y="1"/>
                      <a:pt x="4" y="1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23"/>
                      <a:pt x="6" y="29"/>
                      <a:pt x="14" y="29"/>
                    </a:cubicBezTo>
                    <a:cubicBezTo>
                      <a:pt x="21" y="29"/>
                      <a:pt x="27" y="23"/>
                      <a:pt x="27" y="15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4" y="1"/>
                      <a:pt x="21" y="1"/>
                      <a:pt x="19" y="1"/>
                    </a:cubicBezTo>
                    <a:cubicBezTo>
                      <a:pt x="17" y="1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658657"/>
              </a:solidFill>
              <a:ln w="3175">
                <a:solidFill>
                  <a:srgbClr val="65865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7" name="Freeform 569">
                <a:extLst>
                  <a:ext uri="{FF2B5EF4-FFF2-40B4-BE49-F238E27FC236}">
                    <a16:creationId xmlns:a16="http://schemas.microsoft.com/office/drawing/2014/main" id="{E0A54518-A372-DF4C-BACC-B5E2AD07DC5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3241" y="3292691"/>
                <a:ext cx="63998" cy="131996"/>
              </a:xfrm>
              <a:custGeom>
                <a:avLst/>
                <a:gdLst>
                  <a:gd name="T0" fmla="*/ 18 w 27"/>
                  <a:gd name="T1" fmla="*/ 55 h 56"/>
                  <a:gd name="T2" fmla="*/ 27 w 27"/>
                  <a:gd name="T3" fmla="*/ 54 h 56"/>
                  <a:gd name="T4" fmla="*/ 27 w 27"/>
                  <a:gd name="T5" fmla="*/ 6 h 56"/>
                  <a:gd name="T6" fmla="*/ 10 w 27"/>
                  <a:gd name="T7" fmla="*/ 2 h 56"/>
                  <a:gd name="T8" fmla="*/ 0 w 27"/>
                  <a:gd name="T9" fmla="*/ 0 h 56"/>
                  <a:gd name="T10" fmla="*/ 0 w 27"/>
                  <a:gd name="T11" fmla="*/ 54 h 56"/>
                  <a:gd name="T12" fmla="*/ 18 w 27"/>
                  <a:gd name="T1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6">
                    <a:moveTo>
                      <a:pt x="18" y="55"/>
                    </a:moveTo>
                    <a:cubicBezTo>
                      <a:pt x="18" y="55"/>
                      <a:pt x="22" y="55"/>
                      <a:pt x="27" y="54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2" y="4"/>
                      <a:pt x="17" y="3"/>
                      <a:pt x="10" y="2"/>
                    </a:cubicBezTo>
                    <a:cubicBezTo>
                      <a:pt x="7" y="1"/>
                      <a:pt x="3" y="1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5" y="55"/>
                      <a:pt x="11" y="56"/>
                      <a:pt x="18" y="55"/>
                    </a:cubicBezTo>
                    <a:close/>
                  </a:path>
                </a:pathLst>
              </a:custGeom>
              <a:solidFill>
                <a:srgbClr val="658657"/>
              </a:solidFill>
              <a:ln w="3175">
                <a:solidFill>
                  <a:srgbClr val="65865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8" name="Freeform 570">
                <a:extLst>
                  <a:ext uri="{FF2B5EF4-FFF2-40B4-BE49-F238E27FC236}">
                    <a16:creationId xmlns:a16="http://schemas.microsoft.com/office/drawing/2014/main" id="{BB540443-C5C7-4D48-A26B-070259B472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3241" y="2989701"/>
                <a:ext cx="63998" cy="75998"/>
              </a:xfrm>
              <a:custGeom>
                <a:avLst/>
                <a:gdLst>
                  <a:gd name="T0" fmla="*/ 27 w 27"/>
                  <a:gd name="T1" fmla="*/ 31 h 32"/>
                  <a:gd name="T2" fmla="*/ 27 w 27"/>
                  <a:gd name="T3" fmla="*/ 14 h 32"/>
                  <a:gd name="T4" fmla="*/ 14 w 27"/>
                  <a:gd name="T5" fmla="*/ 0 h 32"/>
                  <a:gd name="T6" fmla="*/ 0 w 27"/>
                  <a:gd name="T7" fmla="*/ 14 h 32"/>
                  <a:gd name="T8" fmla="*/ 0 w 27"/>
                  <a:gd name="T9" fmla="*/ 32 h 32"/>
                  <a:gd name="T10" fmla="*/ 10 w 27"/>
                  <a:gd name="T11" fmla="*/ 31 h 32"/>
                  <a:gd name="T12" fmla="*/ 27 w 27"/>
                  <a:gd name="T1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2">
                    <a:moveTo>
                      <a:pt x="27" y="31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6"/>
                      <a:pt x="21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3" y="31"/>
                      <a:pt x="7" y="31"/>
                      <a:pt x="10" y="31"/>
                    </a:cubicBezTo>
                    <a:cubicBezTo>
                      <a:pt x="16" y="30"/>
                      <a:pt x="22" y="31"/>
                      <a:pt x="27" y="31"/>
                    </a:cubicBezTo>
                    <a:close/>
                  </a:path>
                </a:pathLst>
              </a:custGeom>
              <a:solidFill>
                <a:srgbClr val="658657"/>
              </a:solidFill>
              <a:ln w="3175">
                <a:solidFill>
                  <a:srgbClr val="65865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29" name="Freeform 571">
                <a:extLst>
                  <a:ext uri="{FF2B5EF4-FFF2-40B4-BE49-F238E27FC236}">
                    <a16:creationId xmlns:a16="http://schemas.microsoft.com/office/drawing/2014/main" id="{13A50F4A-856F-4946-B63A-6ADF17105F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3241" y="3420687"/>
                <a:ext cx="63998" cy="67998"/>
              </a:xfrm>
              <a:custGeom>
                <a:avLst/>
                <a:gdLst>
                  <a:gd name="T0" fmla="*/ 18 w 27"/>
                  <a:gd name="T1" fmla="*/ 1 h 29"/>
                  <a:gd name="T2" fmla="*/ 0 w 27"/>
                  <a:gd name="T3" fmla="*/ 0 h 29"/>
                  <a:gd name="T4" fmla="*/ 0 w 27"/>
                  <a:gd name="T5" fmla="*/ 28 h 29"/>
                  <a:gd name="T6" fmla="*/ 13 w 27"/>
                  <a:gd name="T7" fmla="*/ 29 h 29"/>
                  <a:gd name="T8" fmla="*/ 19 w 27"/>
                  <a:gd name="T9" fmla="*/ 29 h 29"/>
                  <a:gd name="T10" fmla="*/ 27 w 27"/>
                  <a:gd name="T11" fmla="*/ 28 h 29"/>
                  <a:gd name="T12" fmla="*/ 27 w 27"/>
                  <a:gd name="T13" fmla="*/ 0 h 29"/>
                  <a:gd name="T14" fmla="*/ 18 w 27"/>
                  <a:gd name="T1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18" y="1"/>
                    </a:moveTo>
                    <a:cubicBezTo>
                      <a:pt x="11" y="2"/>
                      <a:pt x="5" y="1"/>
                      <a:pt x="0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4" y="29"/>
                      <a:pt x="9" y="29"/>
                      <a:pt x="13" y="29"/>
                    </a:cubicBezTo>
                    <a:cubicBezTo>
                      <a:pt x="15" y="29"/>
                      <a:pt x="17" y="29"/>
                      <a:pt x="19" y="29"/>
                    </a:cubicBezTo>
                    <a:cubicBezTo>
                      <a:pt x="21" y="29"/>
                      <a:pt x="24" y="29"/>
                      <a:pt x="27" y="28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1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30" name="Freeform 572">
                <a:extLst>
                  <a:ext uri="{FF2B5EF4-FFF2-40B4-BE49-F238E27FC236}">
                    <a16:creationId xmlns:a16="http://schemas.microsoft.com/office/drawing/2014/main" id="{74130E25-001A-6841-887B-26EA51B204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3241" y="3060698"/>
                <a:ext cx="63998" cy="70998"/>
              </a:xfrm>
              <a:custGeom>
                <a:avLst/>
                <a:gdLst>
                  <a:gd name="T0" fmla="*/ 12 w 27"/>
                  <a:gd name="T1" fmla="*/ 28 h 30"/>
                  <a:gd name="T2" fmla="*/ 27 w 27"/>
                  <a:gd name="T3" fmla="*/ 29 h 30"/>
                  <a:gd name="T4" fmla="*/ 27 w 27"/>
                  <a:gd name="T5" fmla="*/ 1 h 30"/>
                  <a:gd name="T6" fmla="*/ 10 w 27"/>
                  <a:gd name="T7" fmla="*/ 1 h 30"/>
                  <a:gd name="T8" fmla="*/ 0 w 27"/>
                  <a:gd name="T9" fmla="*/ 2 h 30"/>
                  <a:gd name="T10" fmla="*/ 0 w 27"/>
                  <a:gd name="T11" fmla="*/ 30 h 30"/>
                  <a:gd name="T12" fmla="*/ 12 w 27"/>
                  <a:gd name="T13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0">
                    <a:moveTo>
                      <a:pt x="12" y="28"/>
                    </a:moveTo>
                    <a:cubicBezTo>
                      <a:pt x="18" y="28"/>
                      <a:pt x="23" y="28"/>
                      <a:pt x="27" y="29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2" y="1"/>
                      <a:pt x="16" y="0"/>
                      <a:pt x="10" y="1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" y="29"/>
                      <a:pt x="7" y="28"/>
                      <a:pt x="12" y="28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  <p:sp>
            <p:nvSpPr>
              <p:cNvPr id="331" name="Freeform 573">
                <a:extLst>
                  <a:ext uri="{FF2B5EF4-FFF2-40B4-BE49-F238E27FC236}">
                    <a16:creationId xmlns:a16="http://schemas.microsoft.com/office/drawing/2014/main" id="{3E1C5B6F-A1A2-BB43-99B9-8001C7A553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3241" y="3226693"/>
                <a:ext cx="63998" cy="79998"/>
              </a:xfrm>
              <a:custGeom>
                <a:avLst/>
                <a:gdLst>
                  <a:gd name="T0" fmla="*/ 27 w 27"/>
                  <a:gd name="T1" fmla="*/ 34 h 34"/>
                  <a:gd name="T2" fmla="*/ 27 w 27"/>
                  <a:gd name="T3" fmla="*/ 5 h 34"/>
                  <a:gd name="T4" fmla="*/ 15 w 27"/>
                  <a:gd name="T5" fmla="*/ 3 h 34"/>
                  <a:gd name="T6" fmla="*/ 0 w 27"/>
                  <a:gd name="T7" fmla="*/ 0 h 34"/>
                  <a:gd name="T8" fmla="*/ 0 w 27"/>
                  <a:gd name="T9" fmla="*/ 28 h 34"/>
                  <a:gd name="T10" fmla="*/ 10 w 27"/>
                  <a:gd name="T11" fmla="*/ 30 h 34"/>
                  <a:gd name="T12" fmla="*/ 27 w 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4">
                    <a:moveTo>
                      <a:pt x="27" y="34"/>
                    </a:moveTo>
                    <a:cubicBezTo>
                      <a:pt x="27" y="5"/>
                      <a:pt x="27" y="5"/>
                      <a:pt x="27" y="5"/>
                    </a:cubicBezTo>
                    <a:cubicBezTo>
                      <a:pt x="23" y="4"/>
                      <a:pt x="19" y="4"/>
                      <a:pt x="15" y="3"/>
                    </a:cubicBezTo>
                    <a:cubicBezTo>
                      <a:pt x="9" y="2"/>
                      <a:pt x="4" y="1"/>
                      <a:pt x="0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29"/>
                      <a:pt x="7" y="29"/>
                      <a:pt x="10" y="30"/>
                    </a:cubicBezTo>
                    <a:cubicBezTo>
                      <a:pt x="17" y="31"/>
                      <a:pt x="22" y="32"/>
                      <a:pt x="27" y="34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sz="1400">
                  <a:solidFill>
                    <a:srgbClr val="282828"/>
                  </a:solidFill>
                </a:endParaRPr>
              </a:p>
            </p:txBody>
          </p:sp>
        </p:grp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BD9EF9DC-EBB3-B444-B324-01DEB5BC333B}"/>
                </a:ext>
              </a:extLst>
            </p:cNvPr>
            <p:cNvGrpSpPr/>
            <p:nvPr/>
          </p:nvGrpSpPr>
          <p:grpSpPr>
            <a:xfrm>
              <a:off x="4604365" y="3300782"/>
              <a:ext cx="411864" cy="339722"/>
              <a:chOff x="4648015" y="3302197"/>
              <a:chExt cx="411864" cy="339722"/>
            </a:xfrm>
          </p:grpSpPr>
          <p:sp>
            <p:nvSpPr>
              <p:cNvPr id="318" name="Block Arc 317">
                <a:extLst>
                  <a:ext uri="{FF2B5EF4-FFF2-40B4-BE49-F238E27FC236}">
                    <a16:creationId xmlns:a16="http://schemas.microsoft.com/office/drawing/2014/main" id="{B82F0F06-548F-B742-9F11-B79C5C4FF7D7}"/>
                  </a:ext>
                </a:extLst>
              </p:cNvPr>
              <p:cNvSpPr/>
              <p:nvPr/>
            </p:nvSpPr>
            <p:spPr>
              <a:xfrm rot="14731256">
                <a:off x="4705202" y="3287241"/>
                <a:ext cx="339722" cy="369633"/>
              </a:xfrm>
              <a:prstGeom prst="blockArc">
                <a:avLst>
                  <a:gd name="adj1" fmla="val 10800000"/>
                  <a:gd name="adj2" fmla="val 3140099"/>
                  <a:gd name="adj3" fmla="val 15229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6EBE4A"/>
                  </a:solidFill>
                  <a:latin typeface="CiscoSansTT ExtraLight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87F36AFE-156B-EA4B-BA8D-C6A32FDEB6E0}"/>
                  </a:ext>
                </a:extLst>
              </p:cNvPr>
              <p:cNvSpPr/>
              <p:nvPr/>
            </p:nvSpPr>
            <p:spPr>
              <a:xfrm>
                <a:off x="4648015" y="3434579"/>
                <a:ext cx="229609" cy="37478"/>
              </a:xfrm>
              <a:prstGeom prst="rect">
                <a:avLst/>
              </a:prstGeom>
              <a:solidFill>
                <a:schemeClr val="accent2">
                  <a:lumMod val="50000"/>
                  <a:alpha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8C885B3-6297-C547-B5ED-6AB22B14BB9B}"/>
                  </a:ext>
                </a:extLst>
              </p:cNvPr>
              <p:cNvSpPr/>
              <p:nvPr/>
            </p:nvSpPr>
            <p:spPr>
              <a:xfrm>
                <a:off x="4648015" y="3506795"/>
                <a:ext cx="229609" cy="37478"/>
              </a:xfrm>
              <a:prstGeom prst="rect">
                <a:avLst/>
              </a:prstGeom>
              <a:solidFill>
                <a:schemeClr val="accent2">
                  <a:lumMod val="50000"/>
                  <a:alpha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339DBE1C-3E58-414E-A1F1-B3522BB5CF38}"/>
                </a:ext>
              </a:extLst>
            </p:cNvPr>
            <p:cNvGrpSpPr/>
            <p:nvPr/>
          </p:nvGrpSpPr>
          <p:grpSpPr>
            <a:xfrm>
              <a:off x="5261069" y="3290475"/>
              <a:ext cx="254227" cy="360336"/>
              <a:chOff x="5304719" y="3280704"/>
              <a:chExt cx="254227" cy="360336"/>
            </a:xfrm>
          </p:grpSpPr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C41D49EC-73EF-DE48-8E92-C1F53708341D}"/>
                  </a:ext>
                </a:extLst>
              </p:cNvPr>
              <p:cNvSpPr/>
              <p:nvPr/>
            </p:nvSpPr>
            <p:spPr>
              <a:xfrm rot="18936466">
                <a:off x="5333386" y="3282111"/>
                <a:ext cx="67955" cy="200125"/>
              </a:xfrm>
              <a:prstGeom prst="rect">
                <a:avLst/>
              </a:prstGeom>
              <a:solidFill>
                <a:srgbClr val="6EBE4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F4E4CEEC-68C1-5E47-B1AC-4933003166A9}"/>
                  </a:ext>
                </a:extLst>
              </p:cNvPr>
              <p:cNvSpPr/>
              <p:nvPr/>
            </p:nvSpPr>
            <p:spPr>
              <a:xfrm>
                <a:off x="5399161" y="3440915"/>
                <a:ext cx="67955" cy="200125"/>
              </a:xfrm>
              <a:prstGeom prst="rect">
                <a:avLst/>
              </a:prstGeom>
              <a:solidFill>
                <a:srgbClr val="6EBE4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EF746F61-ECD1-3F43-AF76-3637A01BB08F}"/>
                  </a:ext>
                </a:extLst>
              </p:cNvPr>
              <p:cNvSpPr/>
              <p:nvPr/>
            </p:nvSpPr>
            <p:spPr>
              <a:xfrm rot="2389183">
                <a:off x="5461268" y="3280704"/>
                <a:ext cx="67955" cy="200125"/>
              </a:xfrm>
              <a:prstGeom prst="rect">
                <a:avLst/>
              </a:prstGeom>
              <a:solidFill>
                <a:srgbClr val="6EBE4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1DD69926-9B45-B645-B054-9A546EBB4FDA}"/>
                  </a:ext>
                </a:extLst>
              </p:cNvPr>
              <p:cNvSpPr/>
              <p:nvPr/>
            </p:nvSpPr>
            <p:spPr>
              <a:xfrm>
                <a:off x="5304719" y="3448858"/>
                <a:ext cx="254227" cy="40154"/>
              </a:xfrm>
              <a:prstGeom prst="rect">
                <a:avLst/>
              </a:prstGeom>
              <a:solidFill>
                <a:srgbClr val="65865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79D0CCED-F7F7-A34D-AC52-E14105269F31}"/>
                  </a:ext>
                </a:extLst>
              </p:cNvPr>
              <p:cNvSpPr/>
              <p:nvPr/>
            </p:nvSpPr>
            <p:spPr>
              <a:xfrm>
                <a:off x="5304719" y="3510792"/>
                <a:ext cx="254227" cy="40154"/>
              </a:xfrm>
              <a:prstGeom prst="rect">
                <a:avLst/>
              </a:prstGeom>
              <a:solidFill>
                <a:srgbClr val="65865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40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</p:grpSp>
      </p:grpSp>
      <p:sp>
        <p:nvSpPr>
          <p:cNvPr id="332" name="TextBox 331">
            <a:extLst>
              <a:ext uri="{FF2B5EF4-FFF2-40B4-BE49-F238E27FC236}">
                <a16:creationId xmlns:a16="http://schemas.microsoft.com/office/drawing/2014/main" id="{65AB58A8-9382-184D-86F2-501A114921A5}"/>
              </a:ext>
            </a:extLst>
          </p:cNvPr>
          <p:cNvSpPr txBox="1"/>
          <p:nvPr/>
        </p:nvSpPr>
        <p:spPr>
          <a:xfrm>
            <a:off x="7362957" y="4360980"/>
            <a:ext cx="1042080" cy="31573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457189" eaLnBrk="0" hangingPunct="0">
              <a:spcBef>
                <a:spcPct val="50000"/>
              </a:spcBef>
              <a:defRPr/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/>
                <a:ea typeface="ＭＳ Ｐゴシック"/>
              </a:rPr>
              <a:t>Enterprise grade solution at small business prices</a:t>
            </a: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CiscoSansTT ExtraLight"/>
            </a:endParaRPr>
          </a:p>
        </p:txBody>
      </p:sp>
      <p:grpSp>
        <p:nvGrpSpPr>
          <p:cNvPr id="333" name="Group 11">
            <a:extLst>
              <a:ext uri="{FF2B5EF4-FFF2-40B4-BE49-F238E27FC236}">
                <a16:creationId xmlns:a16="http://schemas.microsoft.com/office/drawing/2014/main" id="{1FAA07C6-B124-A344-8BBF-CB073F2EE4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41661" y="1885418"/>
            <a:ext cx="477771" cy="527137"/>
            <a:chOff x="1889" y="526"/>
            <a:chExt cx="1984" cy="2189"/>
          </a:xfrm>
        </p:grpSpPr>
        <p:sp>
          <p:nvSpPr>
            <p:cNvPr id="334" name="Freeform 12">
              <a:extLst>
                <a:ext uri="{FF2B5EF4-FFF2-40B4-BE49-F238E27FC236}">
                  <a16:creationId xmlns:a16="http://schemas.microsoft.com/office/drawing/2014/main" id="{08CF7592-9BD0-F548-8874-792B89D3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750"/>
              <a:ext cx="1447" cy="1965"/>
            </a:xfrm>
            <a:custGeom>
              <a:avLst/>
              <a:gdLst>
                <a:gd name="T0" fmla="*/ 591 w 1181"/>
                <a:gd name="T1" fmla="*/ 1644 h 1644"/>
                <a:gd name="T2" fmla="*/ 591 w 1181"/>
                <a:gd name="T3" fmla="*/ 1644 h 1644"/>
                <a:gd name="T4" fmla="*/ 0 w 1181"/>
                <a:gd name="T5" fmla="*/ 1054 h 1644"/>
                <a:gd name="T6" fmla="*/ 0 w 1181"/>
                <a:gd name="T7" fmla="*/ 590 h 1644"/>
                <a:gd name="T8" fmla="*/ 591 w 1181"/>
                <a:gd name="T9" fmla="*/ 0 h 1644"/>
                <a:gd name="T10" fmla="*/ 1181 w 1181"/>
                <a:gd name="T11" fmla="*/ 590 h 1644"/>
                <a:gd name="T12" fmla="*/ 1181 w 1181"/>
                <a:gd name="T13" fmla="*/ 1054 h 1644"/>
                <a:gd name="T14" fmla="*/ 591 w 1181"/>
                <a:gd name="T15" fmla="*/ 1644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1" h="1644">
                  <a:moveTo>
                    <a:pt x="591" y="1644"/>
                  </a:moveTo>
                  <a:cubicBezTo>
                    <a:pt x="591" y="1644"/>
                    <a:pt x="591" y="1644"/>
                    <a:pt x="591" y="1644"/>
                  </a:cubicBezTo>
                  <a:cubicBezTo>
                    <a:pt x="266" y="1644"/>
                    <a:pt x="0" y="1378"/>
                    <a:pt x="0" y="1054"/>
                  </a:cubicBezTo>
                  <a:cubicBezTo>
                    <a:pt x="0" y="590"/>
                    <a:pt x="0" y="590"/>
                    <a:pt x="0" y="590"/>
                  </a:cubicBezTo>
                  <a:cubicBezTo>
                    <a:pt x="0" y="266"/>
                    <a:pt x="266" y="0"/>
                    <a:pt x="591" y="0"/>
                  </a:cubicBezTo>
                  <a:cubicBezTo>
                    <a:pt x="915" y="0"/>
                    <a:pt x="1181" y="266"/>
                    <a:pt x="1181" y="590"/>
                  </a:cubicBezTo>
                  <a:cubicBezTo>
                    <a:pt x="1181" y="1054"/>
                    <a:pt x="1181" y="1054"/>
                    <a:pt x="1181" y="1054"/>
                  </a:cubicBezTo>
                  <a:cubicBezTo>
                    <a:pt x="1181" y="1378"/>
                    <a:pt x="915" y="1644"/>
                    <a:pt x="591" y="1644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3">
              <a:extLst>
                <a:ext uri="{FF2B5EF4-FFF2-40B4-BE49-F238E27FC236}">
                  <a16:creationId xmlns:a16="http://schemas.microsoft.com/office/drawing/2014/main" id="{A556C9F7-3707-3243-B2AB-E3728B773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750"/>
              <a:ext cx="1447" cy="1965"/>
            </a:xfrm>
            <a:custGeom>
              <a:avLst/>
              <a:gdLst>
                <a:gd name="T0" fmla="*/ 591 w 1181"/>
                <a:gd name="T1" fmla="*/ 1644 h 1644"/>
                <a:gd name="T2" fmla="*/ 591 w 1181"/>
                <a:gd name="T3" fmla="*/ 1644 h 1644"/>
                <a:gd name="T4" fmla="*/ 0 w 1181"/>
                <a:gd name="T5" fmla="*/ 1054 h 1644"/>
                <a:gd name="T6" fmla="*/ 0 w 1181"/>
                <a:gd name="T7" fmla="*/ 590 h 1644"/>
                <a:gd name="T8" fmla="*/ 591 w 1181"/>
                <a:gd name="T9" fmla="*/ 0 h 1644"/>
                <a:gd name="T10" fmla="*/ 1181 w 1181"/>
                <a:gd name="T11" fmla="*/ 590 h 1644"/>
                <a:gd name="T12" fmla="*/ 1181 w 1181"/>
                <a:gd name="T13" fmla="*/ 1054 h 1644"/>
                <a:gd name="T14" fmla="*/ 591 w 1181"/>
                <a:gd name="T15" fmla="*/ 1644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1" h="1644">
                  <a:moveTo>
                    <a:pt x="591" y="1644"/>
                  </a:moveTo>
                  <a:cubicBezTo>
                    <a:pt x="591" y="1644"/>
                    <a:pt x="591" y="1644"/>
                    <a:pt x="591" y="1644"/>
                  </a:cubicBezTo>
                  <a:cubicBezTo>
                    <a:pt x="266" y="1644"/>
                    <a:pt x="0" y="1378"/>
                    <a:pt x="0" y="1054"/>
                  </a:cubicBezTo>
                  <a:cubicBezTo>
                    <a:pt x="0" y="590"/>
                    <a:pt x="0" y="590"/>
                    <a:pt x="0" y="590"/>
                  </a:cubicBezTo>
                  <a:cubicBezTo>
                    <a:pt x="0" y="266"/>
                    <a:pt x="266" y="0"/>
                    <a:pt x="591" y="0"/>
                  </a:cubicBezTo>
                  <a:cubicBezTo>
                    <a:pt x="915" y="0"/>
                    <a:pt x="1181" y="266"/>
                    <a:pt x="1181" y="590"/>
                  </a:cubicBezTo>
                  <a:cubicBezTo>
                    <a:pt x="1181" y="1054"/>
                    <a:pt x="1181" y="1054"/>
                    <a:pt x="1181" y="1054"/>
                  </a:cubicBezTo>
                  <a:cubicBezTo>
                    <a:pt x="1181" y="1378"/>
                    <a:pt x="915" y="1644"/>
                    <a:pt x="591" y="1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4">
              <a:extLst>
                <a:ext uri="{FF2B5EF4-FFF2-40B4-BE49-F238E27FC236}">
                  <a16:creationId xmlns:a16="http://schemas.microsoft.com/office/drawing/2014/main" id="{BDC41A49-B26B-194E-AEC8-E55583D11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" y="526"/>
              <a:ext cx="1984" cy="1944"/>
            </a:xfrm>
            <a:custGeom>
              <a:avLst/>
              <a:gdLst>
                <a:gd name="T0" fmla="*/ 810 w 1620"/>
                <a:gd name="T1" fmla="*/ 0 h 1626"/>
                <a:gd name="T2" fmla="*/ 0 w 1620"/>
                <a:gd name="T3" fmla="*/ 810 h 1626"/>
                <a:gd name="T4" fmla="*/ 0 w 1620"/>
                <a:gd name="T5" fmla="*/ 1095 h 1626"/>
                <a:gd name="T6" fmla="*/ 101 w 1620"/>
                <a:gd name="T7" fmla="*/ 1197 h 1626"/>
                <a:gd name="T8" fmla="*/ 118 w 1620"/>
                <a:gd name="T9" fmla="*/ 1197 h 1626"/>
                <a:gd name="T10" fmla="*/ 219 w 1620"/>
                <a:gd name="T11" fmla="*/ 1095 h 1626"/>
                <a:gd name="T12" fmla="*/ 219 w 1620"/>
                <a:gd name="T13" fmla="*/ 827 h 1626"/>
                <a:gd name="T14" fmla="*/ 118 w 1620"/>
                <a:gd name="T15" fmla="*/ 726 h 1626"/>
                <a:gd name="T16" fmla="*/ 101 w 1620"/>
                <a:gd name="T17" fmla="*/ 726 h 1626"/>
                <a:gd name="T18" fmla="*/ 76 w 1620"/>
                <a:gd name="T19" fmla="*/ 729 h 1626"/>
                <a:gd name="T20" fmla="*/ 810 w 1620"/>
                <a:gd name="T21" fmla="*/ 72 h 1626"/>
                <a:gd name="T22" fmla="*/ 1543 w 1620"/>
                <a:gd name="T23" fmla="*/ 729 h 1626"/>
                <a:gd name="T24" fmla="*/ 1518 w 1620"/>
                <a:gd name="T25" fmla="*/ 726 h 1626"/>
                <a:gd name="T26" fmla="*/ 1502 w 1620"/>
                <a:gd name="T27" fmla="*/ 726 h 1626"/>
                <a:gd name="T28" fmla="*/ 1400 w 1620"/>
                <a:gd name="T29" fmla="*/ 827 h 1626"/>
                <a:gd name="T30" fmla="*/ 1400 w 1620"/>
                <a:gd name="T31" fmla="*/ 1095 h 1626"/>
                <a:gd name="T32" fmla="*/ 1502 w 1620"/>
                <a:gd name="T33" fmla="*/ 1197 h 1626"/>
                <a:gd name="T34" fmla="*/ 1518 w 1620"/>
                <a:gd name="T35" fmla="*/ 1197 h 1626"/>
                <a:gd name="T36" fmla="*/ 1548 w 1620"/>
                <a:gd name="T37" fmla="*/ 1192 h 1626"/>
                <a:gd name="T38" fmla="*/ 1548 w 1620"/>
                <a:gd name="T39" fmla="*/ 1196 h 1626"/>
                <a:gd name="T40" fmla="*/ 1287 w 1620"/>
                <a:gd name="T41" fmla="*/ 1503 h 1626"/>
                <a:gd name="T42" fmla="*/ 1233 w 1620"/>
                <a:gd name="T43" fmla="*/ 1512 h 1626"/>
                <a:gd name="T44" fmla="*/ 1173 w 1620"/>
                <a:gd name="T45" fmla="*/ 1480 h 1626"/>
                <a:gd name="T46" fmla="*/ 1100 w 1620"/>
                <a:gd name="T47" fmla="*/ 1553 h 1626"/>
                <a:gd name="T48" fmla="*/ 1173 w 1620"/>
                <a:gd name="T49" fmla="*/ 1626 h 1626"/>
                <a:gd name="T50" fmla="*/ 1238 w 1620"/>
                <a:gd name="T51" fmla="*/ 1584 h 1626"/>
                <a:gd name="T52" fmla="*/ 1299 w 1620"/>
                <a:gd name="T53" fmla="*/ 1574 h 1626"/>
                <a:gd name="T54" fmla="*/ 1620 w 1620"/>
                <a:gd name="T55" fmla="*/ 1196 h 1626"/>
                <a:gd name="T56" fmla="*/ 1620 w 1620"/>
                <a:gd name="T57" fmla="*/ 1095 h 1626"/>
                <a:gd name="T58" fmla="*/ 1620 w 1620"/>
                <a:gd name="T59" fmla="*/ 810 h 1626"/>
                <a:gd name="T60" fmla="*/ 810 w 1620"/>
                <a:gd name="T61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20" h="1626">
                  <a:moveTo>
                    <a:pt x="810" y="0"/>
                  </a:moveTo>
                  <a:cubicBezTo>
                    <a:pt x="363" y="0"/>
                    <a:pt x="0" y="363"/>
                    <a:pt x="0" y="810"/>
                  </a:cubicBezTo>
                  <a:cubicBezTo>
                    <a:pt x="0" y="1095"/>
                    <a:pt x="0" y="1095"/>
                    <a:pt x="0" y="1095"/>
                  </a:cubicBezTo>
                  <a:cubicBezTo>
                    <a:pt x="0" y="1151"/>
                    <a:pt x="45" y="1197"/>
                    <a:pt x="101" y="1197"/>
                  </a:cubicBezTo>
                  <a:cubicBezTo>
                    <a:pt x="118" y="1197"/>
                    <a:pt x="118" y="1197"/>
                    <a:pt x="118" y="1197"/>
                  </a:cubicBezTo>
                  <a:cubicBezTo>
                    <a:pt x="174" y="1197"/>
                    <a:pt x="219" y="1151"/>
                    <a:pt x="219" y="1095"/>
                  </a:cubicBezTo>
                  <a:cubicBezTo>
                    <a:pt x="219" y="827"/>
                    <a:pt x="219" y="827"/>
                    <a:pt x="219" y="827"/>
                  </a:cubicBezTo>
                  <a:cubicBezTo>
                    <a:pt x="219" y="771"/>
                    <a:pt x="174" y="726"/>
                    <a:pt x="118" y="726"/>
                  </a:cubicBezTo>
                  <a:cubicBezTo>
                    <a:pt x="101" y="726"/>
                    <a:pt x="101" y="726"/>
                    <a:pt x="101" y="726"/>
                  </a:cubicBezTo>
                  <a:cubicBezTo>
                    <a:pt x="93" y="726"/>
                    <a:pt x="84" y="727"/>
                    <a:pt x="76" y="729"/>
                  </a:cubicBezTo>
                  <a:cubicBezTo>
                    <a:pt x="117" y="360"/>
                    <a:pt x="430" y="72"/>
                    <a:pt x="810" y="72"/>
                  </a:cubicBezTo>
                  <a:cubicBezTo>
                    <a:pt x="1189" y="72"/>
                    <a:pt x="1503" y="360"/>
                    <a:pt x="1543" y="729"/>
                  </a:cubicBezTo>
                  <a:cubicBezTo>
                    <a:pt x="1535" y="727"/>
                    <a:pt x="1527" y="726"/>
                    <a:pt x="1518" y="726"/>
                  </a:cubicBezTo>
                  <a:cubicBezTo>
                    <a:pt x="1502" y="726"/>
                    <a:pt x="1502" y="726"/>
                    <a:pt x="1502" y="726"/>
                  </a:cubicBezTo>
                  <a:cubicBezTo>
                    <a:pt x="1446" y="726"/>
                    <a:pt x="1400" y="771"/>
                    <a:pt x="1400" y="827"/>
                  </a:cubicBezTo>
                  <a:cubicBezTo>
                    <a:pt x="1400" y="1095"/>
                    <a:pt x="1400" y="1095"/>
                    <a:pt x="1400" y="1095"/>
                  </a:cubicBezTo>
                  <a:cubicBezTo>
                    <a:pt x="1400" y="1151"/>
                    <a:pt x="1446" y="1197"/>
                    <a:pt x="1502" y="1197"/>
                  </a:cubicBezTo>
                  <a:cubicBezTo>
                    <a:pt x="1518" y="1197"/>
                    <a:pt x="1518" y="1197"/>
                    <a:pt x="1518" y="1197"/>
                  </a:cubicBezTo>
                  <a:cubicBezTo>
                    <a:pt x="1529" y="1197"/>
                    <a:pt x="1539" y="1195"/>
                    <a:pt x="1548" y="1192"/>
                  </a:cubicBezTo>
                  <a:cubicBezTo>
                    <a:pt x="1548" y="1196"/>
                    <a:pt x="1548" y="1196"/>
                    <a:pt x="1548" y="1196"/>
                  </a:cubicBezTo>
                  <a:cubicBezTo>
                    <a:pt x="1548" y="1349"/>
                    <a:pt x="1438" y="1478"/>
                    <a:pt x="1287" y="1503"/>
                  </a:cubicBezTo>
                  <a:cubicBezTo>
                    <a:pt x="1233" y="1512"/>
                    <a:pt x="1233" y="1512"/>
                    <a:pt x="1233" y="1512"/>
                  </a:cubicBezTo>
                  <a:cubicBezTo>
                    <a:pt x="1220" y="1493"/>
                    <a:pt x="1198" y="1480"/>
                    <a:pt x="1173" y="1480"/>
                  </a:cubicBezTo>
                  <a:cubicBezTo>
                    <a:pt x="1132" y="1480"/>
                    <a:pt x="1100" y="1513"/>
                    <a:pt x="1100" y="1553"/>
                  </a:cubicBezTo>
                  <a:cubicBezTo>
                    <a:pt x="1100" y="1594"/>
                    <a:pt x="1132" y="1626"/>
                    <a:pt x="1173" y="1626"/>
                  </a:cubicBezTo>
                  <a:cubicBezTo>
                    <a:pt x="1202" y="1626"/>
                    <a:pt x="1227" y="1609"/>
                    <a:pt x="1238" y="1584"/>
                  </a:cubicBezTo>
                  <a:cubicBezTo>
                    <a:pt x="1299" y="1574"/>
                    <a:pt x="1299" y="1574"/>
                    <a:pt x="1299" y="1574"/>
                  </a:cubicBezTo>
                  <a:cubicBezTo>
                    <a:pt x="1485" y="1544"/>
                    <a:pt x="1620" y="1384"/>
                    <a:pt x="1620" y="1196"/>
                  </a:cubicBezTo>
                  <a:cubicBezTo>
                    <a:pt x="1620" y="1095"/>
                    <a:pt x="1620" y="1095"/>
                    <a:pt x="1620" y="1095"/>
                  </a:cubicBezTo>
                  <a:cubicBezTo>
                    <a:pt x="1620" y="810"/>
                    <a:pt x="1620" y="810"/>
                    <a:pt x="1620" y="810"/>
                  </a:cubicBezTo>
                  <a:cubicBezTo>
                    <a:pt x="1620" y="363"/>
                    <a:pt x="1257" y="0"/>
                    <a:pt x="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7" name="TextBox 336">
            <a:extLst>
              <a:ext uri="{FF2B5EF4-FFF2-40B4-BE49-F238E27FC236}">
                <a16:creationId xmlns:a16="http://schemas.microsoft.com/office/drawing/2014/main" id="{6F21787E-3245-3143-8B22-7FB35CC5D68B}"/>
              </a:ext>
            </a:extLst>
          </p:cNvPr>
          <p:cNvSpPr txBox="1"/>
          <p:nvPr/>
        </p:nvSpPr>
        <p:spPr>
          <a:xfrm>
            <a:off x="1343349" y="750241"/>
            <a:ext cx="737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Note to presenter:</a:t>
            </a:r>
          </a:p>
          <a:p>
            <a:r>
              <a:rPr lang="en-US" dirty="0">
                <a:solidFill>
                  <a:srgbClr val="FF0000"/>
                </a:solidFill>
                <a:latin typeface="+mn-lt"/>
              </a:rPr>
              <a:t>This slide is intended </a:t>
            </a:r>
            <a:r>
              <a:rPr lang="en-US">
                <a:solidFill>
                  <a:srgbClr val="FF0000"/>
                </a:solidFill>
                <a:latin typeface="+mn-lt"/>
              </a:rPr>
              <a:t>for partners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5801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ＭＳ Ｐゴシック"/>
              </a:rPr>
              <a:t>Agenda</a:t>
            </a:r>
            <a:r>
              <a:rPr lang="pl-PL" dirty="0">
                <a:solidFill>
                  <a:schemeClr val="bg1"/>
                </a:solidFill>
                <a:ea typeface="ＭＳ Ｐゴシック"/>
              </a:rPr>
              <a:t> </a:t>
            </a:r>
            <a:endParaRPr lang="en-US">
              <a:solidFill>
                <a:schemeClr val="bg1"/>
              </a:solidFill>
              <a:ea typeface="ＭＳ Ｐゴシック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192397" y="471622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192397" y="1398973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192397" y="2326324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3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192397" y="3253675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4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192397" y="4181025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8616" y="377057"/>
            <a:ext cx="34453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Why do small businesses matter?</a:t>
            </a:r>
            <a:endParaRPr lang="en-US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8616" y="1442907"/>
            <a:ext cx="32136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Cisco Business</a:t>
            </a:r>
            <a:endParaRPr lang="en-US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8616" y="2370258"/>
            <a:ext cx="33577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Why Cisco Business Wireless?</a:t>
            </a:r>
            <a:endParaRPr lang="en-US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8616" y="3159110"/>
            <a:ext cx="34453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b="1">
                <a:latin typeface="+mn-lt"/>
              </a:rPr>
              <a:t>What is Cisco Business Wireless? </a:t>
            </a:r>
            <a:endParaRPr lang="en-US" b="1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8617" y="4224959"/>
            <a:ext cx="26555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Summary 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5ECED-BAB4-1846-B647-130B8952FE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X:\Cisco\1\ediedwar@cisco.com\A14673\A14673-1\Draft\Support\bg-01.png">
            <a:extLst>
              <a:ext uri="{FF2B5EF4-FFF2-40B4-BE49-F238E27FC236}">
                <a16:creationId xmlns:a16="http://schemas.microsoft.com/office/drawing/2014/main" id="{87B53B48-C57A-4E4D-A976-D35442FFC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5590" y="0"/>
            <a:ext cx="5391851" cy="51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AA15B7A-9266-7845-97BC-B75A91E5F100}"/>
              </a:ext>
            </a:extLst>
          </p:cNvPr>
          <p:cNvSpPr>
            <a:spLocks noChangeAspect="1"/>
          </p:cNvSpPr>
          <p:nvPr/>
        </p:nvSpPr>
        <p:spPr>
          <a:xfrm>
            <a:off x="3736724" y="-2026267"/>
            <a:ext cx="5535000" cy="5535000"/>
          </a:xfrm>
          <a:prstGeom prst="ellipse">
            <a:avLst/>
          </a:prstGeom>
          <a:solidFill>
            <a:srgbClr val="00BCEB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B933EA-21BC-AC46-B4C5-7A334CEAFA55}"/>
              </a:ext>
            </a:extLst>
          </p:cNvPr>
          <p:cNvSpPr>
            <a:spLocks/>
          </p:cNvSpPr>
          <p:nvPr/>
        </p:nvSpPr>
        <p:spPr>
          <a:xfrm>
            <a:off x="3749545" y="-2020344"/>
            <a:ext cx="5535000" cy="5535000"/>
          </a:xfrm>
          <a:prstGeom prst="ellipse">
            <a:avLst/>
          </a:prstGeom>
          <a:solidFill>
            <a:srgbClr val="00BCEB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5A40D2-6195-D54D-B357-F7BD5BA38D2F}"/>
              </a:ext>
            </a:extLst>
          </p:cNvPr>
          <p:cNvSpPr>
            <a:spLocks/>
          </p:cNvSpPr>
          <p:nvPr/>
        </p:nvSpPr>
        <p:spPr>
          <a:xfrm>
            <a:off x="3717316" y="-2020344"/>
            <a:ext cx="5535000" cy="5535000"/>
          </a:xfrm>
          <a:prstGeom prst="ellipse">
            <a:avLst/>
          </a:prstGeom>
          <a:solidFill>
            <a:srgbClr val="00BCEB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BC593E-425C-BF41-834E-B0C6C501BB56}"/>
              </a:ext>
            </a:extLst>
          </p:cNvPr>
          <p:cNvSpPr>
            <a:spLocks noChangeAspect="1"/>
          </p:cNvSpPr>
          <p:nvPr/>
        </p:nvSpPr>
        <p:spPr>
          <a:xfrm>
            <a:off x="2413331" y="1407143"/>
            <a:ext cx="5535000" cy="5535000"/>
          </a:xfrm>
          <a:prstGeom prst="ellipse">
            <a:avLst/>
          </a:prstGeom>
          <a:solidFill>
            <a:srgbClr val="00BCEB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1A6576-6718-724A-A2EE-74AF7208090B}"/>
              </a:ext>
            </a:extLst>
          </p:cNvPr>
          <p:cNvSpPr>
            <a:spLocks noChangeAspect="1"/>
          </p:cNvSpPr>
          <p:nvPr/>
        </p:nvSpPr>
        <p:spPr>
          <a:xfrm>
            <a:off x="2387367" y="1375846"/>
            <a:ext cx="5535005" cy="5535000"/>
          </a:xfrm>
          <a:prstGeom prst="ellipse">
            <a:avLst/>
          </a:prstGeom>
          <a:solidFill>
            <a:srgbClr val="00BCEB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3792C1-B6E4-4A4C-8B49-B97F5D283848}"/>
              </a:ext>
            </a:extLst>
          </p:cNvPr>
          <p:cNvSpPr>
            <a:spLocks noChangeAspect="1"/>
          </p:cNvSpPr>
          <p:nvPr/>
        </p:nvSpPr>
        <p:spPr>
          <a:xfrm>
            <a:off x="2432739" y="1337313"/>
            <a:ext cx="5535000" cy="5561271"/>
          </a:xfrm>
          <a:prstGeom prst="ellipse">
            <a:avLst/>
          </a:prstGeom>
          <a:solidFill>
            <a:srgbClr val="00BCEB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45FD21-6CFB-C54D-B298-238624113E00}"/>
              </a:ext>
            </a:extLst>
          </p:cNvPr>
          <p:cNvSpPr>
            <a:spLocks/>
          </p:cNvSpPr>
          <p:nvPr/>
        </p:nvSpPr>
        <p:spPr>
          <a:xfrm>
            <a:off x="5722038" y="1494311"/>
            <a:ext cx="5535000" cy="5535000"/>
          </a:xfrm>
          <a:prstGeom prst="ellipse">
            <a:avLst/>
          </a:prstGeom>
          <a:solidFill>
            <a:srgbClr val="00BCEB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38C2E6-C8C6-984B-A616-7F5E0B9A8002}"/>
              </a:ext>
            </a:extLst>
          </p:cNvPr>
          <p:cNvSpPr>
            <a:spLocks noChangeAspect="1"/>
          </p:cNvSpPr>
          <p:nvPr/>
        </p:nvSpPr>
        <p:spPr>
          <a:xfrm>
            <a:off x="5722038" y="1494311"/>
            <a:ext cx="5535006" cy="5535000"/>
          </a:xfrm>
          <a:prstGeom prst="ellipse">
            <a:avLst/>
          </a:prstGeom>
          <a:solidFill>
            <a:srgbClr val="00BCEB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A5C244-4382-4845-963F-FDD051B43165}"/>
              </a:ext>
            </a:extLst>
          </p:cNvPr>
          <p:cNvSpPr>
            <a:spLocks/>
          </p:cNvSpPr>
          <p:nvPr/>
        </p:nvSpPr>
        <p:spPr>
          <a:xfrm>
            <a:off x="5657580" y="1482466"/>
            <a:ext cx="5535000" cy="5535000"/>
          </a:xfrm>
          <a:prstGeom prst="ellipse">
            <a:avLst/>
          </a:prstGeom>
          <a:solidFill>
            <a:srgbClr val="00BCEB">
              <a:alpha val="1490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 descr="X:\Cisco\1\ediedwar@cisco.com\A14673\A14673-1\Draft\Support\Device.emf">
            <a:extLst>
              <a:ext uri="{FF2B5EF4-FFF2-40B4-BE49-F238E27FC236}">
                <a16:creationId xmlns:a16="http://schemas.microsoft.com/office/drawing/2014/main" id="{E69408E2-8E7D-C24C-92AA-38D86AE8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13" y="3615534"/>
            <a:ext cx="149194" cy="1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X:\Cisco\1\ediedwar@cisco.com\A14673\A14673-1\Draft\Support\Device.emf">
            <a:extLst>
              <a:ext uri="{FF2B5EF4-FFF2-40B4-BE49-F238E27FC236}">
                <a16:creationId xmlns:a16="http://schemas.microsoft.com/office/drawing/2014/main" id="{4BA5965B-925D-5D40-9667-412AF488E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7045" y="649424"/>
            <a:ext cx="149194" cy="1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X:\Cisco\1\ediedwar@cisco.com\A14673\A14673-1\Draft\Support\Device.emf">
            <a:extLst>
              <a:ext uri="{FF2B5EF4-FFF2-40B4-BE49-F238E27FC236}">
                <a16:creationId xmlns:a16="http://schemas.microsoft.com/office/drawing/2014/main" id="{1A83DDEA-69C3-5C45-938E-E7CB87CD3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310" y="3533937"/>
            <a:ext cx="149194" cy="1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1A8759-5B0B-4C4B-808B-22C561FEFB4E}"/>
              </a:ext>
            </a:extLst>
          </p:cNvPr>
          <p:cNvSpPr txBox="1"/>
          <p:nvPr/>
        </p:nvSpPr>
        <p:spPr>
          <a:xfrm>
            <a:off x="2320798" y="3381"/>
            <a:ext cx="141689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5137B32C-C79D-8F42-AD84-C3A459F9D979}"/>
              </a:ext>
            </a:extLst>
          </p:cNvPr>
          <p:cNvSpPr/>
          <p:nvPr/>
        </p:nvSpPr>
        <p:spPr>
          <a:xfrm rot="16200000">
            <a:off x="1646645" y="-798423"/>
            <a:ext cx="537623" cy="366026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64AD6E9-EAB8-A84E-9A07-1348B5299C20}"/>
              </a:ext>
            </a:extLst>
          </p:cNvPr>
          <p:cNvSpPr txBox="1">
            <a:spLocks/>
          </p:cNvSpPr>
          <p:nvPr/>
        </p:nvSpPr>
        <p:spPr>
          <a:xfrm>
            <a:off x="427834" y="1412104"/>
            <a:ext cx="3389573" cy="2132512"/>
          </a:xfrm>
          <a:prstGeom prst="rect">
            <a:avLst/>
          </a:prstGeom>
        </p:spPr>
        <p:txBody>
          <a:bodyPr lIns="0" tIns="45701" rIns="0" bIns="45701">
            <a:noAutofit/>
          </a:bodyPr>
          <a:lstStyle>
            <a:lvl1pPr marL="114243" indent="-114243" algn="l" defTabSz="683890" rtl="0" eaLnBrk="1" fontAlgn="base" hangingPunct="1">
              <a:lnSpc>
                <a:spcPct val="100000"/>
              </a:lnSpc>
              <a:spcBef>
                <a:spcPts val="107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228486" indent="-114243" algn="l" defTabSz="68389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342731" indent="-114243" algn="l" defTabSz="683890" rtl="0" eaLnBrk="1" fontAlgn="base" hangingPunct="1">
              <a:lnSpc>
                <a:spcPct val="100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456974" indent="-123768" algn="l" defTabSz="683890" rtl="0" eaLnBrk="1" fontAlgn="base" hangingPunct="1">
              <a:lnSpc>
                <a:spcPct val="100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409" indent="-117418" algn="l" defTabSz="683890" rtl="0" eaLnBrk="1" fontAlgn="base" hangingPunct="1">
              <a:lnSpc>
                <a:spcPct val="100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456" indent="-171369" algn="l" defTabSz="685454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390" indent="-171346" algn="l" defTabSz="685454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080" indent="0" algn="l" defTabSz="685454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185" indent="-171369" algn="l" defTabSz="6854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Predictable performance and compact form for 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small- to mid-size businesses</a:t>
            </a:r>
          </a:p>
          <a:p>
            <a:pPr marL="0" indent="0">
              <a:buNone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Enterprise-class 802.11ac Wave 2 with</a:t>
            </a:r>
            <a:r>
              <a:rPr lang="en-SG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multiuser multi-Input multi-Output (MU-MIMO) functionality</a:t>
            </a:r>
          </a:p>
          <a:p>
            <a:pPr marL="0" indent="0">
              <a:buNone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Gigabit Ethernet ports with PoE support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D4CE18D-C684-794C-BD93-033085EEEFBD}"/>
              </a:ext>
            </a:extLst>
          </p:cNvPr>
          <p:cNvSpPr txBox="1">
            <a:spLocks/>
          </p:cNvSpPr>
          <p:nvPr/>
        </p:nvSpPr>
        <p:spPr>
          <a:xfrm>
            <a:off x="464234" y="3703377"/>
            <a:ext cx="3314387" cy="1022406"/>
          </a:xfrm>
          <a:prstGeom prst="rect">
            <a:avLst/>
          </a:prstGeom>
        </p:spPr>
        <p:txBody>
          <a:bodyPr lIns="0" tIns="45701" rIns="0" bIns="45701">
            <a:noAutofit/>
          </a:bodyPr>
          <a:lstStyle>
            <a:lvl1pPr marL="114243" indent="-114243" algn="l" defTabSz="683890" rtl="0" eaLnBrk="1" fontAlgn="base" hangingPunct="1">
              <a:lnSpc>
                <a:spcPct val="100000"/>
              </a:lnSpc>
              <a:spcBef>
                <a:spcPts val="107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228486" indent="-114243" algn="l" defTabSz="68389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342731" indent="-114243" algn="l" defTabSz="683890" rtl="0" eaLnBrk="1" fontAlgn="base" hangingPunct="1">
              <a:lnSpc>
                <a:spcPct val="100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456974" indent="-123768" algn="l" defTabSz="683890" rtl="0" eaLnBrk="1" fontAlgn="base" hangingPunct="1">
              <a:lnSpc>
                <a:spcPct val="100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409" indent="-117418" algn="l" defTabSz="683890" rtl="0" eaLnBrk="1" fontAlgn="base" hangingPunct="1">
              <a:lnSpc>
                <a:spcPct val="100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456" indent="-171369" algn="l" defTabSz="685454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390" indent="-171346" algn="l" defTabSz="685454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080" indent="0" algn="l" defTabSz="685454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185" indent="-171369" algn="l" defTabSz="6854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Extend coverage of Cisco Business Wireless access points</a:t>
            </a:r>
          </a:p>
          <a:p>
            <a:pPr marL="0" indent="0">
              <a:buNone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Multiple form factors with option to connect to wired devices </a:t>
            </a:r>
          </a:p>
          <a:p>
            <a:pPr marL="85680" indent="-85680" defTabSz="812700">
              <a:spcBef>
                <a:spcPts val="600"/>
              </a:spcBef>
              <a:buClr>
                <a:srgbClr val="282828"/>
              </a:buClr>
              <a:defRPr/>
            </a:pPr>
            <a:endParaRPr lang="en-US" sz="1200">
              <a:solidFill>
                <a:srgbClr val="282828"/>
              </a:solidFill>
            </a:endParaRPr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034C03CE-C5A3-1D43-91B3-4CC4B6FA98A0}"/>
              </a:ext>
            </a:extLst>
          </p:cNvPr>
          <p:cNvSpPr/>
          <p:nvPr/>
        </p:nvSpPr>
        <p:spPr>
          <a:xfrm rot="16200000">
            <a:off x="1639630" y="1636867"/>
            <a:ext cx="537623" cy="364744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EBE5D4-830D-1548-93C4-E939AC0F59C2}"/>
              </a:ext>
            </a:extLst>
          </p:cNvPr>
          <p:cNvSpPr/>
          <p:nvPr/>
        </p:nvSpPr>
        <p:spPr>
          <a:xfrm>
            <a:off x="345710" y="883125"/>
            <a:ext cx="3363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2906">
              <a:spcBef>
                <a:spcPts val="806"/>
              </a:spcBef>
              <a:buClr>
                <a:srgbClr val="282828"/>
              </a:buClr>
              <a:defRPr/>
            </a:pPr>
            <a:r>
              <a:rPr lang="en-US" sz="1400" b="1">
                <a:solidFill>
                  <a:schemeClr val="bg2"/>
                </a:solidFill>
                <a:latin typeface="CiscoSansTT ExtraLight"/>
              </a:rPr>
              <a:t>Cisco Business Wireless Access Points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3CBCC4-FC7A-6F48-963C-A53A4454868A}"/>
              </a:ext>
            </a:extLst>
          </p:cNvPr>
          <p:cNvSpPr/>
          <p:nvPr/>
        </p:nvSpPr>
        <p:spPr>
          <a:xfrm>
            <a:off x="319408" y="3346002"/>
            <a:ext cx="3520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12906">
              <a:spcBef>
                <a:spcPts val="806"/>
              </a:spcBef>
              <a:buClr>
                <a:srgbClr val="282828"/>
              </a:buClr>
              <a:defRPr/>
            </a:pPr>
            <a:r>
              <a:rPr lang="en-US" sz="1400" b="1">
                <a:solidFill>
                  <a:schemeClr val="bg2"/>
                </a:solidFill>
                <a:latin typeface="CiscoSansTT ExtraLight"/>
              </a:rPr>
              <a:t>Cisco Business Wireless Mesh Extenders</a:t>
            </a:r>
          </a:p>
        </p:txBody>
      </p:sp>
    </p:spTree>
    <p:extLst>
      <p:ext uri="{BB962C8B-B14F-4D97-AF65-F5344CB8AC3E}">
        <p14:creationId xmlns:p14="http://schemas.microsoft.com/office/powerpoint/2010/main" val="14568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9A47E4-AE43-4942-927D-8734A5783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364FA4-28FD-9F4C-8B30-F04918DB2046}"/>
              </a:ext>
            </a:extLst>
          </p:cNvPr>
          <p:cNvSpPr/>
          <p:nvPr/>
        </p:nvSpPr>
        <p:spPr>
          <a:xfrm>
            <a:off x="0" y="7044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59E4C5-2E81-CF4D-A761-22BF2C201A6E}"/>
              </a:ext>
            </a:extLst>
          </p:cNvPr>
          <p:cNvSpPr/>
          <p:nvPr/>
        </p:nvSpPr>
        <p:spPr>
          <a:xfrm>
            <a:off x="-13740" y="161871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Simple - Cisco Business Mobile App</a:t>
            </a:r>
            <a:endParaRPr kumimoji="0" lang="en-GB" sz="16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8FAC99-F74E-A84A-9FAA-0D7B763A104C}"/>
              </a:ext>
            </a:extLst>
          </p:cNvPr>
          <p:cNvSpPr txBox="1"/>
          <p:nvPr/>
        </p:nvSpPr>
        <p:spPr>
          <a:xfrm>
            <a:off x="982818" y="1374076"/>
            <a:ext cx="3523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</a:rPr>
              <a:t>Set up in minutes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182EC-7C7B-574C-8E92-6F0F48CF72E2}"/>
              </a:ext>
            </a:extLst>
          </p:cNvPr>
          <p:cNvSpPr txBox="1"/>
          <p:nvPr/>
        </p:nvSpPr>
        <p:spPr>
          <a:xfrm>
            <a:off x="982818" y="1982092"/>
            <a:ext cx="3938879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ＭＳ Ｐゴシック"/>
              </a:rPr>
              <a:t>Monitoring at your fingertips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tx2"/>
              </a:solidFill>
              <a:latin typeface="+mn-lt"/>
              <a:ea typeface="ＭＳ Ｐゴシック"/>
            </a:endParaRPr>
          </a:p>
          <a:p>
            <a:endParaRPr lang="en-US" sz="2000" b="1">
              <a:solidFill>
                <a:schemeClr val="tx2"/>
              </a:solidFill>
              <a:latin typeface="+mn-lt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97A0FE-1B83-BF46-B256-6BA4D5E85BCD}"/>
              </a:ext>
            </a:extLst>
          </p:cNvPr>
          <p:cNvSpPr txBox="1"/>
          <p:nvPr/>
        </p:nvSpPr>
        <p:spPr>
          <a:xfrm>
            <a:off x="982818" y="2567743"/>
            <a:ext cx="3523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</a:rPr>
              <a:t>Top Applications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42E6E-27D9-A34A-9785-6CA348B94CEF}"/>
              </a:ext>
            </a:extLst>
          </p:cNvPr>
          <p:cNvSpPr txBox="1"/>
          <p:nvPr/>
        </p:nvSpPr>
        <p:spPr>
          <a:xfrm>
            <a:off x="972430" y="3190705"/>
            <a:ext cx="3523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</a:rPr>
              <a:t>Network insights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ADCE8-F66E-1147-9D4C-0B5DBD1032E8}"/>
              </a:ext>
            </a:extLst>
          </p:cNvPr>
          <p:cNvSpPr txBox="1"/>
          <p:nvPr/>
        </p:nvSpPr>
        <p:spPr>
          <a:xfrm>
            <a:off x="982818" y="3783766"/>
            <a:ext cx="3523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</a:rPr>
              <a:t>Performance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688A94-7F5D-1E48-95BE-F16996F94469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883" y="511012"/>
            <a:ext cx="2560320" cy="4437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230010-C61F-144A-B01C-DCA9396CED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881" y="511012"/>
            <a:ext cx="2558768" cy="4435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89095D2-0C10-1E4E-B5CD-A59221511449}"/>
              </a:ext>
            </a:extLst>
          </p:cNvPr>
          <p:cNvGrpSpPr/>
          <p:nvPr/>
        </p:nvGrpSpPr>
        <p:grpSpPr>
          <a:xfrm>
            <a:off x="5773325" y="511012"/>
            <a:ext cx="2559600" cy="4436640"/>
            <a:chOff x="2335302" y="236303"/>
            <a:chExt cx="2559600" cy="44366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46667C-3D74-4449-9F9E-57CE97127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5302" y="236303"/>
              <a:ext cx="2559600" cy="44366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559BF8-35FF-094B-9651-12E6ECD9F694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7757" y="657154"/>
              <a:ext cx="1808216" cy="374103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04A643-7A1C-4A47-8A63-2E3B07AFD085}"/>
              </a:ext>
            </a:extLst>
          </p:cNvPr>
          <p:cNvGrpSpPr/>
          <p:nvPr/>
        </p:nvGrpSpPr>
        <p:grpSpPr>
          <a:xfrm>
            <a:off x="5773325" y="509571"/>
            <a:ext cx="2559600" cy="4436642"/>
            <a:chOff x="5005853" y="236303"/>
            <a:chExt cx="2559600" cy="44366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C2F6A5F-B76D-4145-AE87-B1F7754F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5853" y="236303"/>
              <a:ext cx="2559600" cy="44366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981EE2-C3FC-7449-B18D-37F03AE6812C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2261" y="634483"/>
              <a:ext cx="1753557" cy="374103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58E8F-92AA-FA40-93FA-92B327590129}"/>
              </a:ext>
            </a:extLst>
          </p:cNvPr>
          <p:cNvGrpSpPr/>
          <p:nvPr/>
        </p:nvGrpSpPr>
        <p:grpSpPr>
          <a:xfrm>
            <a:off x="5771047" y="522478"/>
            <a:ext cx="2559600" cy="4436642"/>
            <a:chOff x="5759189" y="236303"/>
            <a:chExt cx="2559600" cy="443664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85CF03-7176-674C-B6E8-AB4496A2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9189" y="236303"/>
              <a:ext cx="2559600" cy="443664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8B4B6C8-B18B-C34C-AADC-972E05D4F5FB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395"/>
            <a:stretch/>
          </p:blipFill>
          <p:spPr>
            <a:xfrm>
              <a:off x="6034102" y="604256"/>
              <a:ext cx="1817648" cy="3506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91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5ECED-BAB4-1846-B647-130B8952FE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C602B9-3B7C-1141-B343-E16F44F0B48F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FF813-FF6A-2C4A-A330-FF569C8E0DD3}"/>
              </a:ext>
            </a:extLst>
          </p:cNvPr>
          <p:cNvSpPr/>
          <p:nvPr/>
        </p:nvSpPr>
        <p:spPr>
          <a:xfrm>
            <a:off x="0" y="175815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Simple - On-box UI &amp; </a:t>
            </a:r>
            <a:r>
              <a:rPr lang="en-GB" sz="1600" spc="300" err="1">
                <a:solidFill>
                  <a:srgbClr val="FFFFFF"/>
                </a:solidFill>
                <a:latin typeface="CiscoSansTT Light" panose="020B0503020201020303" pitchFamily="34" charset="0"/>
              </a:rPr>
              <a:t>FindIT</a:t>
            </a: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 Dashboard</a:t>
            </a:r>
            <a:endParaRPr kumimoji="0" lang="en-GB" sz="16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32F58E-E21E-5E47-BC96-9ECB94847494}"/>
              </a:ext>
            </a:extLst>
          </p:cNvPr>
          <p:cNvGrpSpPr/>
          <p:nvPr/>
        </p:nvGrpSpPr>
        <p:grpSpPr>
          <a:xfrm>
            <a:off x="-242455" y="2574309"/>
            <a:ext cx="4219469" cy="2477518"/>
            <a:chOff x="-242455" y="2712807"/>
            <a:chExt cx="3883295" cy="233901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CD902D-044A-A146-AC2B-FB1EFFF11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42455" y="2712807"/>
              <a:ext cx="3883295" cy="2339019"/>
            </a:xfrm>
            <a:prstGeom prst="rect">
              <a:avLst/>
            </a:prstGeom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F1E2EDDC-B50C-D84A-86E7-9777DD857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64" y="3064042"/>
              <a:ext cx="2512768" cy="155644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2008CEE-A52A-4842-B55F-8423B837E2B9}"/>
              </a:ext>
            </a:extLst>
          </p:cNvPr>
          <p:cNvSpPr/>
          <p:nvPr/>
        </p:nvSpPr>
        <p:spPr>
          <a:xfrm>
            <a:off x="7069057" y="1675804"/>
            <a:ext cx="1356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Discovery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3F3A33-FD53-4649-8422-612AEE544C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412" y="4459434"/>
            <a:ext cx="556633" cy="2016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60D1A3-0B3E-1F43-81C9-294A5CF6289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045" y="4447274"/>
            <a:ext cx="530427" cy="28397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932798A-029D-C448-9D9F-77F15B20D597}"/>
              </a:ext>
            </a:extLst>
          </p:cNvPr>
          <p:cNvSpPr/>
          <p:nvPr/>
        </p:nvSpPr>
        <p:spPr>
          <a:xfrm>
            <a:off x="7050353" y="3922066"/>
            <a:ext cx="1931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Third Party Integration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610AB0-C197-4242-B33B-4292C5610B38}"/>
              </a:ext>
            </a:extLst>
          </p:cNvPr>
          <p:cNvSpPr/>
          <p:nvPr/>
        </p:nvSpPr>
        <p:spPr>
          <a:xfrm>
            <a:off x="7050353" y="2125056"/>
            <a:ext cx="1356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Monitoring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D5823A-E1F5-414A-AB1E-099ED8A6DC29}"/>
              </a:ext>
            </a:extLst>
          </p:cNvPr>
          <p:cNvSpPr/>
          <p:nvPr/>
        </p:nvSpPr>
        <p:spPr>
          <a:xfrm>
            <a:off x="7050353" y="2574308"/>
            <a:ext cx="1356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Provisioning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A6E9DF-A1BD-1840-A134-B52663C1D400}"/>
              </a:ext>
            </a:extLst>
          </p:cNvPr>
          <p:cNvSpPr/>
          <p:nvPr/>
        </p:nvSpPr>
        <p:spPr>
          <a:xfrm>
            <a:off x="7050353" y="3023560"/>
            <a:ext cx="1356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Reporting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8CC0A-4A66-A04D-9E54-EB67F0A5C85B}"/>
              </a:ext>
            </a:extLst>
          </p:cNvPr>
          <p:cNvSpPr/>
          <p:nvPr/>
        </p:nvSpPr>
        <p:spPr>
          <a:xfrm>
            <a:off x="7050353" y="3472812"/>
            <a:ext cx="1356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Management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1EE689-7EE6-7F45-8546-C26DA01B4C53}"/>
              </a:ext>
            </a:extLst>
          </p:cNvPr>
          <p:cNvGrpSpPr/>
          <p:nvPr/>
        </p:nvGrpSpPr>
        <p:grpSpPr>
          <a:xfrm>
            <a:off x="3077808" y="895976"/>
            <a:ext cx="4267914" cy="2573714"/>
            <a:chOff x="2903498" y="874324"/>
            <a:chExt cx="3883295" cy="233901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B5AEA7B-4B86-3643-9CCE-23E34C094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3498" y="874324"/>
              <a:ext cx="3883295" cy="2339019"/>
            </a:xfrm>
            <a:prstGeom prst="rect">
              <a:avLst/>
            </a:prstGeom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871617FD-5A2D-304A-9AD8-185BCF7B6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1" b="-552"/>
            <a:stretch/>
          </p:blipFill>
          <p:spPr>
            <a:xfrm>
              <a:off x="3592349" y="1218832"/>
              <a:ext cx="2507366" cy="1565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31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0DE772-98B0-E64D-8CD4-2E4F7B7877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B81D4E-B223-1741-B8CB-6D80076FD1DC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EC49ED-6717-EC45-945D-33CA3332B33C}"/>
              </a:ext>
            </a:extLst>
          </p:cNvPr>
          <p:cNvSpPr/>
          <p:nvPr/>
        </p:nvSpPr>
        <p:spPr>
          <a:xfrm>
            <a:off x="-13740" y="161871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t>Flexible – Diverse Use Cases </a:t>
            </a: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4F2B3F08-B116-4048-8ED2-84C77FBE5326}"/>
              </a:ext>
            </a:extLst>
          </p:cNvPr>
          <p:cNvSpPr/>
          <p:nvPr/>
        </p:nvSpPr>
        <p:spPr>
          <a:xfrm rot="10800000">
            <a:off x="7041796" y="635327"/>
            <a:ext cx="1664438" cy="41332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BAB1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endParaRPr lang="en-US">
              <a:solidFill>
                <a:schemeClr val="bg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B8E19397-B647-AD43-8C2D-BA6E067347AB}"/>
              </a:ext>
            </a:extLst>
          </p:cNvPr>
          <p:cNvSpPr/>
          <p:nvPr/>
        </p:nvSpPr>
        <p:spPr>
          <a:xfrm>
            <a:off x="2057615" y="635327"/>
            <a:ext cx="1642218" cy="4508172"/>
          </a:xfrm>
          <a:prstGeom prst="round2SameRect">
            <a:avLst>
              <a:gd name="adj1" fmla="val 48093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endParaRPr lang="en-US">
              <a:solidFill>
                <a:schemeClr val="bg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6C6B3565-DACD-7C44-B638-8AAB44859C15}"/>
              </a:ext>
            </a:extLst>
          </p:cNvPr>
          <p:cNvSpPr/>
          <p:nvPr/>
        </p:nvSpPr>
        <p:spPr>
          <a:xfrm rot="10800000">
            <a:off x="3734208" y="635327"/>
            <a:ext cx="1589558" cy="4133265"/>
          </a:xfrm>
          <a:prstGeom prst="round2SameRect">
            <a:avLst>
              <a:gd name="adj1" fmla="val 48573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endParaRPr lang="en-US">
              <a:solidFill>
                <a:schemeClr val="bg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598E020D-AAB1-174C-A41B-C348A5571AC1}"/>
              </a:ext>
            </a:extLst>
          </p:cNvPr>
          <p:cNvSpPr/>
          <p:nvPr/>
        </p:nvSpPr>
        <p:spPr>
          <a:xfrm rot="10800000">
            <a:off x="377138" y="658523"/>
            <a:ext cx="1632388" cy="4110069"/>
          </a:xfrm>
          <a:prstGeom prst="round2SameRect">
            <a:avLst>
              <a:gd name="adj1" fmla="val 49616"/>
              <a:gd name="adj2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endParaRPr lang="en-US">
              <a:solidFill>
                <a:schemeClr val="bg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3031E022-A2F7-CA49-9DF4-826A82ECF081}"/>
              </a:ext>
            </a:extLst>
          </p:cNvPr>
          <p:cNvSpPr/>
          <p:nvPr/>
        </p:nvSpPr>
        <p:spPr>
          <a:xfrm>
            <a:off x="5358737" y="635328"/>
            <a:ext cx="1648605" cy="45081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3231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endParaRPr lang="en-US">
              <a:solidFill>
                <a:schemeClr val="bg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CF7CCB-3356-DA4B-9EAC-063450B9CF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8987" y="1618541"/>
            <a:ext cx="1634102" cy="1129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1AFECE-CB1D-1D40-B831-CC92229073AB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856" y="1618541"/>
            <a:ext cx="1582251" cy="1119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3867CC-6D28-6140-8BC0-93B330F8927B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225" y="1618541"/>
            <a:ext cx="1646425" cy="1129693"/>
          </a:xfrm>
          <a:prstGeom prst="rect">
            <a:avLst/>
          </a:prstGeom>
        </p:spPr>
      </p:pic>
      <p:sp>
        <p:nvSpPr>
          <p:cNvPr id="16" name="Google Shape;217;p29">
            <a:extLst>
              <a:ext uri="{FF2B5EF4-FFF2-40B4-BE49-F238E27FC236}">
                <a16:creationId xmlns:a16="http://schemas.microsoft.com/office/drawing/2014/main" id="{4DD0E2FF-C7A1-014F-B3B0-577D192B7703}"/>
              </a:ext>
            </a:extLst>
          </p:cNvPr>
          <p:cNvSpPr txBox="1"/>
          <p:nvPr/>
        </p:nvSpPr>
        <p:spPr>
          <a:xfrm>
            <a:off x="477014" y="2665167"/>
            <a:ext cx="1580601" cy="41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400">
                <a:solidFill>
                  <a:schemeClr val="bg2"/>
                </a:solidFill>
                <a:latin typeface="+mn-lt"/>
                <a:ea typeface="Proxima Nova"/>
                <a:cs typeface="Proxima Nova"/>
                <a:sym typeface="Proxima Nova"/>
              </a:rPr>
              <a:t>Retail</a:t>
            </a:r>
            <a:endParaRPr sz="1400">
              <a:solidFill>
                <a:schemeClr val="bg2"/>
              </a:solidFill>
              <a:latin typeface="+mn-lt"/>
              <a:ea typeface="Proxima Nova"/>
              <a:cs typeface="Proxima Nova"/>
              <a:sym typeface="Proxima Nova"/>
            </a:endParaRP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1200">
                <a:solidFill>
                  <a:schemeClr val="bg2"/>
                </a:solidFill>
                <a:latin typeface="+mn-lt"/>
                <a:ea typeface="Proxima Nova"/>
                <a:cs typeface="Proxima Nova"/>
                <a:sym typeface="Proxima Nova"/>
              </a:rPr>
              <a:t> </a:t>
            </a:r>
            <a:endParaRPr sz="1200">
              <a:solidFill>
                <a:schemeClr val="bg2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226;p29">
            <a:extLst>
              <a:ext uri="{FF2B5EF4-FFF2-40B4-BE49-F238E27FC236}">
                <a16:creationId xmlns:a16="http://schemas.microsoft.com/office/drawing/2014/main" id="{2DF8DD5C-5F19-D841-A0C3-C6D1CE375CA0}"/>
              </a:ext>
            </a:extLst>
          </p:cNvPr>
          <p:cNvSpPr txBox="1"/>
          <p:nvPr/>
        </p:nvSpPr>
        <p:spPr>
          <a:xfrm>
            <a:off x="3825660" y="2661894"/>
            <a:ext cx="1524306" cy="41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400">
                <a:solidFill>
                  <a:schemeClr val="bg2"/>
                </a:solidFill>
                <a:latin typeface="+mn-lt"/>
                <a:ea typeface="Proxima Nova"/>
                <a:cs typeface="Proxima Nova"/>
                <a:sym typeface="Proxima Nova"/>
              </a:rPr>
              <a:t>Education</a:t>
            </a:r>
            <a:endParaRPr sz="1400">
              <a:solidFill>
                <a:schemeClr val="bg2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8" name="Google Shape;226;p29">
            <a:extLst>
              <a:ext uri="{FF2B5EF4-FFF2-40B4-BE49-F238E27FC236}">
                <a16:creationId xmlns:a16="http://schemas.microsoft.com/office/drawing/2014/main" id="{0AE2F476-5D95-8145-BDAC-2F2E0507B1CA}"/>
              </a:ext>
            </a:extLst>
          </p:cNvPr>
          <p:cNvSpPr txBox="1"/>
          <p:nvPr/>
        </p:nvSpPr>
        <p:spPr>
          <a:xfrm>
            <a:off x="5428679" y="2666377"/>
            <a:ext cx="1577012" cy="41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400">
                <a:solidFill>
                  <a:schemeClr val="bg2"/>
                </a:solidFill>
                <a:latin typeface="+mn-lt"/>
                <a:ea typeface="Proxima Nova"/>
                <a:cs typeface="Proxima Nova"/>
                <a:sym typeface="Proxima Nova"/>
              </a:rPr>
              <a:t>Hospitality</a:t>
            </a:r>
            <a:endParaRPr sz="1400">
              <a:solidFill>
                <a:schemeClr val="bg2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9" name="Google Shape;228;p29">
            <a:extLst>
              <a:ext uri="{FF2B5EF4-FFF2-40B4-BE49-F238E27FC236}">
                <a16:creationId xmlns:a16="http://schemas.microsoft.com/office/drawing/2014/main" id="{FDB73087-DB5F-5A4B-BB6E-AD105F591561}"/>
              </a:ext>
            </a:extLst>
          </p:cNvPr>
          <p:cNvSpPr txBox="1"/>
          <p:nvPr/>
        </p:nvSpPr>
        <p:spPr>
          <a:xfrm>
            <a:off x="398711" y="3284271"/>
            <a:ext cx="1612175" cy="852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Single to multiple locations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Set and forget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Security</a:t>
            </a:r>
          </a:p>
        </p:txBody>
      </p:sp>
      <p:sp>
        <p:nvSpPr>
          <p:cNvPr id="20" name="Google Shape;229;p29">
            <a:extLst>
              <a:ext uri="{FF2B5EF4-FFF2-40B4-BE49-F238E27FC236}">
                <a16:creationId xmlns:a16="http://schemas.microsoft.com/office/drawing/2014/main" id="{2446F43F-2C8F-4F4D-94EA-A9F1176ABDFE}"/>
              </a:ext>
            </a:extLst>
          </p:cNvPr>
          <p:cNvSpPr txBox="1"/>
          <p:nvPr/>
        </p:nvSpPr>
        <p:spPr>
          <a:xfrm>
            <a:off x="3728395" y="3277186"/>
            <a:ext cx="1601430" cy="136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Mix and match APs and mesh extenders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Security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Segmentation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sz="1050">
              <a:solidFill>
                <a:schemeClr val="bg2"/>
              </a:solidFill>
              <a:latin typeface="+mj-lt"/>
              <a:sym typeface="Proxima Nova"/>
            </a:endParaRPr>
          </a:p>
        </p:txBody>
      </p:sp>
      <p:sp>
        <p:nvSpPr>
          <p:cNvPr id="21" name="Google Shape;229;p29">
            <a:extLst>
              <a:ext uri="{FF2B5EF4-FFF2-40B4-BE49-F238E27FC236}">
                <a16:creationId xmlns:a16="http://schemas.microsoft.com/office/drawing/2014/main" id="{C2396C4A-4333-9D48-998B-BB2B49BE5CE7}"/>
              </a:ext>
            </a:extLst>
          </p:cNvPr>
          <p:cNvSpPr txBox="1"/>
          <p:nvPr/>
        </p:nvSpPr>
        <p:spPr>
          <a:xfrm>
            <a:off x="5407986" y="3277186"/>
            <a:ext cx="1528476" cy="10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Mix and match APs and mesh extenders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Security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Policy-based guest access and prioritization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sz="1050">
              <a:solidFill>
                <a:schemeClr val="bg2"/>
              </a:solidFill>
              <a:latin typeface="+mj-lt"/>
              <a:sym typeface="Proxima Nova"/>
            </a:endParaRPr>
          </a:p>
        </p:txBody>
      </p:sp>
      <p:sp>
        <p:nvSpPr>
          <p:cNvPr id="22" name="Google Shape;221;p29">
            <a:extLst>
              <a:ext uri="{FF2B5EF4-FFF2-40B4-BE49-F238E27FC236}">
                <a16:creationId xmlns:a16="http://schemas.microsoft.com/office/drawing/2014/main" id="{BA178BEF-61AB-9442-8B45-4CEA539536A5}"/>
              </a:ext>
            </a:extLst>
          </p:cNvPr>
          <p:cNvSpPr txBox="1"/>
          <p:nvPr/>
        </p:nvSpPr>
        <p:spPr>
          <a:xfrm>
            <a:off x="2153553" y="2666377"/>
            <a:ext cx="1576169" cy="41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400">
                <a:solidFill>
                  <a:schemeClr val="bg2"/>
                </a:solidFill>
                <a:latin typeface="+mn-lt"/>
                <a:ea typeface="Proxima Nova"/>
                <a:cs typeface="Proxima Nova"/>
                <a:sym typeface="Proxima Nova"/>
              </a:rPr>
              <a:t>Small Office</a:t>
            </a:r>
            <a:endParaRPr sz="1400">
              <a:solidFill>
                <a:schemeClr val="bg2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23" name="Google Shape;229;p29">
            <a:extLst>
              <a:ext uri="{FF2B5EF4-FFF2-40B4-BE49-F238E27FC236}">
                <a16:creationId xmlns:a16="http://schemas.microsoft.com/office/drawing/2014/main" id="{BF17AFD4-B9F9-4443-9486-5E8E0FB5C86B}"/>
              </a:ext>
            </a:extLst>
          </p:cNvPr>
          <p:cNvSpPr txBox="1"/>
          <p:nvPr/>
        </p:nvSpPr>
        <p:spPr>
          <a:xfrm>
            <a:off x="2055903" y="3274933"/>
            <a:ext cx="1632095" cy="105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Mix and match APs and mesh extenders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Network segmentation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Security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n-lt"/>
                <a:sym typeface="Proxima Nova"/>
              </a:rPr>
              <a:t>Policy-based guest access and prioritization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endParaRPr sz="1050">
              <a:solidFill>
                <a:schemeClr val="bg2"/>
              </a:solidFill>
              <a:latin typeface="+mn-lt"/>
              <a:sym typeface="Proxima Nova"/>
            </a:endParaRP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Font typeface="Arial" panose="020B0604020202020204" pitchFamily="34" charset="0"/>
              <a:buChar char="•"/>
            </a:pPr>
            <a:endParaRPr sz="1050">
              <a:solidFill>
                <a:schemeClr val="bg2"/>
              </a:solidFill>
              <a:latin typeface="+mn-lt"/>
              <a:sym typeface="Proxima Nova"/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sz="1050">
              <a:solidFill>
                <a:schemeClr val="bg2"/>
              </a:solidFill>
              <a:latin typeface="+mj-lt"/>
              <a:sym typeface="Proxima Nov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EF5D25-B89A-FE47-887E-B5F27AA78924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34" y="1618541"/>
            <a:ext cx="1640480" cy="1129695"/>
          </a:xfrm>
          <a:prstGeom prst="rect">
            <a:avLst/>
          </a:prstGeom>
        </p:spPr>
      </p:pic>
      <p:sp>
        <p:nvSpPr>
          <p:cNvPr id="25" name="Google Shape;226;p29">
            <a:extLst>
              <a:ext uri="{FF2B5EF4-FFF2-40B4-BE49-F238E27FC236}">
                <a16:creationId xmlns:a16="http://schemas.microsoft.com/office/drawing/2014/main" id="{B7544446-16A0-B14D-8C15-2E9DD228125D}"/>
              </a:ext>
            </a:extLst>
          </p:cNvPr>
          <p:cNvSpPr txBox="1"/>
          <p:nvPr/>
        </p:nvSpPr>
        <p:spPr>
          <a:xfrm>
            <a:off x="7134550" y="2659694"/>
            <a:ext cx="1536594" cy="40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400">
                <a:solidFill>
                  <a:schemeClr val="bg2"/>
                </a:solidFill>
                <a:latin typeface="+mn-lt"/>
                <a:ea typeface="Proxima Nova"/>
                <a:cs typeface="Proxima Nova"/>
                <a:sym typeface="Proxima Nova"/>
              </a:rPr>
              <a:t>MSPs</a:t>
            </a:r>
            <a:endParaRPr sz="1400">
              <a:solidFill>
                <a:schemeClr val="bg2"/>
              </a:solidFill>
              <a:latin typeface="+mn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Google Shape;229;p29">
            <a:extLst>
              <a:ext uri="{FF2B5EF4-FFF2-40B4-BE49-F238E27FC236}">
                <a16:creationId xmlns:a16="http://schemas.microsoft.com/office/drawing/2014/main" id="{D19E5412-884A-994F-918A-1BFB26BD5052}"/>
              </a:ext>
            </a:extLst>
          </p:cNvPr>
          <p:cNvSpPr txBox="1"/>
          <p:nvPr/>
        </p:nvSpPr>
        <p:spPr>
          <a:xfrm>
            <a:off x="7110249" y="3277186"/>
            <a:ext cx="1562465" cy="10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j-lt"/>
                <a:sym typeface="Proxima Nova"/>
              </a:rPr>
              <a:t>Primary network connectivity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j-lt"/>
                <a:sym typeface="Proxima Nova"/>
              </a:rPr>
              <a:t>IT services</a:t>
            </a:r>
          </a:p>
          <a:p>
            <a:pPr marL="276225" indent="-1714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2"/>
                </a:solidFill>
                <a:latin typeface="+mj-lt"/>
                <a:sym typeface="Proxima Nova"/>
              </a:rPr>
              <a:t>Security </a:t>
            </a:r>
            <a:br>
              <a:rPr lang="en-US" sz="1050">
                <a:solidFill>
                  <a:schemeClr val="bg2"/>
                </a:solidFill>
                <a:latin typeface="+mj-lt"/>
                <a:sym typeface="Proxima Nova"/>
              </a:rPr>
            </a:br>
            <a:endParaRPr sz="1050">
              <a:solidFill>
                <a:schemeClr val="bg2"/>
              </a:solidFill>
              <a:latin typeface="+mj-lt"/>
              <a:sym typeface="Proxima Nova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E506CC-5559-E440-9A58-B62DCC6A568A}"/>
              </a:ext>
            </a:extLst>
          </p:cNvPr>
          <p:cNvPicPr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824" y="1618541"/>
            <a:ext cx="1662410" cy="112422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9DAC80-04CD-2A4B-8D2B-8359B057C4C1}"/>
              </a:ext>
            </a:extLst>
          </p:cNvPr>
          <p:cNvCxnSpPr/>
          <p:nvPr/>
        </p:nvCxnSpPr>
        <p:spPr>
          <a:xfrm>
            <a:off x="572298" y="3160333"/>
            <a:ext cx="3300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37FB6A-320F-A54C-93AF-4CAA84B42137}"/>
              </a:ext>
            </a:extLst>
          </p:cNvPr>
          <p:cNvCxnSpPr/>
          <p:nvPr/>
        </p:nvCxnSpPr>
        <p:spPr>
          <a:xfrm>
            <a:off x="2217281" y="3160333"/>
            <a:ext cx="3300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05C4F4-A217-8F41-AEDA-10E71BDA4E7D}"/>
              </a:ext>
            </a:extLst>
          </p:cNvPr>
          <p:cNvCxnSpPr/>
          <p:nvPr/>
        </p:nvCxnSpPr>
        <p:spPr>
          <a:xfrm>
            <a:off x="3908582" y="3160333"/>
            <a:ext cx="3300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AE411F-CCD6-C747-A2E9-E837C61D5682}"/>
              </a:ext>
            </a:extLst>
          </p:cNvPr>
          <p:cNvCxnSpPr/>
          <p:nvPr/>
        </p:nvCxnSpPr>
        <p:spPr>
          <a:xfrm>
            <a:off x="5498786" y="3160333"/>
            <a:ext cx="3300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AFCAAF-1EE8-314D-A95E-38B75C342A00}"/>
              </a:ext>
            </a:extLst>
          </p:cNvPr>
          <p:cNvCxnSpPr/>
          <p:nvPr/>
        </p:nvCxnSpPr>
        <p:spPr>
          <a:xfrm>
            <a:off x="7208216" y="3160333"/>
            <a:ext cx="3300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609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214A4-185B-DC4C-8F02-26D25FFD6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BCF06C1-982C-A74B-A15B-A5A3C7771CC9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417D9B5-9744-9448-B1E9-AF33AB4562A4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Secure – Cisco Umbrella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4ECCD2B-C210-3745-B819-9A09BB087661}"/>
              </a:ext>
            </a:extLst>
          </p:cNvPr>
          <p:cNvSpPr txBox="1"/>
          <p:nvPr/>
        </p:nvSpPr>
        <p:spPr>
          <a:xfrm rot="19096821">
            <a:off x="883705" y="1376698"/>
            <a:ext cx="5335261" cy="3617858"/>
          </a:xfrm>
          <a:prstGeom prst="rect">
            <a:avLst/>
          </a:prstGeom>
          <a:scene3d>
            <a:camera prst="orthographicFront">
              <a:rot lat="0" lon="0" rev="18600000"/>
            </a:camera>
            <a:lightRig rig="threePt" dir="t"/>
          </a:scene3d>
        </p:spPr>
        <p:txBody>
          <a:bodyPr wrap="square" rtlCol="0">
            <a:prstTxWarp prst="textCircle">
              <a:avLst>
                <a:gd name="adj" fmla="val 14833414"/>
              </a:avLst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Umbrella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Arial" charset="0"/>
              <a:cs typeface="Arial" charset="0"/>
            </a:endParaRPr>
          </a:p>
        </p:txBody>
      </p:sp>
      <p:sp>
        <p:nvSpPr>
          <p:cNvPr id="134" name="Text Placeholder 5">
            <a:extLst>
              <a:ext uri="{FF2B5EF4-FFF2-40B4-BE49-F238E27FC236}">
                <a16:creationId xmlns:a16="http://schemas.microsoft.com/office/drawing/2014/main" id="{C4EE4DD5-B670-3A44-AF37-629E961E38B2}"/>
              </a:ext>
            </a:extLst>
          </p:cNvPr>
          <p:cNvSpPr txBox="1">
            <a:spLocks/>
          </p:cNvSpPr>
          <p:nvPr/>
        </p:nvSpPr>
        <p:spPr>
          <a:xfrm>
            <a:off x="6102075" y="619604"/>
            <a:ext cx="3028606" cy="1560868"/>
          </a:xfrm>
          <a:prstGeom prst="rect">
            <a:avLst/>
          </a:prstGeom>
          <a:ln w="28575">
            <a:noFill/>
          </a:ln>
        </p:spPr>
        <p:txBody>
          <a:bodyPr lIns="91420" tIns="45710" rIns="91420" bIns="45710" anchor="t">
            <a:noAutofit/>
          </a:bodyPr>
          <a:lstStyle>
            <a:lvl1pPr marL="0" indent="0" algn="l" defTabSz="684213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274320" indent="-274320" algn="l" defTabSz="684213" rtl="0" eaLnBrk="1" fontAlgn="base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defRPr lang="en-US" sz="18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548640" indent="-274320" algn="l" defTabSz="684213" rtl="0" eaLnBrk="1" fontAlgn="base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.AppleSystemUIFont" charset="-120"/>
              <a:buChar char="–"/>
              <a:defRPr lang="en-US" sz="14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8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8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2" indent="-17145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Use DNS to block malware, phishing and other threats </a:t>
            </a:r>
          </a:p>
          <a:p>
            <a:pPr marL="171450" lvl="2" indent="-17145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tx2"/>
                </a:solidFill>
              </a:rPr>
              <a:t>Powered by Cisco Talos threat intelligence</a:t>
            </a:r>
          </a:p>
          <a:p>
            <a:pPr marL="171450" lvl="2" indent="-17145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schemeClr val="tx2"/>
                </a:solidFill>
                <a:latin typeface="CiscoSansTT ExtraLight"/>
              </a:rPr>
              <a:t>Blocks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before it hits the router/firewall</a:t>
            </a:r>
          </a:p>
          <a:p>
            <a:pPr marL="171450" lvl="2" indent="-17145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Faster Internet access</a:t>
            </a:r>
          </a:p>
          <a:p>
            <a:pPr marL="171450" lvl="2" indent="-17145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Provision globally in minutes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0A38370-E488-A548-9A6D-E553DE3EA3E0}"/>
              </a:ext>
            </a:extLst>
          </p:cNvPr>
          <p:cNvGrpSpPr/>
          <p:nvPr/>
        </p:nvGrpSpPr>
        <p:grpSpPr>
          <a:xfrm>
            <a:off x="225945" y="1230394"/>
            <a:ext cx="5965902" cy="5954816"/>
            <a:chOff x="37272" y="3746916"/>
            <a:chExt cx="9026382" cy="9009608"/>
          </a:xfrm>
        </p:grpSpPr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4AA08DC7-AD81-1743-8EC3-0C8CA999A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2" y="3746916"/>
              <a:ext cx="9026382" cy="9009608"/>
            </a:xfrm>
            <a:custGeom>
              <a:avLst/>
              <a:gdLst>
                <a:gd name="T0" fmla="*/ 442 w 695"/>
                <a:gd name="T1" fmla="*/ 52 h 693"/>
                <a:gd name="T2" fmla="*/ 52 w 695"/>
                <a:gd name="T3" fmla="*/ 252 h 693"/>
                <a:gd name="T4" fmla="*/ 252 w 695"/>
                <a:gd name="T5" fmla="*/ 641 h 693"/>
                <a:gd name="T6" fmla="*/ 643 w 695"/>
                <a:gd name="T7" fmla="*/ 441 h 693"/>
                <a:gd name="T8" fmla="*/ 442 w 695"/>
                <a:gd name="T9" fmla="*/ 52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693">
                  <a:moveTo>
                    <a:pt x="442" y="52"/>
                  </a:moveTo>
                  <a:cubicBezTo>
                    <a:pt x="279" y="0"/>
                    <a:pt x="104" y="90"/>
                    <a:pt x="52" y="252"/>
                  </a:cubicBezTo>
                  <a:cubicBezTo>
                    <a:pt x="0" y="414"/>
                    <a:pt x="89" y="589"/>
                    <a:pt x="252" y="641"/>
                  </a:cubicBezTo>
                  <a:cubicBezTo>
                    <a:pt x="415" y="693"/>
                    <a:pt x="590" y="603"/>
                    <a:pt x="643" y="441"/>
                  </a:cubicBezTo>
                  <a:cubicBezTo>
                    <a:pt x="695" y="279"/>
                    <a:pt x="605" y="104"/>
                    <a:pt x="442" y="52"/>
                  </a:cubicBezTo>
                </a:path>
              </a:pathLst>
            </a:custGeom>
            <a:solidFill>
              <a:schemeClr val="bg2"/>
            </a:solidFill>
            <a:ln w="25400"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vert="horz" wrap="square" lIns="68517" tIns="34258" rIns="68517" bIns="3425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67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49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59CD3F06-81D5-FF47-B6FD-531A99409A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9869" y="4244563"/>
              <a:ext cx="7080497" cy="7464024"/>
            </a:xfrm>
            <a:custGeom>
              <a:avLst/>
              <a:gdLst>
                <a:gd name="T0" fmla="*/ 46 w 545"/>
                <a:gd name="T1" fmla="*/ 502 h 573"/>
                <a:gd name="T2" fmla="*/ 23 w 545"/>
                <a:gd name="T3" fmla="*/ 381 h 573"/>
                <a:gd name="T4" fmla="*/ 30 w 545"/>
                <a:gd name="T5" fmla="*/ 318 h 573"/>
                <a:gd name="T6" fmla="*/ 1 w 545"/>
                <a:gd name="T7" fmla="*/ 215 h 573"/>
                <a:gd name="T8" fmla="*/ 4 w 545"/>
                <a:gd name="T9" fmla="*/ 187 h 573"/>
                <a:gd name="T10" fmla="*/ 137 w 545"/>
                <a:gd name="T11" fmla="*/ 51 h 573"/>
                <a:gd name="T12" fmla="*/ 218 w 545"/>
                <a:gd name="T13" fmla="*/ 13 h 573"/>
                <a:gd name="T14" fmla="*/ 212 w 545"/>
                <a:gd name="T15" fmla="*/ 81 h 573"/>
                <a:gd name="T16" fmla="*/ 217 w 545"/>
                <a:gd name="T17" fmla="*/ 92 h 573"/>
                <a:gd name="T18" fmla="*/ 179 w 545"/>
                <a:gd name="T19" fmla="*/ 145 h 573"/>
                <a:gd name="T20" fmla="*/ 236 w 545"/>
                <a:gd name="T21" fmla="*/ 145 h 573"/>
                <a:gd name="T22" fmla="*/ 188 w 545"/>
                <a:gd name="T23" fmla="*/ 180 h 573"/>
                <a:gd name="T24" fmla="*/ 165 w 545"/>
                <a:gd name="T25" fmla="*/ 203 h 573"/>
                <a:gd name="T26" fmla="*/ 136 w 545"/>
                <a:gd name="T27" fmla="*/ 208 h 573"/>
                <a:gd name="T28" fmla="*/ 74 w 545"/>
                <a:gd name="T29" fmla="*/ 216 h 573"/>
                <a:gd name="T30" fmla="*/ 38 w 545"/>
                <a:gd name="T31" fmla="*/ 251 h 573"/>
                <a:gd name="T32" fmla="*/ 40 w 545"/>
                <a:gd name="T33" fmla="*/ 305 h 573"/>
                <a:gd name="T34" fmla="*/ 88 w 545"/>
                <a:gd name="T35" fmla="*/ 347 h 573"/>
                <a:gd name="T36" fmla="*/ 157 w 545"/>
                <a:gd name="T37" fmla="*/ 418 h 573"/>
                <a:gd name="T38" fmla="*/ 214 w 545"/>
                <a:gd name="T39" fmla="*/ 476 h 573"/>
                <a:gd name="T40" fmla="*/ 162 w 545"/>
                <a:gd name="T41" fmla="*/ 541 h 573"/>
                <a:gd name="T42" fmla="*/ 98 w 545"/>
                <a:gd name="T43" fmla="*/ 552 h 573"/>
                <a:gd name="T44" fmla="*/ 418 w 545"/>
                <a:gd name="T45" fmla="*/ 543 h 573"/>
                <a:gd name="T46" fmla="*/ 388 w 545"/>
                <a:gd name="T47" fmla="*/ 459 h 573"/>
                <a:gd name="T48" fmla="*/ 402 w 545"/>
                <a:gd name="T49" fmla="*/ 307 h 573"/>
                <a:gd name="T50" fmla="*/ 509 w 545"/>
                <a:gd name="T51" fmla="*/ 290 h 573"/>
                <a:gd name="T52" fmla="*/ 494 w 545"/>
                <a:gd name="T53" fmla="*/ 207 h 573"/>
                <a:gd name="T54" fmla="*/ 483 w 545"/>
                <a:gd name="T55" fmla="*/ 266 h 573"/>
                <a:gd name="T56" fmla="*/ 454 w 545"/>
                <a:gd name="T57" fmla="*/ 255 h 573"/>
                <a:gd name="T58" fmla="*/ 391 w 545"/>
                <a:gd name="T59" fmla="*/ 280 h 573"/>
                <a:gd name="T60" fmla="*/ 422 w 545"/>
                <a:gd name="T61" fmla="*/ 184 h 573"/>
                <a:gd name="T62" fmla="*/ 431 w 545"/>
                <a:gd name="T63" fmla="*/ 157 h 573"/>
                <a:gd name="T64" fmla="*/ 401 w 545"/>
                <a:gd name="T65" fmla="*/ 138 h 573"/>
                <a:gd name="T66" fmla="*/ 415 w 545"/>
                <a:gd name="T67" fmla="*/ 89 h 573"/>
                <a:gd name="T68" fmla="*/ 367 w 545"/>
                <a:gd name="T69" fmla="*/ 40 h 573"/>
                <a:gd name="T70" fmla="*/ 244 w 545"/>
                <a:gd name="T71" fmla="*/ 9 h 573"/>
                <a:gd name="T72" fmla="*/ 253 w 545"/>
                <a:gd name="T73" fmla="*/ 0 h 573"/>
                <a:gd name="T74" fmla="*/ 534 w 545"/>
                <a:gd name="T75" fmla="*/ 315 h 573"/>
                <a:gd name="T76" fmla="*/ 358 w 545"/>
                <a:gd name="T77" fmla="*/ 48 h 573"/>
                <a:gd name="T78" fmla="*/ 396 w 545"/>
                <a:gd name="T79" fmla="*/ 199 h 573"/>
                <a:gd name="T80" fmla="*/ 394 w 545"/>
                <a:gd name="T81" fmla="*/ 184 h 573"/>
                <a:gd name="T82" fmla="*/ 433 w 545"/>
                <a:gd name="T83" fmla="*/ 274 h 573"/>
                <a:gd name="T84" fmla="*/ 363 w 545"/>
                <a:gd name="T85" fmla="*/ 81 h 573"/>
                <a:gd name="T86" fmla="*/ 357 w 545"/>
                <a:gd name="T87" fmla="*/ 153 h 573"/>
                <a:gd name="T88" fmla="*/ 246 w 545"/>
                <a:gd name="T89" fmla="*/ 59 h 573"/>
                <a:gd name="T90" fmla="*/ 246 w 545"/>
                <a:gd name="T91" fmla="*/ 63 h 573"/>
                <a:gd name="T92" fmla="*/ 227 w 545"/>
                <a:gd name="T93" fmla="*/ 51 h 573"/>
                <a:gd name="T94" fmla="*/ 236 w 545"/>
                <a:gd name="T95" fmla="*/ 66 h 573"/>
                <a:gd name="T96" fmla="*/ 276 w 545"/>
                <a:gd name="T97" fmla="*/ 70 h 573"/>
                <a:gd name="T98" fmla="*/ 285 w 545"/>
                <a:gd name="T99" fmla="*/ 88 h 573"/>
                <a:gd name="T100" fmla="*/ 326 w 545"/>
                <a:gd name="T101" fmla="*/ 134 h 573"/>
                <a:gd name="T102" fmla="*/ 320 w 545"/>
                <a:gd name="T103" fmla="*/ 73 h 573"/>
                <a:gd name="T104" fmla="*/ 224 w 545"/>
                <a:gd name="T105" fmla="*/ 53 h 573"/>
                <a:gd name="T106" fmla="*/ 241 w 545"/>
                <a:gd name="T107" fmla="*/ 100 h 573"/>
                <a:gd name="T108" fmla="*/ 230 w 545"/>
                <a:gd name="T109" fmla="*/ 116 h 573"/>
                <a:gd name="T110" fmla="*/ 260 w 545"/>
                <a:gd name="T111" fmla="*/ 102 h 573"/>
                <a:gd name="T112" fmla="*/ 206 w 545"/>
                <a:gd name="T113" fmla="*/ 100 h 573"/>
                <a:gd name="T114" fmla="*/ 200 w 545"/>
                <a:gd name="T115" fmla="*/ 195 h 573"/>
                <a:gd name="T116" fmla="*/ 87 w 545"/>
                <a:gd name="T117" fmla="*/ 304 h 573"/>
                <a:gd name="T118" fmla="*/ 73 w 545"/>
                <a:gd name="T119" fmla="*/ 296 h 573"/>
                <a:gd name="T120" fmla="*/ 74 w 545"/>
                <a:gd name="T121" fmla="*/ 265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5" h="573">
                  <a:moveTo>
                    <a:pt x="371" y="41"/>
                  </a:moveTo>
                  <a:cubicBezTo>
                    <a:pt x="370" y="41"/>
                    <a:pt x="370" y="40"/>
                    <a:pt x="369" y="40"/>
                  </a:cubicBezTo>
                  <a:lnTo>
                    <a:pt x="371" y="41"/>
                  </a:lnTo>
                  <a:close/>
                  <a:moveTo>
                    <a:pt x="233" y="62"/>
                  </a:moveTo>
                  <a:cubicBezTo>
                    <a:pt x="235" y="61"/>
                    <a:pt x="237" y="61"/>
                    <a:pt x="237" y="61"/>
                  </a:cubicBezTo>
                  <a:cubicBezTo>
                    <a:pt x="236" y="60"/>
                    <a:pt x="235" y="59"/>
                    <a:pt x="234" y="60"/>
                  </a:cubicBezTo>
                  <a:cubicBezTo>
                    <a:pt x="234" y="61"/>
                    <a:pt x="233" y="62"/>
                    <a:pt x="233" y="62"/>
                  </a:cubicBezTo>
                  <a:moveTo>
                    <a:pt x="72" y="565"/>
                  </a:moveTo>
                  <a:cubicBezTo>
                    <a:pt x="70" y="564"/>
                    <a:pt x="70" y="564"/>
                    <a:pt x="70" y="564"/>
                  </a:cubicBezTo>
                  <a:cubicBezTo>
                    <a:pt x="70" y="564"/>
                    <a:pt x="68" y="562"/>
                    <a:pt x="66" y="562"/>
                  </a:cubicBezTo>
                  <a:cubicBezTo>
                    <a:pt x="65" y="561"/>
                    <a:pt x="64" y="560"/>
                    <a:pt x="63" y="558"/>
                  </a:cubicBezTo>
                  <a:cubicBezTo>
                    <a:pt x="61" y="557"/>
                    <a:pt x="60" y="557"/>
                    <a:pt x="59" y="556"/>
                  </a:cubicBezTo>
                  <a:cubicBezTo>
                    <a:pt x="58" y="556"/>
                    <a:pt x="56" y="554"/>
                    <a:pt x="55" y="552"/>
                  </a:cubicBezTo>
                  <a:cubicBezTo>
                    <a:pt x="54" y="549"/>
                    <a:pt x="54" y="550"/>
                    <a:pt x="52" y="548"/>
                  </a:cubicBezTo>
                  <a:cubicBezTo>
                    <a:pt x="51" y="546"/>
                    <a:pt x="50" y="544"/>
                    <a:pt x="50" y="540"/>
                  </a:cubicBezTo>
                  <a:cubicBezTo>
                    <a:pt x="47" y="539"/>
                    <a:pt x="45" y="537"/>
                    <a:pt x="45" y="536"/>
                  </a:cubicBezTo>
                  <a:cubicBezTo>
                    <a:pt x="45" y="536"/>
                    <a:pt x="43" y="533"/>
                    <a:pt x="43" y="532"/>
                  </a:cubicBezTo>
                  <a:cubicBezTo>
                    <a:pt x="43" y="530"/>
                    <a:pt x="43" y="529"/>
                    <a:pt x="41" y="527"/>
                  </a:cubicBezTo>
                  <a:cubicBezTo>
                    <a:pt x="42" y="526"/>
                    <a:pt x="44" y="523"/>
                    <a:pt x="46" y="521"/>
                  </a:cubicBezTo>
                  <a:cubicBezTo>
                    <a:pt x="46" y="521"/>
                    <a:pt x="45" y="514"/>
                    <a:pt x="45" y="511"/>
                  </a:cubicBezTo>
                  <a:cubicBezTo>
                    <a:pt x="44" y="508"/>
                    <a:pt x="45" y="503"/>
                    <a:pt x="46" y="502"/>
                  </a:cubicBezTo>
                  <a:cubicBezTo>
                    <a:pt x="47" y="501"/>
                    <a:pt x="47" y="497"/>
                    <a:pt x="48" y="495"/>
                  </a:cubicBezTo>
                  <a:cubicBezTo>
                    <a:pt x="48" y="492"/>
                    <a:pt x="47" y="490"/>
                    <a:pt x="49" y="489"/>
                  </a:cubicBezTo>
                  <a:cubicBezTo>
                    <a:pt x="51" y="487"/>
                    <a:pt x="50" y="485"/>
                    <a:pt x="50" y="482"/>
                  </a:cubicBezTo>
                  <a:cubicBezTo>
                    <a:pt x="51" y="479"/>
                    <a:pt x="50" y="477"/>
                    <a:pt x="50" y="476"/>
                  </a:cubicBezTo>
                  <a:cubicBezTo>
                    <a:pt x="50" y="473"/>
                    <a:pt x="48" y="472"/>
                    <a:pt x="48" y="471"/>
                  </a:cubicBezTo>
                  <a:cubicBezTo>
                    <a:pt x="48" y="469"/>
                    <a:pt x="46" y="466"/>
                    <a:pt x="45" y="465"/>
                  </a:cubicBezTo>
                  <a:cubicBezTo>
                    <a:pt x="43" y="464"/>
                    <a:pt x="42" y="462"/>
                    <a:pt x="41" y="460"/>
                  </a:cubicBezTo>
                  <a:cubicBezTo>
                    <a:pt x="40" y="458"/>
                    <a:pt x="39" y="457"/>
                    <a:pt x="38" y="456"/>
                  </a:cubicBezTo>
                  <a:cubicBezTo>
                    <a:pt x="36" y="455"/>
                    <a:pt x="36" y="454"/>
                    <a:pt x="34" y="451"/>
                  </a:cubicBezTo>
                  <a:cubicBezTo>
                    <a:pt x="33" y="448"/>
                    <a:pt x="31" y="447"/>
                    <a:pt x="30" y="445"/>
                  </a:cubicBezTo>
                  <a:cubicBezTo>
                    <a:pt x="29" y="443"/>
                    <a:pt x="28" y="440"/>
                    <a:pt x="28" y="439"/>
                  </a:cubicBezTo>
                  <a:cubicBezTo>
                    <a:pt x="29" y="438"/>
                    <a:pt x="28" y="435"/>
                    <a:pt x="27" y="433"/>
                  </a:cubicBezTo>
                  <a:cubicBezTo>
                    <a:pt x="26" y="431"/>
                    <a:pt x="25" y="429"/>
                    <a:pt x="26" y="427"/>
                  </a:cubicBezTo>
                  <a:cubicBezTo>
                    <a:pt x="27" y="425"/>
                    <a:pt x="26" y="423"/>
                    <a:pt x="25" y="421"/>
                  </a:cubicBezTo>
                  <a:cubicBezTo>
                    <a:pt x="24" y="418"/>
                    <a:pt x="23" y="417"/>
                    <a:pt x="24" y="415"/>
                  </a:cubicBezTo>
                  <a:cubicBezTo>
                    <a:pt x="24" y="413"/>
                    <a:pt x="24" y="413"/>
                    <a:pt x="23" y="408"/>
                  </a:cubicBezTo>
                  <a:cubicBezTo>
                    <a:pt x="22" y="405"/>
                    <a:pt x="19" y="398"/>
                    <a:pt x="17" y="396"/>
                  </a:cubicBezTo>
                  <a:cubicBezTo>
                    <a:pt x="16" y="393"/>
                    <a:pt x="18" y="392"/>
                    <a:pt x="18" y="390"/>
                  </a:cubicBezTo>
                  <a:cubicBezTo>
                    <a:pt x="17" y="388"/>
                    <a:pt x="18" y="387"/>
                    <a:pt x="20" y="388"/>
                  </a:cubicBezTo>
                  <a:cubicBezTo>
                    <a:pt x="22" y="388"/>
                    <a:pt x="23" y="387"/>
                    <a:pt x="23" y="386"/>
                  </a:cubicBezTo>
                  <a:cubicBezTo>
                    <a:pt x="24" y="384"/>
                    <a:pt x="24" y="384"/>
                    <a:pt x="23" y="381"/>
                  </a:cubicBezTo>
                  <a:cubicBezTo>
                    <a:pt x="23" y="381"/>
                    <a:pt x="24" y="377"/>
                    <a:pt x="24" y="375"/>
                  </a:cubicBezTo>
                  <a:cubicBezTo>
                    <a:pt x="24" y="373"/>
                    <a:pt x="26" y="374"/>
                    <a:pt x="27" y="372"/>
                  </a:cubicBezTo>
                  <a:cubicBezTo>
                    <a:pt x="28" y="370"/>
                    <a:pt x="29" y="369"/>
                    <a:pt x="31" y="370"/>
                  </a:cubicBezTo>
                  <a:cubicBezTo>
                    <a:pt x="33" y="370"/>
                    <a:pt x="35" y="370"/>
                    <a:pt x="37" y="368"/>
                  </a:cubicBezTo>
                  <a:cubicBezTo>
                    <a:pt x="38" y="365"/>
                    <a:pt x="40" y="365"/>
                    <a:pt x="41" y="367"/>
                  </a:cubicBezTo>
                  <a:cubicBezTo>
                    <a:pt x="43" y="369"/>
                    <a:pt x="43" y="368"/>
                    <a:pt x="47" y="365"/>
                  </a:cubicBezTo>
                  <a:cubicBezTo>
                    <a:pt x="47" y="365"/>
                    <a:pt x="46" y="365"/>
                    <a:pt x="45" y="362"/>
                  </a:cubicBezTo>
                  <a:cubicBezTo>
                    <a:pt x="44" y="360"/>
                    <a:pt x="47" y="355"/>
                    <a:pt x="48" y="352"/>
                  </a:cubicBezTo>
                  <a:cubicBezTo>
                    <a:pt x="49" y="350"/>
                    <a:pt x="49" y="351"/>
                    <a:pt x="49" y="346"/>
                  </a:cubicBezTo>
                  <a:cubicBezTo>
                    <a:pt x="48" y="343"/>
                    <a:pt x="48" y="341"/>
                    <a:pt x="49" y="341"/>
                  </a:cubicBezTo>
                  <a:cubicBezTo>
                    <a:pt x="50" y="341"/>
                    <a:pt x="50" y="341"/>
                    <a:pt x="50" y="339"/>
                  </a:cubicBezTo>
                  <a:cubicBezTo>
                    <a:pt x="49" y="337"/>
                    <a:pt x="47" y="334"/>
                    <a:pt x="47" y="334"/>
                  </a:cubicBezTo>
                  <a:cubicBezTo>
                    <a:pt x="45" y="334"/>
                    <a:pt x="43" y="334"/>
                    <a:pt x="42" y="335"/>
                  </a:cubicBezTo>
                  <a:cubicBezTo>
                    <a:pt x="41" y="335"/>
                    <a:pt x="41" y="335"/>
                    <a:pt x="41" y="335"/>
                  </a:cubicBezTo>
                  <a:cubicBezTo>
                    <a:pt x="42" y="336"/>
                    <a:pt x="41" y="338"/>
                    <a:pt x="41" y="339"/>
                  </a:cubicBezTo>
                  <a:cubicBezTo>
                    <a:pt x="41" y="339"/>
                    <a:pt x="39" y="339"/>
                    <a:pt x="39" y="339"/>
                  </a:cubicBezTo>
                  <a:cubicBezTo>
                    <a:pt x="38" y="336"/>
                    <a:pt x="37" y="336"/>
                    <a:pt x="37" y="335"/>
                  </a:cubicBezTo>
                  <a:cubicBezTo>
                    <a:pt x="37" y="335"/>
                    <a:pt x="37" y="333"/>
                    <a:pt x="37" y="333"/>
                  </a:cubicBezTo>
                  <a:cubicBezTo>
                    <a:pt x="37" y="332"/>
                    <a:pt x="36" y="331"/>
                    <a:pt x="35" y="330"/>
                  </a:cubicBezTo>
                  <a:cubicBezTo>
                    <a:pt x="34" y="329"/>
                    <a:pt x="32" y="327"/>
                    <a:pt x="32" y="326"/>
                  </a:cubicBezTo>
                  <a:cubicBezTo>
                    <a:pt x="32" y="324"/>
                    <a:pt x="30" y="319"/>
                    <a:pt x="30" y="318"/>
                  </a:cubicBezTo>
                  <a:cubicBezTo>
                    <a:pt x="31" y="316"/>
                    <a:pt x="29" y="313"/>
                    <a:pt x="29" y="313"/>
                  </a:cubicBezTo>
                  <a:cubicBezTo>
                    <a:pt x="28" y="315"/>
                    <a:pt x="28" y="316"/>
                    <a:pt x="28" y="315"/>
                  </a:cubicBezTo>
                  <a:cubicBezTo>
                    <a:pt x="27" y="314"/>
                    <a:pt x="26" y="313"/>
                    <a:pt x="26" y="311"/>
                  </a:cubicBezTo>
                  <a:cubicBezTo>
                    <a:pt x="27" y="310"/>
                    <a:pt x="28" y="307"/>
                    <a:pt x="28" y="307"/>
                  </a:cubicBezTo>
                  <a:cubicBezTo>
                    <a:pt x="28" y="303"/>
                    <a:pt x="27" y="290"/>
                    <a:pt x="27" y="290"/>
                  </a:cubicBezTo>
                  <a:cubicBezTo>
                    <a:pt x="25" y="290"/>
                    <a:pt x="24" y="290"/>
                    <a:pt x="24" y="289"/>
                  </a:cubicBezTo>
                  <a:cubicBezTo>
                    <a:pt x="24" y="287"/>
                    <a:pt x="22" y="283"/>
                    <a:pt x="20" y="282"/>
                  </a:cubicBezTo>
                  <a:cubicBezTo>
                    <a:pt x="19" y="280"/>
                    <a:pt x="19" y="277"/>
                    <a:pt x="18" y="276"/>
                  </a:cubicBezTo>
                  <a:cubicBezTo>
                    <a:pt x="17" y="274"/>
                    <a:pt x="17" y="271"/>
                    <a:pt x="17" y="269"/>
                  </a:cubicBezTo>
                  <a:cubicBezTo>
                    <a:pt x="17" y="268"/>
                    <a:pt x="16" y="263"/>
                    <a:pt x="16" y="263"/>
                  </a:cubicBezTo>
                  <a:cubicBezTo>
                    <a:pt x="15" y="261"/>
                    <a:pt x="13" y="257"/>
                    <a:pt x="13" y="257"/>
                  </a:cubicBezTo>
                  <a:cubicBezTo>
                    <a:pt x="9" y="257"/>
                    <a:pt x="9" y="257"/>
                    <a:pt x="9" y="255"/>
                  </a:cubicBezTo>
                  <a:cubicBezTo>
                    <a:pt x="8" y="254"/>
                    <a:pt x="6" y="251"/>
                    <a:pt x="6" y="250"/>
                  </a:cubicBezTo>
                  <a:cubicBezTo>
                    <a:pt x="6" y="249"/>
                    <a:pt x="6" y="247"/>
                    <a:pt x="6" y="246"/>
                  </a:cubicBezTo>
                  <a:cubicBezTo>
                    <a:pt x="6" y="244"/>
                    <a:pt x="5" y="243"/>
                    <a:pt x="4" y="241"/>
                  </a:cubicBezTo>
                  <a:cubicBezTo>
                    <a:pt x="4" y="239"/>
                    <a:pt x="4" y="235"/>
                    <a:pt x="3" y="233"/>
                  </a:cubicBezTo>
                  <a:cubicBezTo>
                    <a:pt x="2" y="231"/>
                    <a:pt x="2" y="228"/>
                    <a:pt x="2" y="227"/>
                  </a:cubicBezTo>
                  <a:cubicBezTo>
                    <a:pt x="1" y="226"/>
                    <a:pt x="1" y="225"/>
                    <a:pt x="1" y="223"/>
                  </a:cubicBezTo>
                  <a:cubicBezTo>
                    <a:pt x="1" y="221"/>
                    <a:pt x="2" y="220"/>
                    <a:pt x="1" y="219"/>
                  </a:cubicBezTo>
                  <a:cubicBezTo>
                    <a:pt x="0" y="218"/>
                    <a:pt x="1" y="216"/>
                    <a:pt x="1" y="216"/>
                  </a:cubicBezTo>
                  <a:cubicBezTo>
                    <a:pt x="1" y="216"/>
                    <a:pt x="2" y="217"/>
                    <a:pt x="1" y="215"/>
                  </a:cubicBezTo>
                  <a:cubicBezTo>
                    <a:pt x="1" y="214"/>
                    <a:pt x="1" y="213"/>
                    <a:pt x="2" y="212"/>
                  </a:cubicBezTo>
                  <a:cubicBezTo>
                    <a:pt x="3" y="210"/>
                    <a:pt x="9" y="200"/>
                    <a:pt x="9" y="200"/>
                  </a:cubicBezTo>
                  <a:cubicBezTo>
                    <a:pt x="10" y="194"/>
                    <a:pt x="11" y="192"/>
                    <a:pt x="11" y="191"/>
                  </a:cubicBezTo>
                  <a:cubicBezTo>
                    <a:pt x="12" y="191"/>
                    <a:pt x="12" y="190"/>
                    <a:pt x="12" y="189"/>
                  </a:cubicBezTo>
                  <a:cubicBezTo>
                    <a:pt x="12" y="187"/>
                    <a:pt x="12" y="186"/>
                    <a:pt x="13" y="185"/>
                  </a:cubicBezTo>
                  <a:cubicBezTo>
                    <a:pt x="13" y="184"/>
                    <a:pt x="14" y="181"/>
                    <a:pt x="14" y="181"/>
                  </a:cubicBezTo>
                  <a:cubicBezTo>
                    <a:pt x="14" y="180"/>
                    <a:pt x="14" y="179"/>
                    <a:pt x="14" y="179"/>
                  </a:cubicBezTo>
                  <a:cubicBezTo>
                    <a:pt x="16" y="177"/>
                    <a:pt x="17" y="176"/>
                    <a:pt x="17" y="176"/>
                  </a:cubicBezTo>
                  <a:cubicBezTo>
                    <a:pt x="17" y="174"/>
                    <a:pt x="17" y="174"/>
                    <a:pt x="18" y="172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8"/>
                    <a:pt x="22" y="162"/>
                    <a:pt x="22" y="161"/>
                  </a:cubicBezTo>
                  <a:cubicBezTo>
                    <a:pt x="22" y="159"/>
                    <a:pt x="26" y="152"/>
                    <a:pt x="28" y="151"/>
                  </a:cubicBezTo>
                  <a:cubicBezTo>
                    <a:pt x="30" y="149"/>
                    <a:pt x="32" y="143"/>
                    <a:pt x="32" y="140"/>
                  </a:cubicBezTo>
                  <a:cubicBezTo>
                    <a:pt x="32" y="140"/>
                    <a:pt x="24" y="149"/>
                    <a:pt x="23" y="150"/>
                  </a:cubicBezTo>
                  <a:cubicBezTo>
                    <a:pt x="23" y="150"/>
                    <a:pt x="21" y="155"/>
                    <a:pt x="20" y="156"/>
                  </a:cubicBezTo>
                  <a:cubicBezTo>
                    <a:pt x="19" y="157"/>
                    <a:pt x="19" y="159"/>
                    <a:pt x="18" y="161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5"/>
                    <a:pt x="14" y="170"/>
                    <a:pt x="12" y="171"/>
                  </a:cubicBezTo>
                  <a:cubicBezTo>
                    <a:pt x="10" y="173"/>
                    <a:pt x="8" y="179"/>
                    <a:pt x="8" y="181"/>
                  </a:cubicBezTo>
                  <a:cubicBezTo>
                    <a:pt x="7" y="184"/>
                    <a:pt x="7" y="186"/>
                    <a:pt x="7" y="186"/>
                  </a:cubicBezTo>
                  <a:cubicBezTo>
                    <a:pt x="7" y="186"/>
                    <a:pt x="5" y="188"/>
                    <a:pt x="4" y="187"/>
                  </a:cubicBezTo>
                  <a:cubicBezTo>
                    <a:pt x="4" y="186"/>
                    <a:pt x="5" y="182"/>
                    <a:pt x="6" y="179"/>
                  </a:cubicBezTo>
                  <a:cubicBezTo>
                    <a:pt x="6" y="179"/>
                    <a:pt x="7" y="177"/>
                    <a:pt x="7" y="175"/>
                  </a:cubicBezTo>
                  <a:cubicBezTo>
                    <a:pt x="6" y="174"/>
                    <a:pt x="12" y="167"/>
                    <a:pt x="14" y="163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19" y="155"/>
                    <a:pt x="19" y="155"/>
                    <a:pt x="19" y="155"/>
                  </a:cubicBezTo>
                  <a:cubicBezTo>
                    <a:pt x="19" y="155"/>
                    <a:pt x="21" y="149"/>
                    <a:pt x="22" y="146"/>
                  </a:cubicBezTo>
                  <a:cubicBezTo>
                    <a:pt x="24" y="144"/>
                    <a:pt x="27" y="140"/>
                    <a:pt x="28" y="138"/>
                  </a:cubicBezTo>
                  <a:cubicBezTo>
                    <a:pt x="29" y="136"/>
                    <a:pt x="33" y="131"/>
                    <a:pt x="37" y="124"/>
                  </a:cubicBezTo>
                  <a:cubicBezTo>
                    <a:pt x="37" y="124"/>
                    <a:pt x="38" y="120"/>
                    <a:pt x="38" y="118"/>
                  </a:cubicBezTo>
                  <a:cubicBezTo>
                    <a:pt x="39" y="116"/>
                    <a:pt x="42" y="114"/>
                    <a:pt x="43" y="112"/>
                  </a:cubicBezTo>
                  <a:cubicBezTo>
                    <a:pt x="44" y="110"/>
                    <a:pt x="49" y="107"/>
                    <a:pt x="53" y="104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2"/>
                    <a:pt x="53" y="102"/>
                    <a:pt x="56" y="100"/>
                  </a:cubicBezTo>
                  <a:cubicBezTo>
                    <a:pt x="57" y="97"/>
                    <a:pt x="58" y="97"/>
                    <a:pt x="61" y="95"/>
                  </a:cubicBezTo>
                  <a:cubicBezTo>
                    <a:pt x="62" y="93"/>
                    <a:pt x="67" y="91"/>
                    <a:pt x="67" y="91"/>
                  </a:cubicBezTo>
                  <a:cubicBezTo>
                    <a:pt x="69" y="91"/>
                    <a:pt x="82" y="83"/>
                    <a:pt x="85" y="83"/>
                  </a:cubicBezTo>
                  <a:cubicBezTo>
                    <a:pt x="87" y="82"/>
                    <a:pt x="94" y="77"/>
                    <a:pt x="97" y="74"/>
                  </a:cubicBezTo>
                  <a:cubicBezTo>
                    <a:pt x="100" y="70"/>
                    <a:pt x="99" y="74"/>
                    <a:pt x="98" y="78"/>
                  </a:cubicBezTo>
                  <a:cubicBezTo>
                    <a:pt x="98" y="78"/>
                    <a:pt x="104" y="73"/>
                    <a:pt x="106" y="72"/>
                  </a:cubicBezTo>
                  <a:cubicBezTo>
                    <a:pt x="109" y="71"/>
                    <a:pt x="112" y="65"/>
                    <a:pt x="113" y="63"/>
                  </a:cubicBezTo>
                  <a:cubicBezTo>
                    <a:pt x="114" y="61"/>
                    <a:pt x="134" y="52"/>
                    <a:pt x="137" y="51"/>
                  </a:cubicBezTo>
                  <a:cubicBezTo>
                    <a:pt x="140" y="50"/>
                    <a:pt x="139" y="49"/>
                    <a:pt x="137" y="48"/>
                  </a:cubicBezTo>
                  <a:cubicBezTo>
                    <a:pt x="137" y="48"/>
                    <a:pt x="139" y="48"/>
                    <a:pt x="142" y="47"/>
                  </a:cubicBezTo>
                  <a:cubicBezTo>
                    <a:pt x="144" y="46"/>
                    <a:pt x="151" y="42"/>
                    <a:pt x="155" y="42"/>
                  </a:cubicBezTo>
                  <a:cubicBezTo>
                    <a:pt x="159" y="41"/>
                    <a:pt x="157" y="40"/>
                    <a:pt x="155" y="40"/>
                  </a:cubicBezTo>
                  <a:cubicBezTo>
                    <a:pt x="153" y="39"/>
                    <a:pt x="148" y="41"/>
                    <a:pt x="150" y="40"/>
                  </a:cubicBezTo>
                  <a:cubicBezTo>
                    <a:pt x="152" y="39"/>
                    <a:pt x="157" y="35"/>
                    <a:pt x="159" y="35"/>
                  </a:cubicBezTo>
                  <a:cubicBezTo>
                    <a:pt x="161" y="35"/>
                    <a:pt x="163" y="32"/>
                    <a:pt x="164" y="30"/>
                  </a:cubicBezTo>
                  <a:cubicBezTo>
                    <a:pt x="165" y="28"/>
                    <a:pt x="173" y="26"/>
                    <a:pt x="175" y="25"/>
                  </a:cubicBezTo>
                  <a:cubicBezTo>
                    <a:pt x="175" y="25"/>
                    <a:pt x="173" y="24"/>
                    <a:pt x="171" y="24"/>
                  </a:cubicBezTo>
                  <a:cubicBezTo>
                    <a:pt x="170" y="24"/>
                    <a:pt x="169" y="23"/>
                    <a:pt x="169" y="21"/>
                  </a:cubicBezTo>
                  <a:cubicBezTo>
                    <a:pt x="170" y="19"/>
                    <a:pt x="168" y="19"/>
                    <a:pt x="164" y="15"/>
                  </a:cubicBezTo>
                  <a:cubicBezTo>
                    <a:pt x="164" y="15"/>
                    <a:pt x="164" y="14"/>
                    <a:pt x="166" y="14"/>
                  </a:cubicBezTo>
                  <a:cubicBezTo>
                    <a:pt x="168" y="14"/>
                    <a:pt x="171" y="14"/>
                    <a:pt x="173" y="16"/>
                  </a:cubicBezTo>
                  <a:cubicBezTo>
                    <a:pt x="174" y="17"/>
                    <a:pt x="180" y="14"/>
                    <a:pt x="181" y="12"/>
                  </a:cubicBezTo>
                  <a:cubicBezTo>
                    <a:pt x="183" y="10"/>
                    <a:pt x="191" y="9"/>
                    <a:pt x="194" y="10"/>
                  </a:cubicBezTo>
                  <a:cubicBezTo>
                    <a:pt x="198" y="11"/>
                    <a:pt x="196" y="10"/>
                    <a:pt x="200" y="9"/>
                  </a:cubicBezTo>
                  <a:cubicBezTo>
                    <a:pt x="200" y="9"/>
                    <a:pt x="200" y="12"/>
                    <a:pt x="201" y="13"/>
                  </a:cubicBezTo>
                  <a:cubicBezTo>
                    <a:pt x="202" y="15"/>
                    <a:pt x="206" y="14"/>
                    <a:pt x="208" y="13"/>
                  </a:cubicBezTo>
                  <a:cubicBezTo>
                    <a:pt x="210" y="12"/>
                    <a:pt x="211" y="11"/>
                    <a:pt x="212" y="11"/>
                  </a:cubicBezTo>
                  <a:cubicBezTo>
                    <a:pt x="214" y="10"/>
                    <a:pt x="220" y="10"/>
                    <a:pt x="220" y="10"/>
                  </a:cubicBezTo>
                  <a:cubicBezTo>
                    <a:pt x="219" y="11"/>
                    <a:pt x="220" y="13"/>
                    <a:pt x="218" y="13"/>
                  </a:cubicBezTo>
                  <a:cubicBezTo>
                    <a:pt x="217" y="14"/>
                    <a:pt x="212" y="16"/>
                    <a:pt x="212" y="16"/>
                  </a:cubicBezTo>
                  <a:cubicBezTo>
                    <a:pt x="218" y="16"/>
                    <a:pt x="218" y="16"/>
                    <a:pt x="218" y="16"/>
                  </a:cubicBezTo>
                  <a:cubicBezTo>
                    <a:pt x="221" y="14"/>
                    <a:pt x="222" y="15"/>
                    <a:pt x="224" y="15"/>
                  </a:cubicBezTo>
                  <a:cubicBezTo>
                    <a:pt x="225" y="15"/>
                    <a:pt x="228" y="16"/>
                    <a:pt x="228" y="15"/>
                  </a:cubicBezTo>
                  <a:cubicBezTo>
                    <a:pt x="232" y="18"/>
                    <a:pt x="232" y="18"/>
                    <a:pt x="232" y="20"/>
                  </a:cubicBezTo>
                  <a:cubicBezTo>
                    <a:pt x="232" y="21"/>
                    <a:pt x="231" y="23"/>
                    <a:pt x="229" y="23"/>
                  </a:cubicBezTo>
                  <a:cubicBezTo>
                    <a:pt x="227" y="22"/>
                    <a:pt x="224" y="23"/>
                    <a:pt x="224" y="24"/>
                  </a:cubicBezTo>
                  <a:cubicBezTo>
                    <a:pt x="223" y="24"/>
                    <a:pt x="218" y="28"/>
                    <a:pt x="216" y="29"/>
                  </a:cubicBezTo>
                  <a:cubicBezTo>
                    <a:pt x="213" y="31"/>
                    <a:pt x="211" y="32"/>
                    <a:pt x="210" y="33"/>
                  </a:cubicBezTo>
                  <a:cubicBezTo>
                    <a:pt x="209" y="35"/>
                    <a:pt x="205" y="37"/>
                    <a:pt x="205" y="37"/>
                  </a:cubicBezTo>
                  <a:cubicBezTo>
                    <a:pt x="206" y="37"/>
                    <a:pt x="206" y="37"/>
                    <a:pt x="206" y="37"/>
                  </a:cubicBezTo>
                  <a:cubicBezTo>
                    <a:pt x="208" y="37"/>
                    <a:pt x="208" y="37"/>
                    <a:pt x="210" y="38"/>
                  </a:cubicBezTo>
                  <a:cubicBezTo>
                    <a:pt x="211" y="40"/>
                    <a:pt x="214" y="42"/>
                    <a:pt x="214" y="42"/>
                  </a:cubicBezTo>
                  <a:cubicBezTo>
                    <a:pt x="212" y="47"/>
                    <a:pt x="208" y="52"/>
                    <a:pt x="207" y="55"/>
                  </a:cubicBezTo>
                  <a:cubicBezTo>
                    <a:pt x="207" y="57"/>
                    <a:pt x="205" y="58"/>
                    <a:pt x="205" y="58"/>
                  </a:cubicBezTo>
                  <a:cubicBezTo>
                    <a:pt x="202" y="57"/>
                    <a:pt x="201" y="57"/>
                    <a:pt x="201" y="59"/>
                  </a:cubicBezTo>
                  <a:cubicBezTo>
                    <a:pt x="202" y="61"/>
                    <a:pt x="202" y="61"/>
                    <a:pt x="202" y="61"/>
                  </a:cubicBezTo>
                  <a:cubicBezTo>
                    <a:pt x="205" y="63"/>
                    <a:pt x="212" y="66"/>
                    <a:pt x="212" y="66"/>
                  </a:cubicBezTo>
                  <a:cubicBezTo>
                    <a:pt x="209" y="67"/>
                    <a:pt x="209" y="68"/>
                    <a:pt x="209" y="69"/>
                  </a:cubicBezTo>
                  <a:cubicBezTo>
                    <a:pt x="208" y="69"/>
                    <a:pt x="208" y="72"/>
                    <a:pt x="208" y="72"/>
                  </a:cubicBezTo>
                  <a:cubicBezTo>
                    <a:pt x="211" y="73"/>
                    <a:pt x="215" y="77"/>
                    <a:pt x="212" y="81"/>
                  </a:cubicBezTo>
                  <a:cubicBezTo>
                    <a:pt x="216" y="80"/>
                    <a:pt x="221" y="81"/>
                    <a:pt x="222" y="80"/>
                  </a:cubicBezTo>
                  <a:cubicBezTo>
                    <a:pt x="222" y="79"/>
                    <a:pt x="224" y="78"/>
                    <a:pt x="224" y="78"/>
                  </a:cubicBezTo>
                  <a:cubicBezTo>
                    <a:pt x="224" y="76"/>
                    <a:pt x="224" y="74"/>
                    <a:pt x="224" y="74"/>
                  </a:cubicBezTo>
                  <a:cubicBezTo>
                    <a:pt x="228" y="74"/>
                    <a:pt x="229" y="74"/>
                    <a:pt x="230" y="73"/>
                  </a:cubicBezTo>
                  <a:cubicBezTo>
                    <a:pt x="233" y="72"/>
                    <a:pt x="233" y="74"/>
                    <a:pt x="235" y="73"/>
                  </a:cubicBezTo>
                  <a:cubicBezTo>
                    <a:pt x="236" y="71"/>
                    <a:pt x="239" y="71"/>
                    <a:pt x="240" y="70"/>
                  </a:cubicBezTo>
                  <a:cubicBezTo>
                    <a:pt x="242" y="69"/>
                    <a:pt x="243" y="67"/>
                    <a:pt x="245" y="69"/>
                  </a:cubicBezTo>
                  <a:cubicBezTo>
                    <a:pt x="246" y="71"/>
                    <a:pt x="247" y="74"/>
                    <a:pt x="245" y="73"/>
                  </a:cubicBezTo>
                  <a:cubicBezTo>
                    <a:pt x="244" y="72"/>
                    <a:pt x="240" y="73"/>
                    <a:pt x="239" y="73"/>
                  </a:cubicBezTo>
                  <a:cubicBezTo>
                    <a:pt x="238" y="74"/>
                    <a:pt x="234" y="73"/>
                    <a:pt x="234" y="74"/>
                  </a:cubicBezTo>
                  <a:cubicBezTo>
                    <a:pt x="233" y="75"/>
                    <a:pt x="231" y="80"/>
                    <a:pt x="229" y="79"/>
                  </a:cubicBezTo>
                  <a:cubicBezTo>
                    <a:pt x="228" y="79"/>
                    <a:pt x="226" y="81"/>
                    <a:pt x="226" y="81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7" y="84"/>
                    <a:pt x="226" y="84"/>
                    <a:pt x="228" y="85"/>
                  </a:cubicBezTo>
                  <a:cubicBezTo>
                    <a:pt x="230" y="87"/>
                    <a:pt x="233" y="87"/>
                    <a:pt x="235" y="86"/>
                  </a:cubicBezTo>
                  <a:cubicBezTo>
                    <a:pt x="236" y="85"/>
                    <a:pt x="236" y="88"/>
                    <a:pt x="236" y="88"/>
                  </a:cubicBezTo>
                  <a:cubicBezTo>
                    <a:pt x="236" y="88"/>
                    <a:pt x="236" y="89"/>
                    <a:pt x="236" y="91"/>
                  </a:cubicBezTo>
                  <a:cubicBezTo>
                    <a:pt x="235" y="93"/>
                    <a:pt x="233" y="96"/>
                    <a:pt x="231" y="96"/>
                  </a:cubicBezTo>
                  <a:cubicBezTo>
                    <a:pt x="230" y="96"/>
                    <a:pt x="228" y="96"/>
                    <a:pt x="226" y="97"/>
                  </a:cubicBezTo>
                  <a:cubicBezTo>
                    <a:pt x="224" y="98"/>
                    <a:pt x="222" y="97"/>
                    <a:pt x="222" y="96"/>
                  </a:cubicBezTo>
                  <a:cubicBezTo>
                    <a:pt x="222" y="94"/>
                    <a:pt x="218" y="91"/>
                    <a:pt x="217" y="92"/>
                  </a:cubicBezTo>
                  <a:cubicBezTo>
                    <a:pt x="215" y="93"/>
                    <a:pt x="211" y="93"/>
                    <a:pt x="211" y="93"/>
                  </a:cubicBezTo>
                  <a:cubicBezTo>
                    <a:pt x="211" y="93"/>
                    <a:pt x="212" y="90"/>
                    <a:pt x="211" y="93"/>
                  </a:cubicBezTo>
                  <a:cubicBezTo>
                    <a:pt x="210" y="96"/>
                    <a:pt x="207" y="97"/>
                    <a:pt x="207" y="97"/>
                  </a:cubicBezTo>
                  <a:cubicBezTo>
                    <a:pt x="205" y="95"/>
                    <a:pt x="204" y="95"/>
                    <a:pt x="202" y="95"/>
                  </a:cubicBezTo>
                  <a:cubicBezTo>
                    <a:pt x="201" y="96"/>
                    <a:pt x="198" y="95"/>
                    <a:pt x="198" y="95"/>
                  </a:cubicBezTo>
                  <a:cubicBezTo>
                    <a:pt x="198" y="95"/>
                    <a:pt x="194" y="95"/>
                    <a:pt x="192" y="96"/>
                  </a:cubicBezTo>
                  <a:cubicBezTo>
                    <a:pt x="188" y="96"/>
                    <a:pt x="186" y="95"/>
                    <a:pt x="186" y="95"/>
                  </a:cubicBezTo>
                  <a:cubicBezTo>
                    <a:pt x="183" y="97"/>
                    <a:pt x="181" y="100"/>
                    <a:pt x="179" y="99"/>
                  </a:cubicBezTo>
                  <a:cubicBezTo>
                    <a:pt x="178" y="99"/>
                    <a:pt x="174" y="104"/>
                    <a:pt x="174" y="104"/>
                  </a:cubicBezTo>
                  <a:cubicBezTo>
                    <a:pt x="176" y="104"/>
                    <a:pt x="175" y="105"/>
                    <a:pt x="174" y="106"/>
                  </a:cubicBezTo>
                  <a:cubicBezTo>
                    <a:pt x="173" y="107"/>
                    <a:pt x="168" y="110"/>
                    <a:pt x="168" y="110"/>
                  </a:cubicBezTo>
                  <a:cubicBezTo>
                    <a:pt x="172" y="110"/>
                    <a:pt x="173" y="111"/>
                    <a:pt x="173" y="114"/>
                  </a:cubicBezTo>
                  <a:cubicBezTo>
                    <a:pt x="173" y="116"/>
                    <a:pt x="175" y="121"/>
                    <a:pt x="174" y="123"/>
                  </a:cubicBezTo>
                  <a:cubicBezTo>
                    <a:pt x="174" y="125"/>
                    <a:pt x="174" y="127"/>
                    <a:pt x="175" y="128"/>
                  </a:cubicBezTo>
                  <a:cubicBezTo>
                    <a:pt x="177" y="129"/>
                    <a:pt x="180" y="133"/>
                    <a:pt x="180" y="133"/>
                  </a:cubicBezTo>
                  <a:cubicBezTo>
                    <a:pt x="174" y="134"/>
                    <a:pt x="174" y="138"/>
                    <a:pt x="173" y="139"/>
                  </a:cubicBezTo>
                  <a:cubicBezTo>
                    <a:pt x="173" y="140"/>
                    <a:pt x="170" y="143"/>
                    <a:pt x="170" y="144"/>
                  </a:cubicBezTo>
                  <a:cubicBezTo>
                    <a:pt x="171" y="146"/>
                    <a:pt x="169" y="149"/>
                    <a:pt x="171" y="151"/>
                  </a:cubicBezTo>
                  <a:cubicBezTo>
                    <a:pt x="173" y="152"/>
                    <a:pt x="173" y="152"/>
                    <a:pt x="173" y="152"/>
                  </a:cubicBezTo>
                  <a:cubicBezTo>
                    <a:pt x="174" y="152"/>
                    <a:pt x="177" y="149"/>
                    <a:pt x="179" y="150"/>
                  </a:cubicBezTo>
                  <a:cubicBezTo>
                    <a:pt x="178" y="148"/>
                    <a:pt x="178" y="148"/>
                    <a:pt x="179" y="145"/>
                  </a:cubicBezTo>
                  <a:cubicBezTo>
                    <a:pt x="181" y="143"/>
                    <a:pt x="181" y="140"/>
                    <a:pt x="183" y="140"/>
                  </a:cubicBezTo>
                  <a:cubicBezTo>
                    <a:pt x="185" y="140"/>
                    <a:pt x="187" y="139"/>
                    <a:pt x="187" y="139"/>
                  </a:cubicBezTo>
                  <a:cubicBezTo>
                    <a:pt x="191" y="140"/>
                    <a:pt x="195" y="139"/>
                    <a:pt x="195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9" y="134"/>
                    <a:pt x="199" y="135"/>
                    <a:pt x="200" y="132"/>
                  </a:cubicBezTo>
                  <a:cubicBezTo>
                    <a:pt x="201" y="129"/>
                    <a:pt x="202" y="130"/>
                    <a:pt x="201" y="128"/>
                  </a:cubicBezTo>
                  <a:cubicBezTo>
                    <a:pt x="201" y="126"/>
                    <a:pt x="200" y="125"/>
                    <a:pt x="200" y="125"/>
                  </a:cubicBezTo>
                  <a:cubicBezTo>
                    <a:pt x="203" y="126"/>
                    <a:pt x="204" y="126"/>
                    <a:pt x="206" y="126"/>
                  </a:cubicBezTo>
                  <a:cubicBezTo>
                    <a:pt x="207" y="126"/>
                    <a:pt x="208" y="123"/>
                    <a:pt x="208" y="123"/>
                  </a:cubicBezTo>
                  <a:cubicBezTo>
                    <a:pt x="209" y="121"/>
                    <a:pt x="210" y="120"/>
                    <a:pt x="212" y="119"/>
                  </a:cubicBezTo>
                  <a:cubicBezTo>
                    <a:pt x="213" y="118"/>
                    <a:pt x="218" y="115"/>
                    <a:pt x="218" y="115"/>
                  </a:cubicBezTo>
                  <a:cubicBezTo>
                    <a:pt x="218" y="117"/>
                    <a:pt x="220" y="120"/>
                    <a:pt x="222" y="120"/>
                  </a:cubicBezTo>
                  <a:cubicBezTo>
                    <a:pt x="224" y="120"/>
                    <a:pt x="225" y="120"/>
                    <a:pt x="224" y="122"/>
                  </a:cubicBezTo>
                  <a:cubicBezTo>
                    <a:pt x="224" y="123"/>
                    <a:pt x="223" y="126"/>
                    <a:pt x="224" y="128"/>
                  </a:cubicBezTo>
                  <a:cubicBezTo>
                    <a:pt x="225" y="129"/>
                    <a:pt x="227" y="130"/>
                    <a:pt x="227" y="130"/>
                  </a:cubicBezTo>
                  <a:cubicBezTo>
                    <a:pt x="225" y="134"/>
                    <a:pt x="224" y="137"/>
                    <a:pt x="223" y="137"/>
                  </a:cubicBezTo>
                  <a:cubicBezTo>
                    <a:pt x="222" y="137"/>
                    <a:pt x="219" y="138"/>
                    <a:pt x="219" y="138"/>
                  </a:cubicBezTo>
                  <a:cubicBezTo>
                    <a:pt x="223" y="142"/>
                    <a:pt x="223" y="141"/>
                    <a:pt x="225" y="142"/>
                  </a:cubicBezTo>
                  <a:cubicBezTo>
                    <a:pt x="228" y="142"/>
                    <a:pt x="232" y="142"/>
                    <a:pt x="232" y="142"/>
                  </a:cubicBezTo>
                  <a:cubicBezTo>
                    <a:pt x="232" y="142"/>
                    <a:pt x="235" y="140"/>
                    <a:pt x="236" y="139"/>
                  </a:cubicBezTo>
                  <a:cubicBezTo>
                    <a:pt x="238" y="141"/>
                    <a:pt x="237" y="144"/>
                    <a:pt x="236" y="145"/>
                  </a:cubicBezTo>
                  <a:cubicBezTo>
                    <a:pt x="235" y="146"/>
                    <a:pt x="234" y="147"/>
                    <a:pt x="234" y="147"/>
                  </a:cubicBezTo>
                  <a:cubicBezTo>
                    <a:pt x="236" y="149"/>
                    <a:pt x="236" y="149"/>
                    <a:pt x="236" y="149"/>
                  </a:cubicBezTo>
                  <a:cubicBezTo>
                    <a:pt x="234" y="151"/>
                    <a:pt x="233" y="153"/>
                    <a:pt x="234" y="154"/>
                  </a:cubicBezTo>
                  <a:cubicBezTo>
                    <a:pt x="235" y="156"/>
                    <a:pt x="231" y="159"/>
                    <a:pt x="231" y="159"/>
                  </a:cubicBezTo>
                  <a:cubicBezTo>
                    <a:pt x="235" y="162"/>
                    <a:pt x="236" y="165"/>
                    <a:pt x="237" y="168"/>
                  </a:cubicBezTo>
                  <a:cubicBezTo>
                    <a:pt x="239" y="170"/>
                    <a:pt x="241" y="172"/>
                    <a:pt x="241" y="172"/>
                  </a:cubicBezTo>
                  <a:cubicBezTo>
                    <a:pt x="236" y="170"/>
                    <a:pt x="235" y="170"/>
                    <a:pt x="233" y="171"/>
                  </a:cubicBezTo>
                  <a:cubicBezTo>
                    <a:pt x="231" y="171"/>
                    <a:pt x="227" y="170"/>
                    <a:pt x="227" y="170"/>
                  </a:cubicBezTo>
                  <a:cubicBezTo>
                    <a:pt x="227" y="172"/>
                    <a:pt x="229" y="173"/>
                    <a:pt x="231" y="173"/>
                  </a:cubicBezTo>
                  <a:cubicBezTo>
                    <a:pt x="232" y="173"/>
                    <a:pt x="234" y="172"/>
                    <a:pt x="237" y="173"/>
                  </a:cubicBezTo>
                  <a:cubicBezTo>
                    <a:pt x="239" y="173"/>
                    <a:pt x="239" y="174"/>
                    <a:pt x="240" y="176"/>
                  </a:cubicBezTo>
                  <a:cubicBezTo>
                    <a:pt x="241" y="177"/>
                    <a:pt x="241" y="180"/>
                    <a:pt x="240" y="181"/>
                  </a:cubicBezTo>
                  <a:cubicBezTo>
                    <a:pt x="239" y="183"/>
                    <a:pt x="237" y="187"/>
                    <a:pt x="235" y="186"/>
                  </a:cubicBezTo>
                  <a:cubicBezTo>
                    <a:pt x="233" y="184"/>
                    <a:pt x="231" y="183"/>
                    <a:pt x="229" y="184"/>
                  </a:cubicBezTo>
                  <a:cubicBezTo>
                    <a:pt x="227" y="186"/>
                    <a:pt x="223" y="186"/>
                    <a:pt x="222" y="186"/>
                  </a:cubicBezTo>
                  <a:cubicBezTo>
                    <a:pt x="221" y="186"/>
                    <a:pt x="214" y="183"/>
                    <a:pt x="214" y="183"/>
                  </a:cubicBezTo>
                  <a:cubicBezTo>
                    <a:pt x="214" y="183"/>
                    <a:pt x="211" y="179"/>
                    <a:pt x="208" y="179"/>
                  </a:cubicBezTo>
                  <a:cubicBezTo>
                    <a:pt x="205" y="179"/>
                    <a:pt x="203" y="177"/>
                    <a:pt x="203" y="177"/>
                  </a:cubicBezTo>
                  <a:cubicBezTo>
                    <a:pt x="201" y="176"/>
                    <a:pt x="201" y="176"/>
                    <a:pt x="200" y="178"/>
                  </a:cubicBezTo>
                  <a:cubicBezTo>
                    <a:pt x="198" y="180"/>
                    <a:pt x="194" y="180"/>
                    <a:pt x="193" y="179"/>
                  </a:cubicBezTo>
                  <a:cubicBezTo>
                    <a:pt x="192" y="179"/>
                    <a:pt x="188" y="180"/>
                    <a:pt x="188" y="180"/>
                  </a:cubicBezTo>
                  <a:cubicBezTo>
                    <a:pt x="194" y="182"/>
                    <a:pt x="193" y="183"/>
                    <a:pt x="196" y="182"/>
                  </a:cubicBezTo>
                  <a:cubicBezTo>
                    <a:pt x="200" y="182"/>
                    <a:pt x="204" y="182"/>
                    <a:pt x="204" y="184"/>
                  </a:cubicBezTo>
                  <a:cubicBezTo>
                    <a:pt x="204" y="185"/>
                    <a:pt x="202" y="188"/>
                    <a:pt x="201" y="187"/>
                  </a:cubicBezTo>
                  <a:cubicBezTo>
                    <a:pt x="199" y="186"/>
                    <a:pt x="196" y="186"/>
                    <a:pt x="196" y="186"/>
                  </a:cubicBezTo>
                  <a:cubicBezTo>
                    <a:pt x="199" y="188"/>
                    <a:pt x="200" y="190"/>
                    <a:pt x="198" y="191"/>
                  </a:cubicBezTo>
                  <a:cubicBezTo>
                    <a:pt x="197" y="192"/>
                    <a:pt x="196" y="196"/>
                    <a:pt x="196" y="196"/>
                  </a:cubicBezTo>
                  <a:cubicBezTo>
                    <a:pt x="196" y="196"/>
                    <a:pt x="196" y="200"/>
                    <a:pt x="198" y="200"/>
                  </a:cubicBezTo>
                  <a:cubicBezTo>
                    <a:pt x="199" y="200"/>
                    <a:pt x="203" y="204"/>
                    <a:pt x="204" y="204"/>
                  </a:cubicBezTo>
                  <a:cubicBezTo>
                    <a:pt x="205" y="204"/>
                    <a:pt x="205" y="207"/>
                    <a:pt x="206" y="207"/>
                  </a:cubicBezTo>
                  <a:cubicBezTo>
                    <a:pt x="206" y="208"/>
                    <a:pt x="208" y="208"/>
                    <a:pt x="202" y="207"/>
                  </a:cubicBezTo>
                  <a:cubicBezTo>
                    <a:pt x="197" y="206"/>
                    <a:pt x="194" y="204"/>
                    <a:pt x="191" y="206"/>
                  </a:cubicBezTo>
                  <a:cubicBezTo>
                    <a:pt x="189" y="208"/>
                    <a:pt x="186" y="210"/>
                    <a:pt x="186" y="208"/>
                  </a:cubicBezTo>
                  <a:cubicBezTo>
                    <a:pt x="186" y="206"/>
                    <a:pt x="186" y="203"/>
                    <a:pt x="188" y="203"/>
                  </a:cubicBezTo>
                  <a:cubicBezTo>
                    <a:pt x="190" y="203"/>
                    <a:pt x="196" y="203"/>
                    <a:pt x="196" y="203"/>
                  </a:cubicBezTo>
                  <a:cubicBezTo>
                    <a:pt x="194" y="200"/>
                    <a:pt x="190" y="198"/>
                    <a:pt x="187" y="198"/>
                  </a:cubicBezTo>
                  <a:cubicBezTo>
                    <a:pt x="186" y="198"/>
                    <a:pt x="184" y="198"/>
                    <a:pt x="184" y="200"/>
                  </a:cubicBezTo>
                  <a:cubicBezTo>
                    <a:pt x="184" y="200"/>
                    <a:pt x="181" y="200"/>
                    <a:pt x="180" y="200"/>
                  </a:cubicBezTo>
                  <a:cubicBezTo>
                    <a:pt x="179" y="199"/>
                    <a:pt x="177" y="199"/>
                    <a:pt x="176" y="199"/>
                  </a:cubicBezTo>
                  <a:cubicBezTo>
                    <a:pt x="175" y="199"/>
                    <a:pt x="173" y="199"/>
                    <a:pt x="171" y="198"/>
                  </a:cubicBezTo>
                  <a:cubicBezTo>
                    <a:pt x="170" y="198"/>
                    <a:pt x="169" y="199"/>
                    <a:pt x="168" y="200"/>
                  </a:cubicBezTo>
                  <a:cubicBezTo>
                    <a:pt x="168" y="201"/>
                    <a:pt x="167" y="202"/>
                    <a:pt x="165" y="203"/>
                  </a:cubicBezTo>
                  <a:cubicBezTo>
                    <a:pt x="165" y="203"/>
                    <a:pt x="165" y="204"/>
                    <a:pt x="165" y="205"/>
                  </a:cubicBezTo>
                  <a:cubicBezTo>
                    <a:pt x="166" y="207"/>
                    <a:pt x="166" y="208"/>
                    <a:pt x="168" y="207"/>
                  </a:cubicBezTo>
                  <a:cubicBezTo>
                    <a:pt x="167" y="208"/>
                    <a:pt x="166" y="208"/>
                    <a:pt x="165" y="207"/>
                  </a:cubicBezTo>
                  <a:cubicBezTo>
                    <a:pt x="163" y="206"/>
                    <a:pt x="161" y="205"/>
                    <a:pt x="160" y="205"/>
                  </a:cubicBezTo>
                  <a:cubicBezTo>
                    <a:pt x="159" y="206"/>
                    <a:pt x="159" y="205"/>
                    <a:pt x="157" y="204"/>
                  </a:cubicBezTo>
                  <a:cubicBezTo>
                    <a:pt x="156" y="203"/>
                    <a:pt x="156" y="204"/>
                    <a:pt x="155" y="203"/>
                  </a:cubicBezTo>
                  <a:cubicBezTo>
                    <a:pt x="155" y="203"/>
                    <a:pt x="151" y="203"/>
                    <a:pt x="150" y="204"/>
                  </a:cubicBezTo>
                  <a:cubicBezTo>
                    <a:pt x="150" y="204"/>
                    <a:pt x="149" y="206"/>
                    <a:pt x="149" y="206"/>
                  </a:cubicBezTo>
                  <a:cubicBezTo>
                    <a:pt x="149" y="207"/>
                    <a:pt x="147" y="208"/>
                    <a:pt x="146" y="208"/>
                  </a:cubicBezTo>
                  <a:cubicBezTo>
                    <a:pt x="145" y="208"/>
                    <a:pt x="144" y="209"/>
                    <a:pt x="142" y="210"/>
                  </a:cubicBezTo>
                  <a:cubicBezTo>
                    <a:pt x="142" y="210"/>
                    <a:pt x="143" y="207"/>
                    <a:pt x="142" y="206"/>
                  </a:cubicBezTo>
                  <a:cubicBezTo>
                    <a:pt x="142" y="206"/>
                    <a:pt x="141" y="208"/>
                    <a:pt x="141" y="209"/>
                  </a:cubicBezTo>
                  <a:cubicBezTo>
                    <a:pt x="141" y="210"/>
                    <a:pt x="140" y="211"/>
                    <a:pt x="140" y="212"/>
                  </a:cubicBezTo>
                  <a:cubicBezTo>
                    <a:pt x="139" y="213"/>
                    <a:pt x="138" y="212"/>
                    <a:pt x="137" y="214"/>
                  </a:cubicBezTo>
                  <a:cubicBezTo>
                    <a:pt x="135" y="215"/>
                    <a:pt x="135" y="214"/>
                    <a:pt x="134" y="213"/>
                  </a:cubicBezTo>
                  <a:cubicBezTo>
                    <a:pt x="133" y="212"/>
                    <a:pt x="135" y="212"/>
                    <a:pt x="135" y="211"/>
                  </a:cubicBezTo>
                  <a:cubicBezTo>
                    <a:pt x="136" y="210"/>
                    <a:pt x="137" y="208"/>
                    <a:pt x="137" y="208"/>
                  </a:cubicBezTo>
                  <a:cubicBezTo>
                    <a:pt x="137" y="208"/>
                    <a:pt x="138" y="207"/>
                    <a:pt x="140" y="206"/>
                  </a:cubicBezTo>
                  <a:cubicBezTo>
                    <a:pt x="141" y="205"/>
                    <a:pt x="141" y="205"/>
                    <a:pt x="139" y="205"/>
                  </a:cubicBezTo>
                  <a:cubicBezTo>
                    <a:pt x="138" y="205"/>
                    <a:pt x="138" y="205"/>
                    <a:pt x="137" y="206"/>
                  </a:cubicBezTo>
                  <a:cubicBezTo>
                    <a:pt x="137" y="207"/>
                    <a:pt x="137" y="207"/>
                    <a:pt x="136" y="208"/>
                  </a:cubicBezTo>
                  <a:cubicBezTo>
                    <a:pt x="135" y="209"/>
                    <a:pt x="135" y="210"/>
                    <a:pt x="135" y="209"/>
                  </a:cubicBezTo>
                  <a:cubicBezTo>
                    <a:pt x="135" y="209"/>
                    <a:pt x="134" y="208"/>
                    <a:pt x="133" y="206"/>
                  </a:cubicBezTo>
                  <a:cubicBezTo>
                    <a:pt x="133" y="206"/>
                    <a:pt x="134" y="210"/>
                    <a:pt x="134" y="211"/>
                  </a:cubicBezTo>
                  <a:cubicBezTo>
                    <a:pt x="134" y="212"/>
                    <a:pt x="132" y="213"/>
                    <a:pt x="130" y="215"/>
                  </a:cubicBezTo>
                  <a:cubicBezTo>
                    <a:pt x="130" y="215"/>
                    <a:pt x="131" y="215"/>
                    <a:pt x="132" y="216"/>
                  </a:cubicBezTo>
                  <a:cubicBezTo>
                    <a:pt x="132" y="218"/>
                    <a:pt x="131" y="218"/>
                    <a:pt x="129" y="222"/>
                  </a:cubicBezTo>
                  <a:cubicBezTo>
                    <a:pt x="129" y="222"/>
                    <a:pt x="124" y="224"/>
                    <a:pt x="123" y="224"/>
                  </a:cubicBezTo>
                  <a:cubicBezTo>
                    <a:pt x="121" y="225"/>
                    <a:pt x="116" y="225"/>
                    <a:pt x="112" y="225"/>
                  </a:cubicBezTo>
                  <a:cubicBezTo>
                    <a:pt x="108" y="225"/>
                    <a:pt x="104" y="223"/>
                    <a:pt x="101" y="226"/>
                  </a:cubicBezTo>
                  <a:cubicBezTo>
                    <a:pt x="99" y="228"/>
                    <a:pt x="101" y="226"/>
                    <a:pt x="101" y="226"/>
                  </a:cubicBezTo>
                  <a:cubicBezTo>
                    <a:pt x="101" y="226"/>
                    <a:pt x="98" y="228"/>
                    <a:pt x="95" y="230"/>
                  </a:cubicBezTo>
                  <a:cubicBezTo>
                    <a:pt x="95" y="230"/>
                    <a:pt x="94" y="232"/>
                    <a:pt x="93" y="234"/>
                  </a:cubicBezTo>
                  <a:cubicBezTo>
                    <a:pt x="93" y="235"/>
                    <a:pt x="90" y="244"/>
                    <a:pt x="88" y="249"/>
                  </a:cubicBezTo>
                  <a:cubicBezTo>
                    <a:pt x="87" y="254"/>
                    <a:pt x="86" y="251"/>
                    <a:pt x="85" y="254"/>
                  </a:cubicBezTo>
                  <a:cubicBezTo>
                    <a:pt x="84" y="256"/>
                    <a:pt x="83" y="257"/>
                    <a:pt x="81" y="257"/>
                  </a:cubicBezTo>
                  <a:cubicBezTo>
                    <a:pt x="78" y="257"/>
                    <a:pt x="77" y="254"/>
                    <a:pt x="80" y="250"/>
                  </a:cubicBezTo>
                  <a:cubicBezTo>
                    <a:pt x="80" y="250"/>
                    <a:pt x="82" y="240"/>
                    <a:pt x="82" y="240"/>
                  </a:cubicBezTo>
                  <a:cubicBezTo>
                    <a:pt x="82" y="239"/>
                    <a:pt x="85" y="236"/>
                    <a:pt x="86" y="234"/>
                  </a:cubicBezTo>
                  <a:cubicBezTo>
                    <a:pt x="86" y="233"/>
                    <a:pt x="86" y="228"/>
                    <a:pt x="85" y="227"/>
                  </a:cubicBezTo>
                  <a:cubicBezTo>
                    <a:pt x="84" y="226"/>
                    <a:pt x="80" y="224"/>
                    <a:pt x="80" y="219"/>
                  </a:cubicBezTo>
                  <a:cubicBezTo>
                    <a:pt x="79" y="214"/>
                    <a:pt x="78" y="218"/>
                    <a:pt x="74" y="216"/>
                  </a:cubicBezTo>
                  <a:cubicBezTo>
                    <a:pt x="71" y="214"/>
                    <a:pt x="72" y="217"/>
                    <a:pt x="70" y="213"/>
                  </a:cubicBezTo>
                  <a:cubicBezTo>
                    <a:pt x="68" y="210"/>
                    <a:pt x="67" y="215"/>
                    <a:pt x="67" y="215"/>
                  </a:cubicBezTo>
                  <a:cubicBezTo>
                    <a:pt x="67" y="215"/>
                    <a:pt x="63" y="211"/>
                    <a:pt x="62" y="208"/>
                  </a:cubicBezTo>
                  <a:cubicBezTo>
                    <a:pt x="62" y="204"/>
                    <a:pt x="60" y="206"/>
                    <a:pt x="60" y="206"/>
                  </a:cubicBezTo>
                  <a:cubicBezTo>
                    <a:pt x="60" y="206"/>
                    <a:pt x="53" y="200"/>
                    <a:pt x="54" y="202"/>
                  </a:cubicBezTo>
                  <a:cubicBezTo>
                    <a:pt x="56" y="203"/>
                    <a:pt x="49" y="203"/>
                    <a:pt x="46" y="201"/>
                  </a:cubicBezTo>
                  <a:cubicBezTo>
                    <a:pt x="43" y="200"/>
                    <a:pt x="43" y="202"/>
                    <a:pt x="41" y="204"/>
                  </a:cubicBezTo>
                  <a:cubicBezTo>
                    <a:pt x="40" y="206"/>
                    <a:pt x="39" y="208"/>
                    <a:pt x="37" y="210"/>
                  </a:cubicBezTo>
                  <a:cubicBezTo>
                    <a:pt x="37" y="210"/>
                    <a:pt x="33" y="213"/>
                    <a:pt x="32" y="213"/>
                  </a:cubicBezTo>
                  <a:cubicBezTo>
                    <a:pt x="30" y="214"/>
                    <a:pt x="30" y="214"/>
                    <a:pt x="30" y="216"/>
                  </a:cubicBezTo>
                  <a:cubicBezTo>
                    <a:pt x="30" y="216"/>
                    <a:pt x="27" y="218"/>
                    <a:pt x="27" y="220"/>
                  </a:cubicBezTo>
                  <a:cubicBezTo>
                    <a:pt x="27" y="222"/>
                    <a:pt x="26" y="223"/>
                    <a:pt x="23" y="226"/>
                  </a:cubicBezTo>
                  <a:cubicBezTo>
                    <a:pt x="23" y="226"/>
                    <a:pt x="22" y="229"/>
                    <a:pt x="22" y="232"/>
                  </a:cubicBezTo>
                  <a:cubicBezTo>
                    <a:pt x="21" y="235"/>
                    <a:pt x="22" y="235"/>
                    <a:pt x="19" y="238"/>
                  </a:cubicBezTo>
                  <a:cubicBezTo>
                    <a:pt x="19" y="240"/>
                    <a:pt x="19" y="241"/>
                    <a:pt x="19" y="243"/>
                  </a:cubicBezTo>
                  <a:cubicBezTo>
                    <a:pt x="19" y="246"/>
                    <a:pt x="20" y="246"/>
                    <a:pt x="20" y="250"/>
                  </a:cubicBezTo>
                  <a:cubicBezTo>
                    <a:pt x="20" y="250"/>
                    <a:pt x="23" y="252"/>
                    <a:pt x="26" y="253"/>
                  </a:cubicBezTo>
                  <a:cubicBezTo>
                    <a:pt x="29" y="253"/>
                    <a:pt x="29" y="254"/>
                    <a:pt x="29" y="257"/>
                  </a:cubicBezTo>
                  <a:cubicBezTo>
                    <a:pt x="29" y="260"/>
                    <a:pt x="29" y="257"/>
                    <a:pt x="29" y="257"/>
                  </a:cubicBezTo>
                  <a:cubicBezTo>
                    <a:pt x="29" y="257"/>
                    <a:pt x="32" y="258"/>
                    <a:pt x="34" y="254"/>
                  </a:cubicBezTo>
                  <a:cubicBezTo>
                    <a:pt x="34" y="254"/>
                    <a:pt x="37" y="252"/>
                    <a:pt x="38" y="251"/>
                  </a:cubicBezTo>
                  <a:cubicBezTo>
                    <a:pt x="39" y="249"/>
                    <a:pt x="39" y="249"/>
                    <a:pt x="41" y="250"/>
                  </a:cubicBezTo>
                  <a:cubicBezTo>
                    <a:pt x="44" y="250"/>
                    <a:pt x="43" y="251"/>
                    <a:pt x="46" y="252"/>
                  </a:cubicBezTo>
                  <a:cubicBezTo>
                    <a:pt x="49" y="253"/>
                    <a:pt x="48" y="254"/>
                    <a:pt x="49" y="256"/>
                  </a:cubicBezTo>
                  <a:cubicBezTo>
                    <a:pt x="50" y="258"/>
                    <a:pt x="50" y="258"/>
                    <a:pt x="48" y="259"/>
                  </a:cubicBezTo>
                  <a:cubicBezTo>
                    <a:pt x="47" y="261"/>
                    <a:pt x="46" y="260"/>
                    <a:pt x="44" y="262"/>
                  </a:cubicBezTo>
                  <a:cubicBezTo>
                    <a:pt x="43" y="262"/>
                    <a:pt x="41" y="265"/>
                    <a:pt x="41" y="266"/>
                  </a:cubicBezTo>
                  <a:cubicBezTo>
                    <a:pt x="40" y="267"/>
                    <a:pt x="40" y="269"/>
                    <a:pt x="39" y="269"/>
                  </a:cubicBezTo>
                  <a:cubicBezTo>
                    <a:pt x="39" y="269"/>
                    <a:pt x="38" y="267"/>
                    <a:pt x="38" y="266"/>
                  </a:cubicBezTo>
                  <a:cubicBezTo>
                    <a:pt x="38" y="266"/>
                    <a:pt x="37" y="268"/>
                    <a:pt x="36" y="269"/>
                  </a:cubicBezTo>
                  <a:cubicBezTo>
                    <a:pt x="35" y="270"/>
                    <a:pt x="35" y="271"/>
                    <a:pt x="34" y="273"/>
                  </a:cubicBezTo>
                  <a:cubicBezTo>
                    <a:pt x="34" y="273"/>
                    <a:pt x="34" y="273"/>
                    <a:pt x="34" y="273"/>
                  </a:cubicBezTo>
                  <a:cubicBezTo>
                    <a:pt x="33" y="274"/>
                    <a:pt x="33" y="275"/>
                    <a:pt x="30" y="276"/>
                  </a:cubicBezTo>
                  <a:cubicBezTo>
                    <a:pt x="30" y="276"/>
                    <a:pt x="31" y="277"/>
                    <a:pt x="31" y="278"/>
                  </a:cubicBezTo>
                  <a:cubicBezTo>
                    <a:pt x="31" y="279"/>
                    <a:pt x="33" y="280"/>
                    <a:pt x="36" y="282"/>
                  </a:cubicBezTo>
                  <a:cubicBezTo>
                    <a:pt x="38" y="283"/>
                    <a:pt x="38" y="283"/>
                    <a:pt x="38" y="284"/>
                  </a:cubicBezTo>
                  <a:cubicBezTo>
                    <a:pt x="38" y="285"/>
                    <a:pt x="40" y="285"/>
                    <a:pt x="41" y="286"/>
                  </a:cubicBezTo>
                  <a:cubicBezTo>
                    <a:pt x="43" y="287"/>
                    <a:pt x="44" y="289"/>
                    <a:pt x="44" y="290"/>
                  </a:cubicBezTo>
                  <a:cubicBezTo>
                    <a:pt x="43" y="292"/>
                    <a:pt x="44" y="293"/>
                    <a:pt x="45" y="294"/>
                  </a:cubicBezTo>
                  <a:cubicBezTo>
                    <a:pt x="46" y="295"/>
                    <a:pt x="46" y="295"/>
                    <a:pt x="45" y="297"/>
                  </a:cubicBezTo>
                  <a:cubicBezTo>
                    <a:pt x="44" y="297"/>
                    <a:pt x="45" y="298"/>
                    <a:pt x="43" y="300"/>
                  </a:cubicBezTo>
                  <a:cubicBezTo>
                    <a:pt x="43" y="300"/>
                    <a:pt x="42" y="303"/>
                    <a:pt x="40" y="305"/>
                  </a:cubicBezTo>
                  <a:cubicBezTo>
                    <a:pt x="39" y="306"/>
                    <a:pt x="38" y="308"/>
                    <a:pt x="37" y="309"/>
                  </a:cubicBezTo>
                  <a:cubicBezTo>
                    <a:pt x="36" y="311"/>
                    <a:pt x="37" y="311"/>
                    <a:pt x="35" y="313"/>
                  </a:cubicBezTo>
                  <a:cubicBezTo>
                    <a:pt x="35" y="313"/>
                    <a:pt x="35" y="315"/>
                    <a:pt x="35" y="317"/>
                  </a:cubicBezTo>
                  <a:cubicBezTo>
                    <a:pt x="35" y="318"/>
                    <a:pt x="35" y="318"/>
                    <a:pt x="36" y="320"/>
                  </a:cubicBezTo>
                  <a:cubicBezTo>
                    <a:pt x="37" y="322"/>
                    <a:pt x="37" y="324"/>
                    <a:pt x="38" y="326"/>
                  </a:cubicBezTo>
                  <a:cubicBezTo>
                    <a:pt x="39" y="328"/>
                    <a:pt x="38" y="329"/>
                    <a:pt x="39" y="329"/>
                  </a:cubicBezTo>
                  <a:cubicBezTo>
                    <a:pt x="40" y="329"/>
                    <a:pt x="43" y="331"/>
                    <a:pt x="46" y="331"/>
                  </a:cubicBezTo>
                  <a:cubicBezTo>
                    <a:pt x="50" y="332"/>
                    <a:pt x="49" y="332"/>
                    <a:pt x="50" y="334"/>
                  </a:cubicBezTo>
                  <a:cubicBezTo>
                    <a:pt x="50" y="336"/>
                    <a:pt x="50" y="338"/>
                    <a:pt x="53" y="341"/>
                  </a:cubicBezTo>
                  <a:cubicBezTo>
                    <a:pt x="55" y="342"/>
                    <a:pt x="59" y="343"/>
                    <a:pt x="59" y="342"/>
                  </a:cubicBezTo>
                  <a:cubicBezTo>
                    <a:pt x="60" y="342"/>
                    <a:pt x="63" y="341"/>
                    <a:pt x="63" y="341"/>
                  </a:cubicBezTo>
                  <a:cubicBezTo>
                    <a:pt x="64" y="337"/>
                    <a:pt x="63" y="337"/>
                    <a:pt x="65" y="338"/>
                  </a:cubicBezTo>
                  <a:cubicBezTo>
                    <a:pt x="68" y="338"/>
                    <a:pt x="72" y="341"/>
                    <a:pt x="75" y="339"/>
                  </a:cubicBezTo>
                  <a:cubicBezTo>
                    <a:pt x="78" y="338"/>
                    <a:pt x="81" y="340"/>
                    <a:pt x="84" y="339"/>
                  </a:cubicBezTo>
                  <a:cubicBezTo>
                    <a:pt x="86" y="338"/>
                    <a:pt x="86" y="339"/>
                    <a:pt x="86" y="339"/>
                  </a:cubicBezTo>
                  <a:cubicBezTo>
                    <a:pt x="87" y="340"/>
                    <a:pt x="86" y="339"/>
                    <a:pt x="85" y="340"/>
                  </a:cubicBezTo>
                  <a:cubicBezTo>
                    <a:pt x="84" y="341"/>
                    <a:pt x="79" y="346"/>
                    <a:pt x="79" y="347"/>
                  </a:cubicBezTo>
                  <a:cubicBezTo>
                    <a:pt x="79" y="347"/>
                    <a:pt x="79" y="349"/>
                    <a:pt x="79" y="350"/>
                  </a:cubicBezTo>
                  <a:cubicBezTo>
                    <a:pt x="82" y="351"/>
                    <a:pt x="83" y="351"/>
                    <a:pt x="84" y="351"/>
                  </a:cubicBezTo>
                  <a:cubicBezTo>
                    <a:pt x="85" y="350"/>
                    <a:pt x="85" y="350"/>
                    <a:pt x="86" y="350"/>
                  </a:cubicBezTo>
                  <a:cubicBezTo>
                    <a:pt x="87" y="349"/>
                    <a:pt x="88" y="349"/>
                    <a:pt x="88" y="347"/>
                  </a:cubicBezTo>
                  <a:cubicBezTo>
                    <a:pt x="89" y="347"/>
                    <a:pt x="90" y="349"/>
                    <a:pt x="90" y="349"/>
                  </a:cubicBezTo>
                  <a:cubicBezTo>
                    <a:pt x="91" y="350"/>
                    <a:pt x="92" y="353"/>
                    <a:pt x="93" y="354"/>
                  </a:cubicBezTo>
                  <a:cubicBezTo>
                    <a:pt x="94" y="355"/>
                    <a:pt x="94" y="356"/>
                    <a:pt x="95" y="357"/>
                  </a:cubicBezTo>
                  <a:cubicBezTo>
                    <a:pt x="98" y="358"/>
                    <a:pt x="99" y="358"/>
                    <a:pt x="100" y="359"/>
                  </a:cubicBezTo>
                  <a:cubicBezTo>
                    <a:pt x="102" y="361"/>
                    <a:pt x="103" y="360"/>
                    <a:pt x="104" y="361"/>
                  </a:cubicBezTo>
                  <a:cubicBezTo>
                    <a:pt x="105" y="362"/>
                    <a:pt x="107" y="365"/>
                    <a:pt x="107" y="366"/>
                  </a:cubicBezTo>
                  <a:cubicBezTo>
                    <a:pt x="109" y="366"/>
                    <a:pt x="111" y="367"/>
                    <a:pt x="113" y="368"/>
                  </a:cubicBezTo>
                  <a:cubicBezTo>
                    <a:pt x="115" y="369"/>
                    <a:pt x="115" y="370"/>
                    <a:pt x="117" y="370"/>
                  </a:cubicBezTo>
                  <a:cubicBezTo>
                    <a:pt x="118" y="371"/>
                    <a:pt x="119" y="370"/>
                    <a:pt x="119" y="371"/>
                  </a:cubicBezTo>
                  <a:cubicBezTo>
                    <a:pt x="119" y="372"/>
                    <a:pt x="119" y="374"/>
                    <a:pt x="120" y="374"/>
                  </a:cubicBezTo>
                  <a:cubicBezTo>
                    <a:pt x="121" y="374"/>
                    <a:pt x="125" y="379"/>
                    <a:pt x="125" y="379"/>
                  </a:cubicBezTo>
                  <a:cubicBezTo>
                    <a:pt x="123" y="380"/>
                    <a:pt x="123" y="382"/>
                    <a:pt x="123" y="383"/>
                  </a:cubicBezTo>
                  <a:cubicBezTo>
                    <a:pt x="123" y="384"/>
                    <a:pt x="125" y="384"/>
                    <a:pt x="126" y="385"/>
                  </a:cubicBezTo>
                  <a:cubicBezTo>
                    <a:pt x="126" y="385"/>
                    <a:pt x="128" y="386"/>
                    <a:pt x="129" y="387"/>
                  </a:cubicBezTo>
                  <a:cubicBezTo>
                    <a:pt x="129" y="389"/>
                    <a:pt x="130" y="390"/>
                    <a:pt x="131" y="392"/>
                  </a:cubicBezTo>
                  <a:cubicBezTo>
                    <a:pt x="132" y="393"/>
                    <a:pt x="134" y="395"/>
                    <a:pt x="133" y="398"/>
                  </a:cubicBezTo>
                  <a:cubicBezTo>
                    <a:pt x="132" y="400"/>
                    <a:pt x="136" y="404"/>
                    <a:pt x="136" y="404"/>
                  </a:cubicBezTo>
                  <a:cubicBezTo>
                    <a:pt x="137" y="404"/>
                    <a:pt x="139" y="404"/>
                    <a:pt x="141" y="405"/>
                  </a:cubicBezTo>
                  <a:cubicBezTo>
                    <a:pt x="143" y="406"/>
                    <a:pt x="145" y="407"/>
                    <a:pt x="147" y="407"/>
                  </a:cubicBezTo>
                  <a:cubicBezTo>
                    <a:pt x="148" y="408"/>
                    <a:pt x="150" y="408"/>
                    <a:pt x="151" y="411"/>
                  </a:cubicBezTo>
                  <a:cubicBezTo>
                    <a:pt x="156" y="414"/>
                    <a:pt x="157" y="416"/>
                    <a:pt x="157" y="418"/>
                  </a:cubicBezTo>
                  <a:cubicBezTo>
                    <a:pt x="160" y="421"/>
                    <a:pt x="160" y="421"/>
                    <a:pt x="161" y="422"/>
                  </a:cubicBezTo>
                  <a:cubicBezTo>
                    <a:pt x="162" y="423"/>
                    <a:pt x="165" y="425"/>
                    <a:pt x="165" y="427"/>
                  </a:cubicBezTo>
                  <a:cubicBezTo>
                    <a:pt x="165" y="430"/>
                    <a:pt x="165" y="431"/>
                    <a:pt x="165" y="433"/>
                  </a:cubicBezTo>
                  <a:cubicBezTo>
                    <a:pt x="166" y="435"/>
                    <a:pt x="169" y="436"/>
                    <a:pt x="166" y="437"/>
                  </a:cubicBezTo>
                  <a:cubicBezTo>
                    <a:pt x="164" y="438"/>
                    <a:pt x="159" y="441"/>
                    <a:pt x="159" y="441"/>
                  </a:cubicBezTo>
                  <a:cubicBezTo>
                    <a:pt x="154" y="443"/>
                    <a:pt x="157" y="444"/>
                    <a:pt x="157" y="445"/>
                  </a:cubicBezTo>
                  <a:cubicBezTo>
                    <a:pt x="157" y="446"/>
                    <a:pt x="156" y="446"/>
                    <a:pt x="157" y="448"/>
                  </a:cubicBezTo>
                  <a:cubicBezTo>
                    <a:pt x="159" y="446"/>
                    <a:pt x="158" y="449"/>
                    <a:pt x="160" y="445"/>
                  </a:cubicBezTo>
                  <a:cubicBezTo>
                    <a:pt x="162" y="441"/>
                    <a:pt x="164" y="444"/>
                    <a:pt x="165" y="445"/>
                  </a:cubicBezTo>
                  <a:cubicBezTo>
                    <a:pt x="166" y="446"/>
                    <a:pt x="170" y="449"/>
                    <a:pt x="171" y="449"/>
                  </a:cubicBezTo>
                  <a:cubicBezTo>
                    <a:pt x="171" y="449"/>
                    <a:pt x="166" y="453"/>
                    <a:pt x="164" y="452"/>
                  </a:cubicBezTo>
                  <a:cubicBezTo>
                    <a:pt x="161" y="452"/>
                    <a:pt x="159" y="451"/>
                    <a:pt x="159" y="451"/>
                  </a:cubicBezTo>
                  <a:cubicBezTo>
                    <a:pt x="159" y="453"/>
                    <a:pt x="160" y="454"/>
                    <a:pt x="162" y="454"/>
                  </a:cubicBezTo>
                  <a:cubicBezTo>
                    <a:pt x="163" y="455"/>
                    <a:pt x="164" y="455"/>
                    <a:pt x="166" y="454"/>
                  </a:cubicBezTo>
                  <a:cubicBezTo>
                    <a:pt x="168" y="453"/>
                    <a:pt x="170" y="451"/>
                    <a:pt x="173" y="451"/>
                  </a:cubicBezTo>
                  <a:cubicBezTo>
                    <a:pt x="175" y="452"/>
                    <a:pt x="177" y="452"/>
                    <a:pt x="180" y="455"/>
                  </a:cubicBezTo>
                  <a:cubicBezTo>
                    <a:pt x="183" y="457"/>
                    <a:pt x="188" y="461"/>
                    <a:pt x="190" y="463"/>
                  </a:cubicBezTo>
                  <a:cubicBezTo>
                    <a:pt x="192" y="465"/>
                    <a:pt x="192" y="466"/>
                    <a:pt x="196" y="467"/>
                  </a:cubicBezTo>
                  <a:cubicBezTo>
                    <a:pt x="199" y="468"/>
                    <a:pt x="202" y="469"/>
                    <a:pt x="204" y="471"/>
                  </a:cubicBezTo>
                  <a:cubicBezTo>
                    <a:pt x="206" y="473"/>
                    <a:pt x="207" y="473"/>
                    <a:pt x="209" y="473"/>
                  </a:cubicBezTo>
                  <a:cubicBezTo>
                    <a:pt x="211" y="473"/>
                    <a:pt x="212" y="475"/>
                    <a:pt x="214" y="476"/>
                  </a:cubicBezTo>
                  <a:cubicBezTo>
                    <a:pt x="216" y="478"/>
                    <a:pt x="220" y="483"/>
                    <a:pt x="221" y="485"/>
                  </a:cubicBezTo>
                  <a:cubicBezTo>
                    <a:pt x="223" y="486"/>
                    <a:pt x="223" y="487"/>
                    <a:pt x="225" y="487"/>
                  </a:cubicBezTo>
                  <a:cubicBezTo>
                    <a:pt x="227" y="487"/>
                    <a:pt x="230" y="489"/>
                    <a:pt x="231" y="489"/>
                  </a:cubicBezTo>
                  <a:cubicBezTo>
                    <a:pt x="231" y="489"/>
                    <a:pt x="233" y="493"/>
                    <a:pt x="231" y="497"/>
                  </a:cubicBezTo>
                  <a:cubicBezTo>
                    <a:pt x="228" y="502"/>
                    <a:pt x="226" y="505"/>
                    <a:pt x="226" y="505"/>
                  </a:cubicBezTo>
                  <a:cubicBezTo>
                    <a:pt x="226" y="506"/>
                    <a:pt x="220" y="509"/>
                    <a:pt x="218" y="509"/>
                  </a:cubicBezTo>
                  <a:cubicBezTo>
                    <a:pt x="215" y="509"/>
                    <a:pt x="214" y="510"/>
                    <a:pt x="212" y="511"/>
                  </a:cubicBezTo>
                  <a:cubicBezTo>
                    <a:pt x="210" y="512"/>
                    <a:pt x="209" y="512"/>
                    <a:pt x="209" y="513"/>
                  </a:cubicBezTo>
                  <a:cubicBezTo>
                    <a:pt x="208" y="514"/>
                    <a:pt x="204" y="516"/>
                    <a:pt x="201" y="517"/>
                  </a:cubicBezTo>
                  <a:cubicBezTo>
                    <a:pt x="201" y="517"/>
                    <a:pt x="200" y="519"/>
                    <a:pt x="199" y="520"/>
                  </a:cubicBezTo>
                  <a:cubicBezTo>
                    <a:pt x="199" y="521"/>
                    <a:pt x="199" y="521"/>
                    <a:pt x="198" y="522"/>
                  </a:cubicBezTo>
                  <a:cubicBezTo>
                    <a:pt x="198" y="524"/>
                    <a:pt x="198" y="524"/>
                    <a:pt x="197" y="526"/>
                  </a:cubicBezTo>
                  <a:cubicBezTo>
                    <a:pt x="196" y="527"/>
                    <a:pt x="194" y="529"/>
                    <a:pt x="194" y="531"/>
                  </a:cubicBezTo>
                  <a:cubicBezTo>
                    <a:pt x="194" y="531"/>
                    <a:pt x="193" y="532"/>
                    <a:pt x="191" y="534"/>
                  </a:cubicBezTo>
                  <a:cubicBezTo>
                    <a:pt x="189" y="534"/>
                    <a:pt x="187" y="537"/>
                    <a:pt x="185" y="538"/>
                  </a:cubicBezTo>
                  <a:cubicBezTo>
                    <a:pt x="184" y="539"/>
                    <a:pt x="184" y="539"/>
                    <a:pt x="183" y="541"/>
                  </a:cubicBezTo>
                  <a:cubicBezTo>
                    <a:pt x="181" y="541"/>
                    <a:pt x="181" y="541"/>
                    <a:pt x="180" y="543"/>
                  </a:cubicBezTo>
                  <a:cubicBezTo>
                    <a:pt x="178" y="543"/>
                    <a:pt x="175" y="543"/>
                    <a:pt x="174" y="544"/>
                  </a:cubicBezTo>
                  <a:cubicBezTo>
                    <a:pt x="174" y="544"/>
                    <a:pt x="171" y="544"/>
                    <a:pt x="170" y="543"/>
                  </a:cubicBezTo>
                  <a:cubicBezTo>
                    <a:pt x="170" y="542"/>
                    <a:pt x="168" y="542"/>
                    <a:pt x="167" y="542"/>
                  </a:cubicBezTo>
                  <a:cubicBezTo>
                    <a:pt x="165" y="542"/>
                    <a:pt x="164" y="542"/>
                    <a:pt x="162" y="541"/>
                  </a:cubicBezTo>
                  <a:cubicBezTo>
                    <a:pt x="162" y="541"/>
                    <a:pt x="159" y="541"/>
                    <a:pt x="159" y="541"/>
                  </a:cubicBezTo>
                  <a:cubicBezTo>
                    <a:pt x="158" y="541"/>
                    <a:pt x="155" y="541"/>
                    <a:pt x="155" y="541"/>
                  </a:cubicBezTo>
                  <a:cubicBezTo>
                    <a:pt x="154" y="541"/>
                    <a:pt x="152" y="541"/>
                    <a:pt x="151" y="542"/>
                  </a:cubicBezTo>
                  <a:cubicBezTo>
                    <a:pt x="149" y="542"/>
                    <a:pt x="148" y="542"/>
                    <a:pt x="145" y="542"/>
                  </a:cubicBezTo>
                  <a:cubicBezTo>
                    <a:pt x="145" y="543"/>
                    <a:pt x="144" y="543"/>
                    <a:pt x="143" y="543"/>
                  </a:cubicBezTo>
                  <a:cubicBezTo>
                    <a:pt x="142" y="543"/>
                    <a:pt x="141" y="543"/>
                    <a:pt x="141" y="544"/>
                  </a:cubicBezTo>
                  <a:cubicBezTo>
                    <a:pt x="140" y="545"/>
                    <a:pt x="140" y="547"/>
                    <a:pt x="140" y="548"/>
                  </a:cubicBezTo>
                  <a:cubicBezTo>
                    <a:pt x="140" y="549"/>
                    <a:pt x="140" y="548"/>
                    <a:pt x="139" y="550"/>
                  </a:cubicBezTo>
                  <a:cubicBezTo>
                    <a:pt x="135" y="551"/>
                    <a:pt x="135" y="551"/>
                    <a:pt x="135" y="551"/>
                  </a:cubicBezTo>
                  <a:cubicBezTo>
                    <a:pt x="134" y="551"/>
                    <a:pt x="132" y="551"/>
                    <a:pt x="131" y="552"/>
                  </a:cubicBezTo>
                  <a:cubicBezTo>
                    <a:pt x="130" y="553"/>
                    <a:pt x="128" y="553"/>
                    <a:pt x="127" y="553"/>
                  </a:cubicBezTo>
                  <a:cubicBezTo>
                    <a:pt x="126" y="553"/>
                    <a:pt x="125" y="553"/>
                    <a:pt x="124" y="554"/>
                  </a:cubicBezTo>
                  <a:cubicBezTo>
                    <a:pt x="123" y="554"/>
                    <a:pt x="122" y="555"/>
                    <a:pt x="121" y="555"/>
                  </a:cubicBezTo>
                  <a:cubicBezTo>
                    <a:pt x="121" y="555"/>
                    <a:pt x="119" y="556"/>
                    <a:pt x="118" y="556"/>
                  </a:cubicBezTo>
                  <a:cubicBezTo>
                    <a:pt x="116" y="556"/>
                    <a:pt x="113" y="556"/>
                    <a:pt x="111" y="557"/>
                  </a:cubicBezTo>
                  <a:cubicBezTo>
                    <a:pt x="109" y="557"/>
                    <a:pt x="106" y="555"/>
                    <a:pt x="105" y="554"/>
                  </a:cubicBezTo>
                  <a:cubicBezTo>
                    <a:pt x="105" y="554"/>
                    <a:pt x="102" y="552"/>
                    <a:pt x="102" y="552"/>
                  </a:cubicBezTo>
                  <a:cubicBezTo>
                    <a:pt x="101" y="552"/>
                    <a:pt x="99" y="551"/>
                    <a:pt x="99" y="550"/>
                  </a:cubicBezTo>
                  <a:cubicBezTo>
                    <a:pt x="99" y="549"/>
                    <a:pt x="98" y="549"/>
                    <a:pt x="97" y="549"/>
                  </a:cubicBezTo>
                  <a:cubicBezTo>
                    <a:pt x="96" y="548"/>
                    <a:pt x="96" y="547"/>
                    <a:pt x="96" y="548"/>
                  </a:cubicBezTo>
                  <a:cubicBezTo>
                    <a:pt x="96" y="550"/>
                    <a:pt x="98" y="551"/>
                    <a:pt x="98" y="552"/>
                  </a:cubicBezTo>
                  <a:cubicBezTo>
                    <a:pt x="98" y="553"/>
                    <a:pt x="99" y="555"/>
                    <a:pt x="100" y="556"/>
                  </a:cubicBezTo>
                  <a:cubicBezTo>
                    <a:pt x="102" y="557"/>
                    <a:pt x="102" y="558"/>
                    <a:pt x="102" y="559"/>
                  </a:cubicBezTo>
                  <a:cubicBezTo>
                    <a:pt x="101" y="559"/>
                    <a:pt x="97" y="559"/>
                    <a:pt x="97" y="559"/>
                  </a:cubicBezTo>
                  <a:cubicBezTo>
                    <a:pt x="97" y="559"/>
                    <a:pt x="98" y="559"/>
                    <a:pt x="97" y="559"/>
                  </a:cubicBezTo>
                  <a:cubicBezTo>
                    <a:pt x="96" y="559"/>
                    <a:pt x="94" y="557"/>
                    <a:pt x="92" y="557"/>
                  </a:cubicBezTo>
                  <a:cubicBezTo>
                    <a:pt x="91" y="558"/>
                    <a:pt x="88" y="555"/>
                    <a:pt x="87" y="555"/>
                  </a:cubicBezTo>
                  <a:cubicBezTo>
                    <a:pt x="86" y="554"/>
                    <a:pt x="86" y="554"/>
                    <a:pt x="85" y="554"/>
                  </a:cubicBezTo>
                  <a:cubicBezTo>
                    <a:pt x="83" y="554"/>
                    <a:pt x="83" y="553"/>
                    <a:pt x="81" y="552"/>
                  </a:cubicBezTo>
                  <a:cubicBezTo>
                    <a:pt x="81" y="552"/>
                    <a:pt x="81" y="553"/>
                    <a:pt x="81" y="554"/>
                  </a:cubicBezTo>
                  <a:cubicBezTo>
                    <a:pt x="81" y="555"/>
                    <a:pt x="81" y="556"/>
                    <a:pt x="82" y="557"/>
                  </a:cubicBezTo>
                  <a:cubicBezTo>
                    <a:pt x="82" y="557"/>
                    <a:pt x="81" y="558"/>
                    <a:pt x="80" y="558"/>
                  </a:cubicBezTo>
                  <a:cubicBezTo>
                    <a:pt x="80" y="557"/>
                    <a:pt x="78" y="557"/>
                    <a:pt x="78" y="557"/>
                  </a:cubicBezTo>
                  <a:cubicBezTo>
                    <a:pt x="77" y="557"/>
                    <a:pt x="76" y="558"/>
                    <a:pt x="76" y="557"/>
                  </a:cubicBezTo>
                  <a:cubicBezTo>
                    <a:pt x="75" y="557"/>
                    <a:pt x="74" y="558"/>
                    <a:pt x="74" y="559"/>
                  </a:cubicBezTo>
                  <a:cubicBezTo>
                    <a:pt x="74" y="559"/>
                    <a:pt x="75" y="562"/>
                    <a:pt x="76" y="564"/>
                  </a:cubicBezTo>
                  <a:cubicBezTo>
                    <a:pt x="76" y="566"/>
                    <a:pt x="74" y="565"/>
                    <a:pt x="72" y="565"/>
                  </a:cubicBezTo>
                  <a:moveTo>
                    <a:pt x="390" y="573"/>
                  </a:moveTo>
                  <a:cubicBezTo>
                    <a:pt x="392" y="571"/>
                    <a:pt x="398" y="566"/>
                    <a:pt x="400" y="565"/>
                  </a:cubicBezTo>
                  <a:cubicBezTo>
                    <a:pt x="402" y="563"/>
                    <a:pt x="407" y="560"/>
                    <a:pt x="407" y="558"/>
                  </a:cubicBezTo>
                  <a:cubicBezTo>
                    <a:pt x="410" y="555"/>
                    <a:pt x="413" y="554"/>
                    <a:pt x="414" y="550"/>
                  </a:cubicBezTo>
                  <a:cubicBezTo>
                    <a:pt x="415" y="546"/>
                    <a:pt x="418" y="543"/>
                    <a:pt x="418" y="543"/>
                  </a:cubicBezTo>
                  <a:cubicBezTo>
                    <a:pt x="418" y="537"/>
                    <a:pt x="419" y="537"/>
                    <a:pt x="421" y="534"/>
                  </a:cubicBezTo>
                  <a:cubicBezTo>
                    <a:pt x="423" y="531"/>
                    <a:pt x="425" y="528"/>
                    <a:pt x="428" y="526"/>
                  </a:cubicBezTo>
                  <a:cubicBezTo>
                    <a:pt x="431" y="524"/>
                    <a:pt x="434" y="522"/>
                    <a:pt x="435" y="520"/>
                  </a:cubicBezTo>
                  <a:cubicBezTo>
                    <a:pt x="435" y="518"/>
                    <a:pt x="438" y="513"/>
                    <a:pt x="439" y="513"/>
                  </a:cubicBezTo>
                  <a:cubicBezTo>
                    <a:pt x="441" y="512"/>
                    <a:pt x="443" y="509"/>
                    <a:pt x="443" y="509"/>
                  </a:cubicBezTo>
                  <a:cubicBezTo>
                    <a:pt x="442" y="504"/>
                    <a:pt x="443" y="504"/>
                    <a:pt x="444" y="502"/>
                  </a:cubicBezTo>
                  <a:cubicBezTo>
                    <a:pt x="446" y="501"/>
                    <a:pt x="446" y="498"/>
                    <a:pt x="446" y="496"/>
                  </a:cubicBezTo>
                  <a:cubicBezTo>
                    <a:pt x="446" y="495"/>
                    <a:pt x="450" y="488"/>
                    <a:pt x="450" y="488"/>
                  </a:cubicBezTo>
                  <a:cubicBezTo>
                    <a:pt x="448" y="487"/>
                    <a:pt x="448" y="485"/>
                    <a:pt x="447" y="482"/>
                  </a:cubicBezTo>
                  <a:cubicBezTo>
                    <a:pt x="446" y="479"/>
                    <a:pt x="444" y="472"/>
                    <a:pt x="444" y="472"/>
                  </a:cubicBezTo>
                  <a:cubicBezTo>
                    <a:pt x="448" y="468"/>
                    <a:pt x="449" y="464"/>
                    <a:pt x="449" y="464"/>
                  </a:cubicBezTo>
                  <a:cubicBezTo>
                    <a:pt x="449" y="464"/>
                    <a:pt x="451" y="458"/>
                    <a:pt x="451" y="458"/>
                  </a:cubicBezTo>
                  <a:cubicBezTo>
                    <a:pt x="453" y="450"/>
                    <a:pt x="453" y="450"/>
                    <a:pt x="453" y="450"/>
                  </a:cubicBezTo>
                  <a:cubicBezTo>
                    <a:pt x="450" y="448"/>
                    <a:pt x="448" y="448"/>
                    <a:pt x="446" y="450"/>
                  </a:cubicBezTo>
                  <a:cubicBezTo>
                    <a:pt x="445" y="451"/>
                    <a:pt x="441" y="453"/>
                    <a:pt x="441" y="453"/>
                  </a:cubicBezTo>
                  <a:cubicBezTo>
                    <a:pt x="439" y="448"/>
                    <a:pt x="436" y="444"/>
                    <a:pt x="436" y="444"/>
                  </a:cubicBezTo>
                  <a:cubicBezTo>
                    <a:pt x="430" y="446"/>
                    <a:pt x="426" y="446"/>
                    <a:pt x="423" y="448"/>
                  </a:cubicBezTo>
                  <a:cubicBezTo>
                    <a:pt x="420" y="450"/>
                    <a:pt x="410" y="456"/>
                    <a:pt x="408" y="457"/>
                  </a:cubicBezTo>
                  <a:cubicBezTo>
                    <a:pt x="405" y="454"/>
                    <a:pt x="403" y="455"/>
                    <a:pt x="401" y="456"/>
                  </a:cubicBezTo>
                  <a:cubicBezTo>
                    <a:pt x="396" y="458"/>
                    <a:pt x="395" y="458"/>
                    <a:pt x="393" y="458"/>
                  </a:cubicBezTo>
                  <a:cubicBezTo>
                    <a:pt x="392" y="457"/>
                    <a:pt x="389" y="458"/>
                    <a:pt x="388" y="459"/>
                  </a:cubicBezTo>
                  <a:cubicBezTo>
                    <a:pt x="386" y="461"/>
                    <a:pt x="385" y="461"/>
                    <a:pt x="383" y="460"/>
                  </a:cubicBezTo>
                  <a:cubicBezTo>
                    <a:pt x="381" y="459"/>
                    <a:pt x="375" y="458"/>
                    <a:pt x="374" y="455"/>
                  </a:cubicBezTo>
                  <a:cubicBezTo>
                    <a:pt x="373" y="452"/>
                    <a:pt x="369" y="449"/>
                    <a:pt x="368" y="449"/>
                  </a:cubicBezTo>
                  <a:cubicBezTo>
                    <a:pt x="367" y="447"/>
                    <a:pt x="362" y="444"/>
                    <a:pt x="362" y="444"/>
                  </a:cubicBezTo>
                  <a:cubicBezTo>
                    <a:pt x="362" y="440"/>
                    <a:pt x="363" y="439"/>
                    <a:pt x="361" y="437"/>
                  </a:cubicBezTo>
                  <a:cubicBezTo>
                    <a:pt x="359" y="434"/>
                    <a:pt x="356" y="431"/>
                    <a:pt x="355" y="429"/>
                  </a:cubicBezTo>
                  <a:cubicBezTo>
                    <a:pt x="355" y="427"/>
                    <a:pt x="350" y="422"/>
                    <a:pt x="349" y="421"/>
                  </a:cubicBezTo>
                  <a:cubicBezTo>
                    <a:pt x="348" y="420"/>
                    <a:pt x="349" y="419"/>
                    <a:pt x="349" y="418"/>
                  </a:cubicBezTo>
                  <a:cubicBezTo>
                    <a:pt x="350" y="417"/>
                    <a:pt x="351" y="415"/>
                    <a:pt x="351" y="415"/>
                  </a:cubicBezTo>
                  <a:cubicBezTo>
                    <a:pt x="349" y="413"/>
                    <a:pt x="349" y="411"/>
                    <a:pt x="347" y="409"/>
                  </a:cubicBezTo>
                  <a:cubicBezTo>
                    <a:pt x="350" y="406"/>
                    <a:pt x="351" y="405"/>
                    <a:pt x="353" y="404"/>
                  </a:cubicBezTo>
                  <a:cubicBezTo>
                    <a:pt x="354" y="400"/>
                    <a:pt x="356" y="395"/>
                    <a:pt x="358" y="391"/>
                  </a:cubicBezTo>
                  <a:cubicBezTo>
                    <a:pt x="357" y="384"/>
                    <a:pt x="357" y="379"/>
                    <a:pt x="355" y="377"/>
                  </a:cubicBezTo>
                  <a:cubicBezTo>
                    <a:pt x="362" y="365"/>
                    <a:pt x="361" y="365"/>
                    <a:pt x="363" y="363"/>
                  </a:cubicBezTo>
                  <a:cubicBezTo>
                    <a:pt x="366" y="361"/>
                    <a:pt x="368" y="354"/>
                    <a:pt x="370" y="351"/>
                  </a:cubicBezTo>
                  <a:cubicBezTo>
                    <a:pt x="371" y="349"/>
                    <a:pt x="374" y="346"/>
                    <a:pt x="376" y="344"/>
                  </a:cubicBezTo>
                  <a:cubicBezTo>
                    <a:pt x="378" y="342"/>
                    <a:pt x="384" y="338"/>
                    <a:pt x="384" y="338"/>
                  </a:cubicBezTo>
                  <a:cubicBezTo>
                    <a:pt x="390" y="333"/>
                    <a:pt x="390" y="333"/>
                    <a:pt x="390" y="333"/>
                  </a:cubicBezTo>
                  <a:cubicBezTo>
                    <a:pt x="389" y="326"/>
                    <a:pt x="393" y="320"/>
                    <a:pt x="393" y="318"/>
                  </a:cubicBezTo>
                  <a:cubicBezTo>
                    <a:pt x="393" y="317"/>
                    <a:pt x="394" y="315"/>
                    <a:pt x="396" y="314"/>
                  </a:cubicBezTo>
                  <a:cubicBezTo>
                    <a:pt x="398" y="313"/>
                    <a:pt x="401" y="311"/>
                    <a:pt x="402" y="307"/>
                  </a:cubicBezTo>
                  <a:cubicBezTo>
                    <a:pt x="403" y="302"/>
                    <a:pt x="405" y="298"/>
                    <a:pt x="408" y="300"/>
                  </a:cubicBezTo>
                  <a:cubicBezTo>
                    <a:pt x="410" y="302"/>
                    <a:pt x="413" y="302"/>
                    <a:pt x="416" y="301"/>
                  </a:cubicBezTo>
                  <a:cubicBezTo>
                    <a:pt x="419" y="301"/>
                    <a:pt x="421" y="300"/>
                    <a:pt x="423" y="297"/>
                  </a:cubicBezTo>
                  <a:cubicBezTo>
                    <a:pt x="425" y="295"/>
                    <a:pt x="427" y="293"/>
                    <a:pt x="433" y="291"/>
                  </a:cubicBezTo>
                  <a:cubicBezTo>
                    <a:pt x="439" y="289"/>
                    <a:pt x="445" y="285"/>
                    <a:pt x="447" y="286"/>
                  </a:cubicBezTo>
                  <a:cubicBezTo>
                    <a:pt x="449" y="286"/>
                    <a:pt x="452" y="284"/>
                    <a:pt x="453" y="283"/>
                  </a:cubicBezTo>
                  <a:cubicBezTo>
                    <a:pt x="455" y="282"/>
                    <a:pt x="454" y="281"/>
                    <a:pt x="454" y="281"/>
                  </a:cubicBezTo>
                  <a:cubicBezTo>
                    <a:pt x="456" y="283"/>
                    <a:pt x="457" y="283"/>
                    <a:pt x="459" y="282"/>
                  </a:cubicBezTo>
                  <a:cubicBezTo>
                    <a:pt x="457" y="288"/>
                    <a:pt x="458" y="286"/>
                    <a:pt x="459" y="289"/>
                  </a:cubicBezTo>
                  <a:cubicBezTo>
                    <a:pt x="461" y="291"/>
                    <a:pt x="461" y="292"/>
                    <a:pt x="460" y="293"/>
                  </a:cubicBezTo>
                  <a:cubicBezTo>
                    <a:pt x="460" y="295"/>
                    <a:pt x="459" y="299"/>
                    <a:pt x="459" y="299"/>
                  </a:cubicBezTo>
                  <a:cubicBezTo>
                    <a:pt x="461" y="302"/>
                    <a:pt x="464" y="302"/>
                    <a:pt x="465" y="302"/>
                  </a:cubicBezTo>
                  <a:cubicBezTo>
                    <a:pt x="467" y="302"/>
                    <a:pt x="474" y="301"/>
                    <a:pt x="475" y="302"/>
                  </a:cubicBezTo>
                  <a:cubicBezTo>
                    <a:pt x="476" y="303"/>
                    <a:pt x="478" y="306"/>
                    <a:pt x="478" y="306"/>
                  </a:cubicBezTo>
                  <a:cubicBezTo>
                    <a:pt x="481" y="307"/>
                    <a:pt x="487" y="308"/>
                    <a:pt x="487" y="308"/>
                  </a:cubicBezTo>
                  <a:cubicBezTo>
                    <a:pt x="489" y="307"/>
                    <a:pt x="490" y="306"/>
                    <a:pt x="489" y="305"/>
                  </a:cubicBezTo>
                  <a:cubicBezTo>
                    <a:pt x="488" y="303"/>
                    <a:pt x="487" y="299"/>
                    <a:pt x="488" y="297"/>
                  </a:cubicBezTo>
                  <a:cubicBezTo>
                    <a:pt x="488" y="296"/>
                    <a:pt x="489" y="293"/>
                    <a:pt x="489" y="293"/>
                  </a:cubicBezTo>
                  <a:cubicBezTo>
                    <a:pt x="491" y="291"/>
                    <a:pt x="493" y="290"/>
                    <a:pt x="494" y="291"/>
                  </a:cubicBezTo>
                  <a:cubicBezTo>
                    <a:pt x="496" y="291"/>
                    <a:pt x="501" y="292"/>
                    <a:pt x="502" y="291"/>
                  </a:cubicBezTo>
                  <a:cubicBezTo>
                    <a:pt x="503" y="291"/>
                    <a:pt x="509" y="290"/>
                    <a:pt x="509" y="290"/>
                  </a:cubicBezTo>
                  <a:cubicBezTo>
                    <a:pt x="510" y="286"/>
                    <a:pt x="511" y="282"/>
                    <a:pt x="513" y="281"/>
                  </a:cubicBezTo>
                  <a:cubicBezTo>
                    <a:pt x="515" y="280"/>
                    <a:pt x="517" y="278"/>
                    <a:pt x="517" y="278"/>
                  </a:cubicBezTo>
                  <a:cubicBezTo>
                    <a:pt x="517" y="271"/>
                    <a:pt x="516" y="266"/>
                    <a:pt x="516" y="265"/>
                  </a:cubicBezTo>
                  <a:cubicBezTo>
                    <a:pt x="516" y="263"/>
                    <a:pt x="515" y="256"/>
                    <a:pt x="514" y="254"/>
                  </a:cubicBezTo>
                  <a:cubicBezTo>
                    <a:pt x="513" y="253"/>
                    <a:pt x="513" y="253"/>
                    <a:pt x="513" y="253"/>
                  </a:cubicBezTo>
                  <a:cubicBezTo>
                    <a:pt x="509" y="256"/>
                    <a:pt x="504" y="262"/>
                    <a:pt x="503" y="261"/>
                  </a:cubicBezTo>
                  <a:cubicBezTo>
                    <a:pt x="502" y="260"/>
                    <a:pt x="500" y="260"/>
                    <a:pt x="499" y="261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5" y="259"/>
                    <a:pt x="494" y="259"/>
                    <a:pt x="493" y="256"/>
                  </a:cubicBezTo>
                  <a:cubicBezTo>
                    <a:pt x="493" y="254"/>
                    <a:pt x="492" y="251"/>
                    <a:pt x="491" y="249"/>
                  </a:cubicBezTo>
                  <a:cubicBezTo>
                    <a:pt x="490" y="248"/>
                    <a:pt x="490" y="248"/>
                    <a:pt x="490" y="248"/>
                  </a:cubicBezTo>
                  <a:cubicBezTo>
                    <a:pt x="493" y="245"/>
                    <a:pt x="495" y="239"/>
                    <a:pt x="495" y="239"/>
                  </a:cubicBezTo>
                  <a:cubicBezTo>
                    <a:pt x="493" y="238"/>
                    <a:pt x="492" y="238"/>
                    <a:pt x="494" y="237"/>
                  </a:cubicBezTo>
                  <a:cubicBezTo>
                    <a:pt x="496" y="236"/>
                    <a:pt x="497" y="235"/>
                    <a:pt x="497" y="233"/>
                  </a:cubicBezTo>
                  <a:cubicBezTo>
                    <a:pt x="497" y="230"/>
                    <a:pt x="498" y="227"/>
                    <a:pt x="498" y="227"/>
                  </a:cubicBezTo>
                  <a:cubicBezTo>
                    <a:pt x="500" y="224"/>
                    <a:pt x="500" y="224"/>
                    <a:pt x="500" y="224"/>
                  </a:cubicBezTo>
                  <a:cubicBezTo>
                    <a:pt x="502" y="226"/>
                    <a:pt x="503" y="226"/>
                    <a:pt x="503" y="226"/>
                  </a:cubicBezTo>
                  <a:cubicBezTo>
                    <a:pt x="503" y="226"/>
                    <a:pt x="506" y="224"/>
                    <a:pt x="506" y="224"/>
                  </a:cubicBezTo>
                  <a:cubicBezTo>
                    <a:pt x="506" y="220"/>
                    <a:pt x="507" y="216"/>
                    <a:pt x="507" y="215"/>
                  </a:cubicBezTo>
                  <a:cubicBezTo>
                    <a:pt x="505" y="211"/>
                    <a:pt x="507" y="211"/>
                    <a:pt x="503" y="210"/>
                  </a:cubicBezTo>
                  <a:cubicBezTo>
                    <a:pt x="500" y="209"/>
                    <a:pt x="494" y="207"/>
                    <a:pt x="494" y="207"/>
                  </a:cubicBezTo>
                  <a:cubicBezTo>
                    <a:pt x="494" y="200"/>
                    <a:pt x="491" y="194"/>
                    <a:pt x="491" y="194"/>
                  </a:cubicBezTo>
                  <a:cubicBezTo>
                    <a:pt x="490" y="198"/>
                    <a:pt x="488" y="202"/>
                    <a:pt x="489" y="204"/>
                  </a:cubicBezTo>
                  <a:cubicBezTo>
                    <a:pt x="490" y="206"/>
                    <a:pt x="489" y="208"/>
                    <a:pt x="490" y="209"/>
                  </a:cubicBezTo>
                  <a:cubicBezTo>
                    <a:pt x="492" y="209"/>
                    <a:pt x="492" y="210"/>
                    <a:pt x="492" y="211"/>
                  </a:cubicBezTo>
                  <a:cubicBezTo>
                    <a:pt x="492" y="213"/>
                    <a:pt x="494" y="216"/>
                    <a:pt x="491" y="214"/>
                  </a:cubicBezTo>
                  <a:cubicBezTo>
                    <a:pt x="488" y="213"/>
                    <a:pt x="488" y="211"/>
                    <a:pt x="488" y="209"/>
                  </a:cubicBezTo>
                  <a:cubicBezTo>
                    <a:pt x="486" y="210"/>
                    <a:pt x="485" y="209"/>
                    <a:pt x="484" y="207"/>
                  </a:cubicBezTo>
                  <a:cubicBezTo>
                    <a:pt x="483" y="212"/>
                    <a:pt x="482" y="213"/>
                    <a:pt x="484" y="215"/>
                  </a:cubicBezTo>
                  <a:cubicBezTo>
                    <a:pt x="485" y="216"/>
                    <a:pt x="486" y="221"/>
                    <a:pt x="486" y="223"/>
                  </a:cubicBezTo>
                  <a:cubicBezTo>
                    <a:pt x="486" y="225"/>
                    <a:pt x="489" y="235"/>
                    <a:pt x="489" y="236"/>
                  </a:cubicBezTo>
                  <a:cubicBezTo>
                    <a:pt x="490" y="237"/>
                    <a:pt x="494" y="237"/>
                    <a:pt x="493" y="239"/>
                  </a:cubicBezTo>
                  <a:cubicBezTo>
                    <a:pt x="492" y="241"/>
                    <a:pt x="492" y="247"/>
                    <a:pt x="490" y="246"/>
                  </a:cubicBezTo>
                  <a:cubicBezTo>
                    <a:pt x="489" y="245"/>
                    <a:pt x="485" y="245"/>
                    <a:pt x="485" y="248"/>
                  </a:cubicBezTo>
                  <a:cubicBezTo>
                    <a:pt x="485" y="250"/>
                    <a:pt x="487" y="255"/>
                    <a:pt x="486" y="256"/>
                  </a:cubicBezTo>
                  <a:cubicBezTo>
                    <a:pt x="484" y="258"/>
                    <a:pt x="484" y="258"/>
                    <a:pt x="484" y="258"/>
                  </a:cubicBezTo>
                  <a:cubicBezTo>
                    <a:pt x="487" y="259"/>
                    <a:pt x="488" y="258"/>
                    <a:pt x="489" y="260"/>
                  </a:cubicBezTo>
                  <a:cubicBezTo>
                    <a:pt x="490" y="262"/>
                    <a:pt x="489" y="263"/>
                    <a:pt x="488" y="262"/>
                  </a:cubicBezTo>
                  <a:cubicBezTo>
                    <a:pt x="487" y="262"/>
                    <a:pt x="484" y="263"/>
                    <a:pt x="486" y="264"/>
                  </a:cubicBezTo>
                  <a:cubicBezTo>
                    <a:pt x="488" y="265"/>
                    <a:pt x="489" y="264"/>
                    <a:pt x="489" y="267"/>
                  </a:cubicBezTo>
                  <a:cubicBezTo>
                    <a:pt x="489" y="271"/>
                    <a:pt x="489" y="272"/>
                    <a:pt x="488" y="271"/>
                  </a:cubicBezTo>
                  <a:cubicBezTo>
                    <a:pt x="488" y="270"/>
                    <a:pt x="484" y="267"/>
                    <a:pt x="483" y="266"/>
                  </a:cubicBezTo>
                  <a:cubicBezTo>
                    <a:pt x="484" y="264"/>
                    <a:pt x="484" y="263"/>
                    <a:pt x="484" y="263"/>
                  </a:cubicBezTo>
                  <a:cubicBezTo>
                    <a:pt x="482" y="264"/>
                    <a:pt x="482" y="263"/>
                    <a:pt x="481" y="262"/>
                  </a:cubicBezTo>
                  <a:cubicBezTo>
                    <a:pt x="480" y="260"/>
                    <a:pt x="478" y="258"/>
                    <a:pt x="476" y="256"/>
                  </a:cubicBezTo>
                  <a:cubicBezTo>
                    <a:pt x="475" y="255"/>
                    <a:pt x="474" y="253"/>
                    <a:pt x="474" y="252"/>
                  </a:cubicBezTo>
                  <a:cubicBezTo>
                    <a:pt x="473" y="250"/>
                    <a:pt x="473" y="248"/>
                    <a:pt x="473" y="248"/>
                  </a:cubicBezTo>
                  <a:cubicBezTo>
                    <a:pt x="466" y="245"/>
                    <a:pt x="458" y="240"/>
                    <a:pt x="457" y="239"/>
                  </a:cubicBezTo>
                  <a:cubicBezTo>
                    <a:pt x="455" y="237"/>
                    <a:pt x="453" y="236"/>
                    <a:pt x="453" y="236"/>
                  </a:cubicBezTo>
                  <a:cubicBezTo>
                    <a:pt x="450" y="237"/>
                    <a:pt x="450" y="238"/>
                    <a:pt x="451" y="241"/>
                  </a:cubicBezTo>
                  <a:cubicBezTo>
                    <a:pt x="451" y="243"/>
                    <a:pt x="456" y="246"/>
                    <a:pt x="456" y="246"/>
                  </a:cubicBezTo>
                  <a:cubicBezTo>
                    <a:pt x="456" y="246"/>
                    <a:pt x="467" y="256"/>
                    <a:pt x="471" y="257"/>
                  </a:cubicBezTo>
                  <a:cubicBezTo>
                    <a:pt x="475" y="257"/>
                    <a:pt x="474" y="258"/>
                    <a:pt x="474" y="258"/>
                  </a:cubicBezTo>
                  <a:cubicBezTo>
                    <a:pt x="474" y="259"/>
                    <a:pt x="474" y="259"/>
                    <a:pt x="474" y="259"/>
                  </a:cubicBezTo>
                  <a:cubicBezTo>
                    <a:pt x="471" y="258"/>
                    <a:pt x="468" y="256"/>
                    <a:pt x="469" y="259"/>
                  </a:cubicBezTo>
                  <a:cubicBezTo>
                    <a:pt x="470" y="261"/>
                    <a:pt x="473" y="264"/>
                    <a:pt x="472" y="265"/>
                  </a:cubicBezTo>
                  <a:cubicBezTo>
                    <a:pt x="471" y="266"/>
                    <a:pt x="471" y="272"/>
                    <a:pt x="471" y="272"/>
                  </a:cubicBezTo>
                  <a:cubicBezTo>
                    <a:pt x="471" y="272"/>
                    <a:pt x="469" y="270"/>
                    <a:pt x="469" y="268"/>
                  </a:cubicBezTo>
                  <a:cubicBezTo>
                    <a:pt x="470" y="265"/>
                    <a:pt x="467" y="262"/>
                    <a:pt x="467" y="261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60"/>
                    <a:pt x="462" y="258"/>
                    <a:pt x="460" y="258"/>
                  </a:cubicBezTo>
                  <a:cubicBezTo>
                    <a:pt x="458" y="257"/>
                    <a:pt x="457" y="256"/>
                    <a:pt x="457" y="256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5"/>
                    <a:pt x="452" y="254"/>
                    <a:pt x="451" y="253"/>
                  </a:cubicBezTo>
                  <a:cubicBezTo>
                    <a:pt x="451" y="251"/>
                    <a:pt x="448" y="248"/>
                    <a:pt x="447" y="247"/>
                  </a:cubicBezTo>
                  <a:cubicBezTo>
                    <a:pt x="446" y="245"/>
                    <a:pt x="444" y="245"/>
                    <a:pt x="443" y="246"/>
                  </a:cubicBezTo>
                  <a:cubicBezTo>
                    <a:pt x="443" y="246"/>
                    <a:pt x="439" y="250"/>
                    <a:pt x="439" y="252"/>
                  </a:cubicBezTo>
                  <a:cubicBezTo>
                    <a:pt x="438" y="254"/>
                    <a:pt x="436" y="254"/>
                    <a:pt x="434" y="253"/>
                  </a:cubicBezTo>
                  <a:cubicBezTo>
                    <a:pt x="434" y="253"/>
                    <a:pt x="432" y="255"/>
                    <a:pt x="429" y="255"/>
                  </a:cubicBezTo>
                  <a:cubicBezTo>
                    <a:pt x="430" y="256"/>
                    <a:pt x="430" y="259"/>
                    <a:pt x="430" y="263"/>
                  </a:cubicBezTo>
                  <a:cubicBezTo>
                    <a:pt x="430" y="263"/>
                    <a:pt x="426" y="267"/>
                    <a:pt x="425" y="268"/>
                  </a:cubicBezTo>
                  <a:cubicBezTo>
                    <a:pt x="423" y="270"/>
                    <a:pt x="424" y="271"/>
                    <a:pt x="423" y="274"/>
                  </a:cubicBezTo>
                  <a:cubicBezTo>
                    <a:pt x="422" y="276"/>
                    <a:pt x="423" y="279"/>
                    <a:pt x="423" y="279"/>
                  </a:cubicBezTo>
                  <a:cubicBezTo>
                    <a:pt x="424" y="280"/>
                    <a:pt x="424" y="280"/>
                    <a:pt x="424" y="280"/>
                  </a:cubicBezTo>
                  <a:cubicBezTo>
                    <a:pt x="424" y="280"/>
                    <a:pt x="423" y="283"/>
                    <a:pt x="423" y="284"/>
                  </a:cubicBezTo>
                  <a:cubicBezTo>
                    <a:pt x="423" y="286"/>
                    <a:pt x="420" y="291"/>
                    <a:pt x="418" y="292"/>
                  </a:cubicBezTo>
                  <a:cubicBezTo>
                    <a:pt x="418" y="292"/>
                    <a:pt x="416" y="293"/>
                    <a:pt x="412" y="293"/>
                  </a:cubicBezTo>
                  <a:cubicBezTo>
                    <a:pt x="409" y="293"/>
                    <a:pt x="409" y="295"/>
                    <a:pt x="409" y="295"/>
                  </a:cubicBezTo>
                  <a:cubicBezTo>
                    <a:pt x="409" y="295"/>
                    <a:pt x="408" y="297"/>
                    <a:pt x="407" y="297"/>
                  </a:cubicBezTo>
                  <a:cubicBezTo>
                    <a:pt x="407" y="297"/>
                    <a:pt x="403" y="294"/>
                    <a:pt x="402" y="292"/>
                  </a:cubicBezTo>
                  <a:cubicBezTo>
                    <a:pt x="401" y="290"/>
                    <a:pt x="396" y="292"/>
                    <a:pt x="394" y="292"/>
                  </a:cubicBezTo>
                  <a:cubicBezTo>
                    <a:pt x="394" y="292"/>
                    <a:pt x="394" y="288"/>
                    <a:pt x="394" y="286"/>
                  </a:cubicBezTo>
                  <a:cubicBezTo>
                    <a:pt x="394" y="285"/>
                    <a:pt x="393" y="284"/>
                    <a:pt x="392" y="283"/>
                  </a:cubicBezTo>
                  <a:cubicBezTo>
                    <a:pt x="390" y="283"/>
                    <a:pt x="391" y="281"/>
                    <a:pt x="391" y="280"/>
                  </a:cubicBezTo>
                  <a:cubicBezTo>
                    <a:pt x="392" y="279"/>
                    <a:pt x="392" y="270"/>
                    <a:pt x="392" y="268"/>
                  </a:cubicBezTo>
                  <a:cubicBezTo>
                    <a:pt x="392" y="267"/>
                    <a:pt x="392" y="264"/>
                    <a:pt x="390" y="263"/>
                  </a:cubicBezTo>
                  <a:cubicBezTo>
                    <a:pt x="389" y="261"/>
                    <a:pt x="393" y="257"/>
                    <a:pt x="393" y="257"/>
                  </a:cubicBezTo>
                  <a:cubicBezTo>
                    <a:pt x="393" y="257"/>
                    <a:pt x="394" y="257"/>
                    <a:pt x="395" y="257"/>
                  </a:cubicBezTo>
                  <a:cubicBezTo>
                    <a:pt x="397" y="257"/>
                    <a:pt x="400" y="256"/>
                    <a:pt x="402" y="257"/>
                  </a:cubicBezTo>
                  <a:cubicBezTo>
                    <a:pt x="408" y="257"/>
                    <a:pt x="412" y="256"/>
                    <a:pt x="414" y="257"/>
                  </a:cubicBezTo>
                  <a:cubicBezTo>
                    <a:pt x="413" y="253"/>
                    <a:pt x="413" y="242"/>
                    <a:pt x="413" y="241"/>
                  </a:cubicBezTo>
                  <a:cubicBezTo>
                    <a:pt x="411" y="240"/>
                    <a:pt x="408" y="240"/>
                    <a:pt x="410" y="237"/>
                  </a:cubicBezTo>
                  <a:cubicBezTo>
                    <a:pt x="406" y="236"/>
                    <a:pt x="404" y="235"/>
                    <a:pt x="403" y="235"/>
                  </a:cubicBezTo>
                  <a:cubicBezTo>
                    <a:pt x="400" y="233"/>
                    <a:pt x="400" y="232"/>
                    <a:pt x="401" y="231"/>
                  </a:cubicBezTo>
                  <a:cubicBezTo>
                    <a:pt x="403" y="229"/>
                    <a:pt x="409" y="230"/>
                    <a:pt x="409" y="230"/>
                  </a:cubicBezTo>
                  <a:cubicBezTo>
                    <a:pt x="407" y="226"/>
                    <a:pt x="406" y="224"/>
                    <a:pt x="406" y="224"/>
                  </a:cubicBezTo>
                  <a:cubicBezTo>
                    <a:pt x="406" y="224"/>
                    <a:pt x="410" y="224"/>
                    <a:pt x="411" y="224"/>
                  </a:cubicBezTo>
                  <a:cubicBezTo>
                    <a:pt x="413" y="225"/>
                    <a:pt x="414" y="222"/>
                    <a:pt x="414" y="220"/>
                  </a:cubicBezTo>
                  <a:cubicBezTo>
                    <a:pt x="414" y="218"/>
                    <a:pt x="413" y="218"/>
                    <a:pt x="415" y="216"/>
                  </a:cubicBezTo>
                  <a:cubicBezTo>
                    <a:pt x="418" y="214"/>
                    <a:pt x="419" y="209"/>
                    <a:pt x="419" y="206"/>
                  </a:cubicBezTo>
                  <a:cubicBezTo>
                    <a:pt x="419" y="203"/>
                    <a:pt x="421" y="202"/>
                    <a:pt x="423" y="202"/>
                  </a:cubicBezTo>
                  <a:cubicBezTo>
                    <a:pt x="423" y="202"/>
                    <a:pt x="423" y="195"/>
                    <a:pt x="423" y="193"/>
                  </a:cubicBezTo>
                  <a:cubicBezTo>
                    <a:pt x="423" y="191"/>
                    <a:pt x="420" y="186"/>
                    <a:pt x="419" y="185"/>
                  </a:cubicBezTo>
                  <a:cubicBezTo>
                    <a:pt x="417" y="183"/>
                    <a:pt x="418" y="181"/>
                    <a:pt x="420" y="178"/>
                  </a:cubicBezTo>
                  <a:cubicBezTo>
                    <a:pt x="422" y="184"/>
                    <a:pt x="422" y="184"/>
                    <a:pt x="422" y="184"/>
                  </a:cubicBezTo>
                  <a:cubicBezTo>
                    <a:pt x="423" y="184"/>
                    <a:pt x="423" y="184"/>
                    <a:pt x="423" y="184"/>
                  </a:cubicBezTo>
                  <a:cubicBezTo>
                    <a:pt x="425" y="185"/>
                    <a:pt x="424" y="185"/>
                    <a:pt x="423" y="187"/>
                  </a:cubicBezTo>
                  <a:cubicBezTo>
                    <a:pt x="423" y="189"/>
                    <a:pt x="424" y="191"/>
                    <a:pt x="425" y="192"/>
                  </a:cubicBezTo>
                  <a:cubicBezTo>
                    <a:pt x="425" y="192"/>
                    <a:pt x="428" y="193"/>
                    <a:pt x="430" y="192"/>
                  </a:cubicBezTo>
                  <a:cubicBezTo>
                    <a:pt x="432" y="191"/>
                    <a:pt x="435" y="193"/>
                    <a:pt x="437" y="195"/>
                  </a:cubicBezTo>
                  <a:cubicBezTo>
                    <a:pt x="437" y="195"/>
                    <a:pt x="439" y="189"/>
                    <a:pt x="440" y="188"/>
                  </a:cubicBezTo>
                  <a:cubicBezTo>
                    <a:pt x="440" y="187"/>
                    <a:pt x="443" y="187"/>
                    <a:pt x="444" y="188"/>
                  </a:cubicBezTo>
                  <a:cubicBezTo>
                    <a:pt x="444" y="188"/>
                    <a:pt x="445" y="183"/>
                    <a:pt x="445" y="183"/>
                  </a:cubicBezTo>
                  <a:cubicBezTo>
                    <a:pt x="446" y="182"/>
                    <a:pt x="444" y="179"/>
                    <a:pt x="444" y="178"/>
                  </a:cubicBezTo>
                  <a:cubicBezTo>
                    <a:pt x="444" y="176"/>
                    <a:pt x="443" y="175"/>
                    <a:pt x="442" y="174"/>
                  </a:cubicBezTo>
                  <a:cubicBezTo>
                    <a:pt x="441" y="173"/>
                    <a:pt x="440" y="171"/>
                    <a:pt x="440" y="170"/>
                  </a:cubicBezTo>
                  <a:cubicBezTo>
                    <a:pt x="439" y="169"/>
                    <a:pt x="442" y="169"/>
                    <a:pt x="443" y="170"/>
                  </a:cubicBezTo>
                  <a:cubicBezTo>
                    <a:pt x="446" y="171"/>
                    <a:pt x="445" y="170"/>
                    <a:pt x="444" y="169"/>
                  </a:cubicBezTo>
                  <a:cubicBezTo>
                    <a:pt x="443" y="168"/>
                    <a:pt x="441" y="166"/>
                    <a:pt x="440" y="165"/>
                  </a:cubicBezTo>
                  <a:cubicBezTo>
                    <a:pt x="439" y="164"/>
                    <a:pt x="438" y="163"/>
                    <a:pt x="437" y="161"/>
                  </a:cubicBezTo>
                  <a:cubicBezTo>
                    <a:pt x="436" y="159"/>
                    <a:pt x="441" y="156"/>
                    <a:pt x="442" y="156"/>
                  </a:cubicBezTo>
                  <a:cubicBezTo>
                    <a:pt x="443" y="157"/>
                    <a:pt x="443" y="154"/>
                    <a:pt x="443" y="151"/>
                  </a:cubicBezTo>
                  <a:cubicBezTo>
                    <a:pt x="443" y="149"/>
                    <a:pt x="440" y="150"/>
                    <a:pt x="439" y="150"/>
                  </a:cubicBezTo>
                  <a:cubicBezTo>
                    <a:pt x="439" y="150"/>
                    <a:pt x="438" y="151"/>
                    <a:pt x="437" y="153"/>
                  </a:cubicBezTo>
                  <a:cubicBezTo>
                    <a:pt x="436" y="155"/>
                    <a:pt x="436" y="155"/>
                    <a:pt x="435" y="159"/>
                  </a:cubicBezTo>
                  <a:cubicBezTo>
                    <a:pt x="435" y="159"/>
                    <a:pt x="433" y="159"/>
                    <a:pt x="431" y="157"/>
                  </a:cubicBezTo>
                  <a:cubicBezTo>
                    <a:pt x="428" y="156"/>
                    <a:pt x="428" y="155"/>
                    <a:pt x="426" y="151"/>
                  </a:cubicBezTo>
                  <a:cubicBezTo>
                    <a:pt x="423" y="147"/>
                    <a:pt x="422" y="144"/>
                    <a:pt x="421" y="139"/>
                  </a:cubicBezTo>
                  <a:cubicBezTo>
                    <a:pt x="420" y="133"/>
                    <a:pt x="419" y="134"/>
                    <a:pt x="416" y="132"/>
                  </a:cubicBezTo>
                  <a:cubicBezTo>
                    <a:pt x="412" y="135"/>
                    <a:pt x="416" y="139"/>
                    <a:pt x="418" y="141"/>
                  </a:cubicBezTo>
                  <a:cubicBezTo>
                    <a:pt x="420" y="143"/>
                    <a:pt x="419" y="145"/>
                    <a:pt x="419" y="149"/>
                  </a:cubicBezTo>
                  <a:cubicBezTo>
                    <a:pt x="419" y="149"/>
                    <a:pt x="423" y="157"/>
                    <a:pt x="424" y="160"/>
                  </a:cubicBezTo>
                  <a:cubicBezTo>
                    <a:pt x="424" y="160"/>
                    <a:pt x="427" y="161"/>
                    <a:pt x="429" y="163"/>
                  </a:cubicBezTo>
                  <a:cubicBezTo>
                    <a:pt x="432" y="165"/>
                    <a:pt x="428" y="169"/>
                    <a:pt x="428" y="170"/>
                  </a:cubicBezTo>
                  <a:cubicBezTo>
                    <a:pt x="427" y="171"/>
                    <a:pt x="432" y="178"/>
                    <a:pt x="433" y="180"/>
                  </a:cubicBezTo>
                  <a:cubicBezTo>
                    <a:pt x="434" y="182"/>
                    <a:pt x="434" y="183"/>
                    <a:pt x="431" y="183"/>
                  </a:cubicBezTo>
                  <a:cubicBezTo>
                    <a:pt x="432" y="184"/>
                    <a:pt x="432" y="187"/>
                    <a:pt x="430" y="188"/>
                  </a:cubicBezTo>
                  <a:cubicBezTo>
                    <a:pt x="428" y="188"/>
                    <a:pt x="430" y="190"/>
                    <a:pt x="429" y="190"/>
                  </a:cubicBezTo>
                  <a:cubicBezTo>
                    <a:pt x="429" y="190"/>
                    <a:pt x="426" y="185"/>
                    <a:pt x="426" y="183"/>
                  </a:cubicBezTo>
                  <a:cubicBezTo>
                    <a:pt x="426" y="180"/>
                    <a:pt x="421" y="175"/>
                    <a:pt x="420" y="174"/>
                  </a:cubicBezTo>
                  <a:cubicBezTo>
                    <a:pt x="419" y="172"/>
                    <a:pt x="419" y="170"/>
                    <a:pt x="416" y="169"/>
                  </a:cubicBezTo>
                  <a:cubicBezTo>
                    <a:pt x="415" y="168"/>
                    <a:pt x="414" y="168"/>
                    <a:pt x="414" y="171"/>
                  </a:cubicBezTo>
                  <a:cubicBezTo>
                    <a:pt x="415" y="173"/>
                    <a:pt x="413" y="173"/>
                    <a:pt x="414" y="176"/>
                  </a:cubicBezTo>
                  <a:cubicBezTo>
                    <a:pt x="414" y="180"/>
                    <a:pt x="412" y="179"/>
                    <a:pt x="408" y="176"/>
                  </a:cubicBezTo>
                  <a:cubicBezTo>
                    <a:pt x="408" y="176"/>
                    <a:pt x="406" y="171"/>
                    <a:pt x="403" y="168"/>
                  </a:cubicBezTo>
                  <a:cubicBezTo>
                    <a:pt x="401" y="164"/>
                    <a:pt x="402" y="150"/>
                    <a:pt x="402" y="148"/>
                  </a:cubicBezTo>
                  <a:cubicBezTo>
                    <a:pt x="403" y="145"/>
                    <a:pt x="403" y="142"/>
                    <a:pt x="401" y="138"/>
                  </a:cubicBezTo>
                  <a:cubicBezTo>
                    <a:pt x="399" y="135"/>
                    <a:pt x="398" y="126"/>
                    <a:pt x="398" y="123"/>
                  </a:cubicBezTo>
                  <a:cubicBezTo>
                    <a:pt x="399" y="121"/>
                    <a:pt x="397" y="122"/>
                    <a:pt x="399" y="120"/>
                  </a:cubicBezTo>
                  <a:cubicBezTo>
                    <a:pt x="400" y="118"/>
                    <a:pt x="402" y="112"/>
                    <a:pt x="401" y="110"/>
                  </a:cubicBezTo>
                  <a:cubicBezTo>
                    <a:pt x="401" y="108"/>
                    <a:pt x="403" y="108"/>
                    <a:pt x="405" y="110"/>
                  </a:cubicBezTo>
                  <a:cubicBezTo>
                    <a:pt x="407" y="113"/>
                    <a:pt x="407" y="113"/>
                    <a:pt x="409" y="111"/>
                  </a:cubicBezTo>
                  <a:cubicBezTo>
                    <a:pt x="409" y="111"/>
                    <a:pt x="416" y="112"/>
                    <a:pt x="419" y="112"/>
                  </a:cubicBezTo>
                  <a:cubicBezTo>
                    <a:pt x="422" y="112"/>
                    <a:pt x="424" y="113"/>
                    <a:pt x="424" y="115"/>
                  </a:cubicBezTo>
                  <a:cubicBezTo>
                    <a:pt x="425" y="118"/>
                    <a:pt x="426" y="118"/>
                    <a:pt x="426" y="120"/>
                  </a:cubicBezTo>
                  <a:cubicBezTo>
                    <a:pt x="426" y="122"/>
                    <a:pt x="422" y="121"/>
                    <a:pt x="419" y="122"/>
                  </a:cubicBezTo>
                  <a:cubicBezTo>
                    <a:pt x="421" y="123"/>
                    <a:pt x="428" y="127"/>
                    <a:pt x="431" y="129"/>
                  </a:cubicBezTo>
                  <a:cubicBezTo>
                    <a:pt x="435" y="129"/>
                    <a:pt x="435" y="129"/>
                    <a:pt x="435" y="129"/>
                  </a:cubicBezTo>
                  <a:cubicBezTo>
                    <a:pt x="435" y="129"/>
                    <a:pt x="434" y="126"/>
                    <a:pt x="433" y="126"/>
                  </a:cubicBezTo>
                  <a:cubicBezTo>
                    <a:pt x="432" y="125"/>
                    <a:pt x="429" y="119"/>
                    <a:pt x="428" y="118"/>
                  </a:cubicBezTo>
                  <a:cubicBezTo>
                    <a:pt x="427" y="117"/>
                    <a:pt x="427" y="115"/>
                    <a:pt x="429" y="115"/>
                  </a:cubicBezTo>
                  <a:cubicBezTo>
                    <a:pt x="430" y="116"/>
                    <a:pt x="428" y="112"/>
                    <a:pt x="427" y="112"/>
                  </a:cubicBezTo>
                  <a:cubicBezTo>
                    <a:pt x="426" y="112"/>
                    <a:pt x="422" y="108"/>
                    <a:pt x="420" y="108"/>
                  </a:cubicBezTo>
                  <a:cubicBezTo>
                    <a:pt x="418" y="108"/>
                    <a:pt x="419" y="106"/>
                    <a:pt x="422" y="105"/>
                  </a:cubicBezTo>
                  <a:cubicBezTo>
                    <a:pt x="424" y="104"/>
                    <a:pt x="425" y="107"/>
                    <a:pt x="427" y="109"/>
                  </a:cubicBezTo>
                  <a:cubicBezTo>
                    <a:pt x="429" y="110"/>
                    <a:pt x="428" y="106"/>
                    <a:pt x="425" y="105"/>
                  </a:cubicBezTo>
                  <a:cubicBezTo>
                    <a:pt x="423" y="105"/>
                    <a:pt x="423" y="101"/>
                    <a:pt x="422" y="99"/>
                  </a:cubicBezTo>
                  <a:cubicBezTo>
                    <a:pt x="421" y="98"/>
                    <a:pt x="416" y="91"/>
                    <a:pt x="415" y="89"/>
                  </a:cubicBezTo>
                  <a:cubicBezTo>
                    <a:pt x="415" y="89"/>
                    <a:pt x="411" y="85"/>
                    <a:pt x="411" y="83"/>
                  </a:cubicBezTo>
                  <a:cubicBezTo>
                    <a:pt x="411" y="81"/>
                    <a:pt x="404" y="75"/>
                    <a:pt x="402" y="74"/>
                  </a:cubicBezTo>
                  <a:cubicBezTo>
                    <a:pt x="399" y="73"/>
                    <a:pt x="397" y="71"/>
                    <a:pt x="398" y="69"/>
                  </a:cubicBezTo>
                  <a:cubicBezTo>
                    <a:pt x="402" y="73"/>
                    <a:pt x="402" y="73"/>
                    <a:pt x="402" y="73"/>
                  </a:cubicBezTo>
                  <a:cubicBezTo>
                    <a:pt x="402" y="73"/>
                    <a:pt x="410" y="74"/>
                    <a:pt x="412" y="77"/>
                  </a:cubicBezTo>
                  <a:cubicBezTo>
                    <a:pt x="414" y="79"/>
                    <a:pt x="419" y="80"/>
                    <a:pt x="422" y="82"/>
                  </a:cubicBezTo>
                  <a:cubicBezTo>
                    <a:pt x="425" y="84"/>
                    <a:pt x="425" y="81"/>
                    <a:pt x="422" y="79"/>
                  </a:cubicBezTo>
                  <a:cubicBezTo>
                    <a:pt x="420" y="77"/>
                    <a:pt x="418" y="73"/>
                    <a:pt x="415" y="71"/>
                  </a:cubicBezTo>
                  <a:cubicBezTo>
                    <a:pt x="412" y="69"/>
                    <a:pt x="411" y="70"/>
                    <a:pt x="412" y="73"/>
                  </a:cubicBezTo>
                  <a:cubicBezTo>
                    <a:pt x="413" y="75"/>
                    <a:pt x="412" y="74"/>
                    <a:pt x="406" y="72"/>
                  </a:cubicBezTo>
                  <a:cubicBezTo>
                    <a:pt x="399" y="70"/>
                    <a:pt x="402" y="70"/>
                    <a:pt x="402" y="69"/>
                  </a:cubicBezTo>
                  <a:cubicBezTo>
                    <a:pt x="402" y="68"/>
                    <a:pt x="402" y="67"/>
                    <a:pt x="398" y="65"/>
                  </a:cubicBezTo>
                  <a:cubicBezTo>
                    <a:pt x="394" y="64"/>
                    <a:pt x="396" y="62"/>
                    <a:pt x="396" y="61"/>
                  </a:cubicBezTo>
                  <a:cubicBezTo>
                    <a:pt x="396" y="61"/>
                    <a:pt x="392" y="62"/>
                    <a:pt x="390" y="61"/>
                  </a:cubicBezTo>
                  <a:cubicBezTo>
                    <a:pt x="388" y="59"/>
                    <a:pt x="385" y="56"/>
                    <a:pt x="382" y="56"/>
                  </a:cubicBezTo>
                  <a:cubicBezTo>
                    <a:pt x="379" y="55"/>
                    <a:pt x="378" y="53"/>
                    <a:pt x="375" y="52"/>
                  </a:cubicBezTo>
                  <a:cubicBezTo>
                    <a:pt x="373" y="50"/>
                    <a:pt x="367" y="47"/>
                    <a:pt x="365" y="46"/>
                  </a:cubicBezTo>
                  <a:cubicBezTo>
                    <a:pt x="364" y="44"/>
                    <a:pt x="359" y="42"/>
                    <a:pt x="357" y="42"/>
                  </a:cubicBezTo>
                  <a:cubicBezTo>
                    <a:pt x="355" y="43"/>
                    <a:pt x="355" y="40"/>
                    <a:pt x="354" y="38"/>
                  </a:cubicBezTo>
                  <a:cubicBezTo>
                    <a:pt x="352" y="36"/>
                    <a:pt x="355" y="37"/>
                    <a:pt x="358" y="37"/>
                  </a:cubicBezTo>
                  <a:cubicBezTo>
                    <a:pt x="360" y="38"/>
                    <a:pt x="360" y="38"/>
                    <a:pt x="367" y="40"/>
                  </a:cubicBezTo>
                  <a:cubicBezTo>
                    <a:pt x="369" y="41"/>
                    <a:pt x="370" y="41"/>
                    <a:pt x="370" y="41"/>
                  </a:cubicBezTo>
                  <a:cubicBezTo>
                    <a:pt x="371" y="41"/>
                    <a:pt x="371" y="41"/>
                    <a:pt x="371" y="41"/>
                  </a:cubicBezTo>
                  <a:cubicBezTo>
                    <a:pt x="371" y="41"/>
                    <a:pt x="370" y="40"/>
                    <a:pt x="369" y="40"/>
                  </a:cubicBezTo>
                  <a:cubicBezTo>
                    <a:pt x="368" y="39"/>
                    <a:pt x="366" y="38"/>
                    <a:pt x="364" y="38"/>
                  </a:cubicBezTo>
                  <a:cubicBezTo>
                    <a:pt x="361" y="38"/>
                    <a:pt x="356" y="34"/>
                    <a:pt x="352" y="32"/>
                  </a:cubicBezTo>
                  <a:cubicBezTo>
                    <a:pt x="347" y="31"/>
                    <a:pt x="342" y="28"/>
                    <a:pt x="342" y="28"/>
                  </a:cubicBezTo>
                  <a:cubicBezTo>
                    <a:pt x="342" y="28"/>
                    <a:pt x="337" y="24"/>
                    <a:pt x="335" y="21"/>
                  </a:cubicBezTo>
                  <a:cubicBezTo>
                    <a:pt x="333" y="22"/>
                    <a:pt x="321" y="18"/>
                    <a:pt x="318" y="18"/>
                  </a:cubicBezTo>
                  <a:cubicBezTo>
                    <a:pt x="315" y="18"/>
                    <a:pt x="308" y="14"/>
                    <a:pt x="307" y="14"/>
                  </a:cubicBezTo>
                  <a:cubicBezTo>
                    <a:pt x="305" y="15"/>
                    <a:pt x="299" y="13"/>
                    <a:pt x="296" y="12"/>
                  </a:cubicBezTo>
                  <a:cubicBezTo>
                    <a:pt x="293" y="11"/>
                    <a:pt x="291" y="12"/>
                    <a:pt x="290" y="12"/>
                  </a:cubicBezTo>
                  <a:cubicBezTo>
                    <a:pt x="289" y="11"/>
                    <a:pt x="285" y="12"/>
                    <a:pt x="284" y="10"/>
                  </a:cubicBezTo>
                  <a:cubicBezTo>
                    <a:pt x="282" y="9"/>
                    <a:pt x="282" y="9"/>
                    <a:pt x="278" y="9"/>
                  </a:cubicBezTo>
                  <a:cubicBezTo>
                    <a:pt x="277" y="9"/>
                    <a:pt x="274" y="8"/>
                    <a:pt x="273" y="9"/>
                  </a:cubicBezTo>
                  <a:cubicBezTo>
                    <a:pt x="272" y="9"/>
                    <a:pt x="270" y="8"/>
                    <a:pt x="269" y="9"/>
                  </a:cubicBezTo>
                  <a:cubicBezTo>
                    <a:pt x="268" y="9"/>
                    <a:pt x="266" y="9"/>
                    <a:pt x="265" y="9"/>
                  </a:cubicBezTo>
                  <a:cubicBezTo>
                    <a:pt x="264" y="9"/>
                    <a:pt x="263" y="8"/>
                    <a:pt x="261" y="9"/>
                  </a:cubicBezTo>
                  <a:cubicBezTo>
                    <a:pt x="260" y="10"/>
                    <a:pt x="257" y="9"/>
                    <a:pt x="257" y="9"/>
                  </a:cubicBezTo>
                  <a:cubicBezTo>
                    <a:pt x="257" y="9"/>
                    <a:pt x="253" y="8"/>
                    <a:pt x="253" y="9"/>
                  </a:cubicBezTo>
                  <a:cubicBezTo>
                    <a:pt x="252" y="10"/>
                    <a:pt x="250" y="10"/>
                    <a:pt x="249" y="9"/>
                  </a:cubicBezTo>
                  <a:cubicBezTo>
                    <a:pt x="247" y="9"/>
                    <a:pt x="244" y="9"/>
                    <a:pt x="244" y="9"/>
                  </a:cubicBezTo>
                  <a:cubicBezTo>
                    <a:pt x="243" y="10"/>
                    <a:pt x="241" y="10"/>
                    <a:pt x="241" y="10"/>
                  </a:cubicBezTo>
                  <a:cubicBezTo>
                    <a:pt x="240" y="10"/>
                    <a:pt x="235" y="10"/>
                    <a:pt x="235" y="10"/>
                  </a:cubicBezTo>
                  <a:cubicBezTo>
                    <a:pt x="235" y="10"/>
                    <a:pt x="232" y="10"/>
                    <a:pt x="231" y="10"/>
                  </a:cubicBezTo>
                  <a:cubicBezTo>
                    <a:pt x="231" y="11"/>
                    <a:pt x="229" y="10"/>
                    <a:pt x="228" y="9"/>
                  </a:cubicBezTo>
                  <a:cubicBezTo>
                    <a:pt x="227" y="9"/>
                    <a:pt x="225" y="9"/>
                    <a:pt x="224" y="10"/>
                  </a:cubicBezTo>
                  <a:cubicBezTo>
                    <a:pt x="224" y="9"/>
                    <a:pt x="224" y="8"/>
                    <a:pt x="223" y="8"/>
                  </a:cubicBezTo>
                  <a:cubicBezTo>
                    <a:pt x="222" y="8"/>
                    <a:pt x="222" y="7"/>
                    <a:pt x="222" y="7"/>
                  </a:cubicBezTo>
                  <a:cubicBezTo>
                    <a:pt x="223" y="7"/>
                    <a:pt x="223" y="7"/>
                    <a:pt x="223" y="7"/>
                  </a:cubicBezTo>
                  <a:cubicBezTo>
                    <a:pt x="224" y="7"/>
                    <a:pt x="225" y="7"/>
                    <a:pt x="226" y="7"/>
                  </a:cubicBezTo>
                  <a:cubicBezTo>
                    <a:pt x="226" y="7"/>
                    <a:pt x="228" y="7"/>
                    <a:pt x="229" y="7"/>
                  </a:cubicBezTo>
                  <a:cubicBezTo>
                    <a:pt x="230" y="7"/>
                    <a:pt x="233" y="7"/>
                    <a:pt x="234" y="7"/>
                  </a:cubicBezTo>
                  <a:cubicBezTo>
                    <a:pt x="240" y="8"/>
                    <a:pt x="241" y="6"/>
                    <a:pt x="238" y="6"/>
                  </a:cubicBezTo>
                  <a:cubicBezTo>
                    <a:pt x="237" y="5"/>
                    <a:pt x="235" y="5"/>
                    <a:pt x="235" y="5"/>
                  </a:cubicBezTo>
                  <a:cubicBezTo>
                    <a:pt x="235" y="4"/>
                    <a:pt x="234" y="4"/>
                    <a:pt x="233" y="3"/>
                  </a:cubicBezTo>
                  <a:cubicBezTo>
                    <a:pt x="232" y="3"/>
                    <a:pt x="232" y="4"/>
                    <a:pt x="232" y="3"/>
                  </a:cubicBezTo>
                  <a:cubicBezTo>
                    <a:pt x="232" y="3"/>
                    <a:pt x="233" y="2"/>
                    <a:pt x="235" y="2"/>
                  </a:cubicBezTo>
                  <a:cubicBezTo>
                    <a:pt x="236" y="2"/>
                    <a:pt x="237" y="2"/>
                    <a:pt x="238" y="2"/>
                  </a:cubicBezTo>
                  <a:cubicBezTo>
                    <a:pt x="238" y="1"/>
                    <a:pt x="240" y="0"/>
                    <a:pt x="241" y="0"/>
                  </a:cubicBezTo>
                  <a:cubicBezTo>
                    <a:pt x="242" y="0"/>
                    <a:pt x="244" y="1"/>
                    <a:pt x="245" y="0"/>
                  </a:cubicBezTo>
                  <a:cubicBezTo>
                    <a:pt x="246" y="0"/>
                    <a:pt x="249" y="0"/>
                    <a:pt x="250" y="0"/>
                  </a:cubicBezTo>
                  <a:cubicBezTo>
                    <a:pt x="251" y="0"/>
                    <a:pt x="253" y="0"/>
                    <a:pt x="253" y="0"/>
                  </a:cubicBezTo>
                  <a:cubicBezTo>
                    <a:pt x="253" y="0"/>
                    <a:pt x="252" y="0"/>
                    <a:pt x="254" y="0"/>
                  </a:cubicBezTo>
                  <a:cubicBezTo>
                    <a:pt x="257" y="0"/>
                    <a:pt x="264" y="1"/>
                    <a:pt x="266" y="1"/>
                  </a:cubicBezTo>
                  <a:cubicBezTo>
                    <a:pt x="267" y="1"/>
                    <a:pt x="271" y="2"/>
                    <a:pt x="272" y="2"/>
                  </a:cubicBezTo>
                  <a:cubicBezTo>
                    <a:pt x="273" y="1"/>
                    <a:pt x="279" y="2"/>
                    <a:pt x="279" y="2"/>
                  </a:cubicBezTo>
                  <a:cubicBezTo>
                    <a:pt x="296" y="5"/>
                    <a:pt x="313" y="8"/>
                    <a:pt x="330" y="14"/>
                  </a:cubicBezTo>
                  <a:cubicBezTo>
                    <a:pt x="441" y="49"/>
                    <a:pt x="518" y="142"/>
                    <a:pt x="539" y="248"/>
                  </a:cubicBezTo>
                  <a:cubicBezTo>
                    <a:pt x="539" y="250"/>
                    <a:pt x="540" y="259"/>
                    <a:pt x="537" y="254"/>
                  </a:cubicBezTo>
                  <a:cubicBezTo>
                    <a:pt x="534" y="250"/>
                    <a:pt x="533" y="251"/>
                    <a:pt x="533" y="253"/>
                  </a:cubicBezTo>
                  <a:cubicBezTo>
                    <a:pt x="534" y="256"/>
                    <a:pt x="534" y="260"/>
                    <a:pt x="535" y="261"/>
                  </a:cubicBezTo>
                  <a:cubicBezTo>
                    <a:pt x="536" y="262"/>
                    <a:pt x="538" y="265"/>
                    <a:pt x="538" y="267"/>
                  </a:cubicBezTo>
                  <a:cubicBezTo>
                    <a:pt x="538" y="270"/>
                    <a:pt x="541" y="274"/>
                    <a:pt x="540" y="268"/>
                  </a:cubicBezTo>
                  <a:cubicBezTo>
                    <a:pt x="539" y="263"/>
                    <a:pt x="540" y="259"/>
                    <a:pt x="540" y="258"/>
                  </a:cubicBezTo>
                  <a:cubicBezTo>
                    <a:pt x="541" y="257"/>
                    <a:pt x="541" y="257"/>
                    <a:pt x="541" y="257"/>
                  </a:cubicBezTo>
                  <a:cubicBezTo>
                    <a:pt x="544" y="278"/>
                    <a:pt x="545" y="299"/>
                    <a:pt x="544" y="320"/>
                  </a:cubicBezTo>
                  <a:cubicBezTo>
                    <a:pt x="544" y="320"/>
                    <a:pt x="544" y="325"/>
                    <a:pt x="543" y="327"/>
                  </a:cubicBezTo>
                  <a:cubicBezTo>
                    <a:pt x="543" y="329"/>
                    <a:pt x="541" y="335"/>
                    <a:pt x="541" y="338"/>
                  </a:cubicBezTo>
                  <a:cubicBezTo>
                    <a:pt x="541" y="344"/>
                    <a:pt x="540" y="345"/>
                    <a:pt x="540" y="345"/>
                  </a:cubicBezTo>
                  <a:cubicBezTo>
                    <a:pt x="540" y="345"/>
                    <a:pt x="540" y="341"/>
                    <a:pt x="540" y="339"/>
                  </a:cubicBezTo>
                  <a:cubicBezTo>
                    <a:pt x="540" y="336"/>
                    <a:pt x="540" y="333"/>
                    <a:pt x="539" y="331"/>
                  </a:cubicBezTo>
                  <a:cubicBezTo>
                    <a:pt x="538" y="329"/>
                    <a:pt x="536" y="323"/>
                    <a:pt x="536" y="321"/>
                  </a:cubicBezTo>
                  <a:cubicBezTo>
                    <a:pt x="536" y="320"/>
                    <a:pt x="535" y="316"/>
                    <a:pt x="534" y="315"/>
                  </a:cubicBezTo>
                  <a:cubicBezTo>
                    <a:pt x="532" y="313"/>
                    <a:pt x="532" y="308"/>
                    <a:pt x="532" y="307"/>
                  </a:cubicBezTo>
                  <a:cubicBezTo>
                    <a:pt x="532" y="306"/>
                    <a:pt x="532" y="304"/>
                    <a:pt x="529" y="301"/>
                  </a:cubicBezTo>
                  <a:cubicBezTo>
                    <a:pt x="526" y="298"/>
                    <a:pt x="525" y="297"/>
                    <a:pt x="522" y="293"/>
                  </a:cubicBezTo>
                  <a:cubicBezTo>
                    <a:pt x="522" y="294"/>
                    <a:pt x="521" y="295"/>
                    <a:pt x="517" y="288"/>
                  </a:cubicBezTo>
                  <a:cubicBezTo>
                    <a:pt x="518" y="290"/>
                    <a:pt x="521" y="298"/>
                    <a:pt x="522" y="301"/>
                  </a:cubicBezTo>
                  <a:cubicBezTo>
                    <a:pt x="523" y="304"/>
                    <a:pt x="526" y="308"/>
                    <a:pt x="526" y="311"/>
                  </a:cubicBezTo>
                  <a:cubicBezTo>
                    <a:pt x="527" y="314"/>
                    <a:pt x="528" y="317"/>
                    <a:pt x="530" y="318"/>
                  </a:cubicBezTo>
                  <a:cubicBezTo>
                    <a:pt x="532" y="318"/>
                    <a:pt x="533" y="325"/>
                    <a:pt x="532" y="327"/>
                  </a:cubicBezTo>
                  <a:cubicBezTo>
                    <a:pt x="532" y="329"/>
                    <a:pt x="533" y="333"/>
                    <a:pt x="534" y="335"/>
                  </a:cubicBezTo>
                  <a:cubicBezTo>
                    <a:pt x="535" y="337"/>
                    <a:pt x="536" y="340"/>
                    <a:pt x="537" y="343"/>
                  </a:cubicBezTo>
                  <a:cubicBezTo>
                    <a:pt x="539" y="347"/>
                    <a:pt x="538" y="349"/>
                    <a:pt x="540" y="354"/>
                  </a:cubicBezTo>
                  <a:cubicBezTo>
                    <a:pt x="540" y="352"/>
                    <a:pt x="542" y="346"/>
                    <a:pt x="542" y="343"/>
                  </a:cubicBezTo>
                  <a:cubicBezTo>
                    <a:pt x="540" y="362"/>
                    <a:pt x="536" y="382"/>
                    <a:pt x="530" y="401"/>
                  </a:cubicBezTo>
                  <a:cubicBezTo>
                    <a:pt x="505" y="476"/>
                    <a:pt x="454" y="536"/>
                    <a:pt x="390" y="573"/>
                  </a:cubicBezTo>
                  <a:moveTo>
                    <a:pt x="353" y="47"/>
                  </a:moveTo>
                  <a:cubicBezTo>
                    <a:pt x="353" y="47"/>
                    <a:pt x="353" y="47"/>
                    <a:pt x="352" y="48"/>
                  </a:cubicBezTo>
                  <a:cubicBezTo>
                    <a:pt x="350" y="48"/>
                    <a:pt x="353" y="49"/>
                    <a:pt x="355" y="49"/>
                  </a:cubicBezTo>
                  <a:cubicBezTo>
                    <a:pt x="358" y="50"/>
                    <a:pt x="355" y="48"/>
                    <a:pt x="353" y="47"/>
                  </a:cubicBezTo>
                  <a:moveTo>
                    <a:pt x="357" y="46"/>
                  </a:moveTo>
                  <a:cubicBezTo>
                    <a:pt x="355" y="45"/>
                    <a:pt x="354" y="44"/>
                    <a:pt x="354" y="46"/>
                  </a:cubicBezTo>
                  <a:cubicBezTo>
                    <a:pt x="354" y="47"/>
                    <a:pt x="356" y="48"/>
                    <a:pt x="358" y="48"/>
                  </a:cubicBezTo>
                  <a:cubicBezTo>
                    <a:pt x="359" y="48"/>
                    <a:pt x="358" y="47"/>
                    <a:pt x="357" y="46"/>
                  </a:cubicBezTo>
                  <a:moveTo>
                    <a:pt x="355" y="45"/>
                  </a:moveTo>
                  <a:cubicBezTo>
                    <a:pt x="357" y="45"/>
                    <a:pt x="358" y="46"/>
                    <a:pt x="356" y="44"/>
                  </a:cubicBezTo>
                  <a:cubicBezTo>
                    <a:pt x="354" y="43"/>
                    <a:pt x="353" y="41"/>
                    <a:pt x="353" y="42"/>
                  </a:cubicBezTo>
                  <a:cubicBezTo>
                    <a:pt x="353" y="43"/>
                    <a:pt x="354" y="45"/>
                    <a:pt x="355" y="45"/>
                  </a:cubicBezTo>
                  <a:moveTo>
                    <a:pt x="408" y="89"/>
                  </a:moveTo>
                  <a:cubicBezTo>
                    <a:pt x="411" y="91"/>
                    <a:pt x="413" y="91"/>
                    <a:pt x="412" y="89"/>
                  </a:cubicBezTo>
                  <a:cubicBezTo>
                    <a:pt x="410" y="86"/>
                    <a:pt x="409" y="85"/>
                    <a:pt x="407" y="85"/>
                  </a:cubicBezTo>
                  <a:cubicBezTo>
                    <a:pt x="404" y="85"/>
                    <a:pt x="400" y="81"/>
                    <a:pt x="398" y="79"/>
                  </a:cubicBezTo>
                  <a:cubicBezTo>
                    <a:pt x="395" y="78"/>
                    <a:pt x="387" y="71"/>
                    <a:pt x="386" y="69"/>
                  </a:cubicBezTo>
                  <a:cubicBezTo>
                    <a:pt x="385" y="68"/>
                    <a:pt x="383" y="66"/>
                    <a:pt x="384" y="68"/>
                  </a:cubicBezTo>
                  <a:cubicBezTo>
                    <a:pt x="385" y="71"/>
                    <a:pt x="394" y="79"/>
                    <a:pt x="396" y="81"/>
                  </a:cubicBezTo>
                  <a:cubicBezTo>
                    <a:pt x="398" y="84"/>
                    <a:pt x="398" y="85"/>
                    <a:pt x="400" y="84"/>
                  </a:cubicBezTo>
                  <a:cubicBezTo>
                    <a:pt x="400" y="84"/>
                    <a:pt x="403" y="87"/>
                    <a:pt x="404" y="89"/>
                  </a:cubicBezTo>
                  <a:cubicBezTo>
                    <a:pt x="406" y="91"/>
                    <a:pt x="406" y="90"/>
                    <a:pt x="408" y="89"/>
                  </a:cubicBezTo>
                  <a:moveTo>
                    <a:pt x="390" y="181"/>
                  </a:moveTo>
                  <a:cubicBezTo>
                    <a:pt x="385" y="182"/>
                    <a:pt x="385" y="182"/>
                    <a:pt x="385" y="182"/>
                  </a:cubicBezTo>
                  <a:cubicBezTo>
                    <a:pt x="385" y="182"/>
                    <a:pt x="386" y="186"/>
                    <a:pt x="386" y="188"/>
                  </a:cubicBezTo>
                  <a:cubicBezTo>
                    <a:pt x="386" y="190"/>
                    <a:pt x="388" y="194"/>
                    <a:pt x="388" y="195"/>
                  </a:cubicBezTo>
                  <a:cubicBezTo>
                    <a:pt x="388" y="197"/>
                    <a:pt x="389" y="197"/>
                    <a:pt x="390" y="197"/>
                  </a:cubicBezTo>
                  <a:cubicBezTo>
                    <a:pt x="392" y="197"/>
                    <a:pt x="394" y="197"/>
                    <a:pt x="396" y="199"/>
                  </a:cubicBezTo>
                  <a:cubicBezTo>
                    <a:pt x="396" y="199"/>
                    <a:pt x="395" y="200"/>
                    <a:pt x="396" y="201"/>
                  </a:cubicBezTo>
                  <a:cubicBezTo>
                    <a:pt x="396" y="202"/>
                    <a:pt x="397" y="204"/>
                    <a:pt x="398" y="205"/>
                  </a:cubicBezTo>
                  <a:cubicBezTo>
                    <a:pt x="398" y="207"/>
                    <a:pt x="399" y="207"/>
                    <a:pt x="398" y="208"/>
                  </a:cubicBezTo>
                  <a:cubicBezTo>
                    <a:pt x="398" y="209"/>
                    <a:pt x="397" y="211"/>
                    <a:pt x="395" y="212"/>
                  </a:cubicBezTo>
                  <a:cubicBezTo>
                    <a:pt x="394" y="212"/>
                    <a:pt x="394" y="214"/>
                    <a:pt x="395" y="215"/>
                  </a:cubicBezTo>
                  <a:cubicBezTo>
                    <a:pt x="395" y="215"/>
                    <a:pt x="397" y="214"/>
                    <a:pt x="397" y="214"/>
                  </a:cubicBezTo>
                  <a:cubicBezTo>
                    <a:pt x="398" y="213"/>
                    <a:pt x="398" y="215"/>
                    <a:pt x="399" y="216"/>
                  </a:cubicBezTo>
                  <a:cubicBezTo>
                    <a:pt x="400" y="217"/>
                    <a:pt x="399" y="217"/>
                    <a:pt x="398" y="219"/>
                  </a:cubicBezTo>
                  <a:cubicBezTo>
                    <a:pt x="398" y="221"/>
                    <a:pt x="398" y="221"/>
                    <a:pt x="396" y="222"/>
                  </a:cubicBezTo>
                  <a:cubicBezTo>
                    <a:pt x="397" y="223"/>
                    <a:pt x="399" y="222"/>
                    <a:pt x="400" y="222"/>
                  </a:cubicBezTo>
                  <a:cubicBezTo>
                    <a:pt x="401" y="222"/>
                    <a:pt x="403" y="222"/>
                    <a:pt x="404" y="220"/>
                  </a:cubicBezTo>
                  <a:cubicBezTo>
                    <a:pt x="404" y="219"/>
                    <a:pt x="407" y="218"/>
                    <a:pt x="408" y="218"/>
                  </a:cubicBezTo>
                  <a:cubicBezTo>
                    <a:pt x="410" y="218"/>
                    <a:pt x="412" y="217"/>
                    <a:pt x="412" y="217"/>
                  </a:cubicBezTo>
                  <a:cubicBezTo>
                    <a:pt x="412" y="214"/>
                    <a:pt x="412" y="210"/>
                    <a:pt x="412" y="209"/>
                  </a:cubicBezTo>
                  <a:cubicBezTo>
                    <a:pt x="409" y="209"/>
                    <a:pt x="407" y="208"/>
                    <a:pt x="407" y="208"/>
                  </a:cubicBezTo>
                  <a:cubicBezTo>
                    <a:pt x="407" y="205"/>
                    <a:pt x="407" y="204"/>
                    <a:pt x="406" y="203"/>
                  </a:cubicBezTo>
                  <a:cubicBezTo>
                    <a:pt x="404" y="202"/>
                    <a:pt x="403" y="201"/>
                    <a:pt x="403" y="200"/>
                  </a:cubicBezTo>
                  <a:cubicBezTo>
                    <a:pt x="402" y="198"/>
                    <a:pt x="401" y="198"/>
                    <a:pt x="400" y="196"/>
                  </a:cubicBezTo>
                  <a:cubicBezTo>
                    <a:pt x="399" y="195"/>
                    <a:pt x="396" y="194"/>
                    <a:pt x="396" y="194"/>
                  </a:cubicBezTo>
                  <a:cubicBezTo>
                    <a:pt x="394" y="193"/>
                    <a:pt x="394" y="193"/>
                    <a:pt x="394" y="193"/>
                  </a:cubicBezTo>
                  <a:cubicBezTo>
                    <a:pt x="395" y="190"/>
                    <a:pt x="395" y="185"/>
                    <a:pt x="394" y="184"/>
                  </a:cubicBezTo>
                  <a:cubicBezTo>
                    <a:pt x="392" y="184"/>
                    <a:pt x="390" y="185"/>
                    <a:pt x="389" y="184"/>
                  </a:cubicBezTo>
                  <a:lnTo>
                    <a:pt x="390" y="181"/>
                  </a:lnTo>
                  <a:close/>
                  <a:moveTo>
                    <a:pt x="389" y="204"/>
                  </a:moveTo>
                  <a:cubicBezTo>
                    <a:pt x="389" y="204"/>
                    <a:pt x="388" y="202"/>
                    <a:pt x="390" y="201"/>
                  </a:cubicBezTo>
                  <a:cubicBezTo>
                    <a:pt x="390" y="201"/>
                    <a:pt x="388" y="197"/>
                    <a:pt x="387" y="197"/>
                  </a:cubicBezTo>
                  <a:cubicBezTo>
                    <a:pt x="386" y="197"/>
                    <a:pt x="384" y="197"/>
                    <a:pt x="384" y="199"/>
                  </a:cubicBezTo>
                  <a:cubicBezTo>
                    <a:pt x="384" y="199"/>
                    <a:pt x="384" y="199"/>
                    <a:pt x="383" y="198"/>
                  </a:cubicBezTo>
                  <a:cubicBezTo>
                    <a:pt x="382" y="196"/>
                    <a:pt x="383" y="201"/>
                    <a:pt x="383" y="203"/>
                  </a:cubicBezTo>
                  <a:cubicBezTo>
                    <a:pt x="383" y="203"/>
                    <a:pt x="382" y="203"/>
                    <a:pt x="380" y="203"/>
                  </a:cubicBezTo>
                  <a:cubicBezTo>
                    <a:pt x="378" y="204"/>
                    <a:pt x="379" y="205"/>
                    <a:pt x="380" y="207"/>
                  </a:cubicBezTo>
                  <a:cubicBezTo>
                    <a:pt x="380" y="208"/>
                    <a:pt x="380" y="208"/>
                    <a:pt x="383" y="208"/>
                  </a:cubicBezTo>
                  <a:cubicBezTo>
                    <a:pt x="383" y="208"/>
                    <a:pt x="381" y="212"/>
                    <a:pt x="380" y="213"/>
                  </a:cubicBezTo>
                  <a:cubicBezTo>
                    <a:pt x="379" y="214"/>
                    <a:pt x="379" y="214"/>
                    <a:pt x="381" y="216"/>
                  </a:cubicBezTo>
                  <a:cubicBezTo>
                    <a:pt x="381" y="216"/>
                    <a:pt x="384" y="216"/>
                    <a:pt x="385" y="215"/>
                  </a:cubicBezTo>
                  <a:cubicBezTo>
                    <a:pt x="386" y="214"/>
                    <a:pt x="388" y="213"/>
                    <a:pt x="390" y="213"/>
                  </a:cubicBezTo>
                  <a:cubicBezTo>
                    <a:pt x="391" y="213"/>
                    <a:pt x="390" y="210"/>
                    <a:pt x="390" y="209"/>
                  </a:cubicBezTo>
                  <a:cubicBezTo>
                    <a:pt x="389" y="208"/>
                    <a:pt x="389" y="205"/>
                    <a:pt x="389" y="204"/>
                  </a:cubicBezTo>
                  <a:moveTo>
                    <a:pt x="433" y="274"/>
                  </a:moveTo>
                  <a:cubicBezTo>
                    <a:pt x="433" y="272"/>
                    <a:pt x="432" y="273"/>
                    <a:pt x="431" y="274"/>
                  </a:cubicBezTo>
                  <a:cubicBezTo>
                    <a:pt x="430" y="275"/>
                    <a:pt x="432" y="275"/>
                    <a:pt x="432" y="276"/>
                  </a:cubicBezTo>
                  <a:cubicBezTo>
                    <a:pt x="433" y="276"/>
                    <a:pt x="433" y="274"/>
                    <a:pt x="433" y="274"/>
                  </a:cubicBezTo>
                  <a:moveTo>
                    <a:pt x="468" y="271"/>
                  </a:moveTo>
                  <a:cubicBezTo>
                    <a:pt x="468" y="271"/>
                    <a:pt x="466" y="272"/>
                    <a:pt x="465" y="273"/>
                  </a:cubicBezTo>
                  <a:cubicBezTo>
                    <a:pt x="464" y="274"/>
                    <a:pt x="463" y="274"/>
                    <a:pt x="463" y="275"/>
                  </a:cubicBezTo>
                  <a:cubicBezTo>
                    <a:pt x="462" y="275"/>
                    <a:pt x="462" y="277"/>
                    <a:pt x="464" y="277"/>
                  </a:cubicBezTo>
                  <a:cubicBezTo>
                    <a:pt x="465" y="276"/>
                    <a:pt x="467" y="278"/>
                    <a:pt x="469" y="278"/>
                  </a:cubicBezTo>
                  <a:cubicBezTo>
                    <a:pt x="470" y="278"/>
                    <a:pt x="471" y="276"/>
                    <a:pt x="470" y="275"/>
                  </a:cubicBezTo>
                  <a:cubicBezTo>
                    <a:pt x="470" y="274"/>
                    <a:pt x="468" y="272"/>
                    <a:pt x="468" y="271"/>
                  </a:cubicBezTo>
                  <a:moveTo>
                    <a:pt x="447" y="255"/>
                  </a:moveTo>
                  <a:cubicBezTo>
                    <a:pt x="447" y="254"/>
                    <a:pt x="446" y="251"/>
                    <a:pt x="446" y="253"/>
                  </a:cubicBezTo>
                  <a:cubicBezTo>
                    <a:pt x="446" y="254"/>
                    <a:pt x="444" y="255"/>
                    <a:pt x="445" y="256"/>
                  </a:cubicBezTo>
                  <a:cubicBezTo>
                    <a:pt x="446" y="257"/>
                    <a:pt x="447" y="260"/>
                    <a:pt x="447" y="260"/>
                  </a:cubicBezTo>
                  <a:cubicBezTo>
                    <a:pt x="447" y="260"/>
                    <a:pt x="447" y="262"/>
                    <a:pt x="447" y="263"/>
                  </a:cubicBezTo>
                  <a:cubicBezTo>
                    <a:pt x="446" y="264"/>
                    <a:pt x="446" y="264"/>
                    <a:pt x="447" y="265"/>
                  </a:cubicBezTo>
                  <a:cubicBezTo>
                    <a:pt x="448" y="266"/>
                    <a:pt x="449" y="269"/>
                    <a:pt x="449" y="270"/>
                  </a:cubicBezTo>
                  <a:cubicBezTo>
                    <a:pt x="449" y="271"/>
                    <a:pt x="449" y="276"/>
                    <a:pt x="450" y="274"/>
                  </a:cubicBezTo>
                  <a:cubicBezTo>
                    <a:pt x="452" y="272"/>
                    <a:pt x="453" y="272"/>
                    <a:pt x="452" y="271"/>
                  </a:cubicBezTo>
                  <a:cubicBezTo>
                    <a:pt x="451" y="269"/>
                    <a:pt x="450" y="268"/>
                    <a:pt x="450" y="266"/>
                  </a:cubicBezTo>
                  <a:cubicBezTo>
                    <a:pt x="450" y="265"/>
                    <a:pt x="449" y="264"/>
                    <a:pt x="449" y="263"/>
                  </a:cubicBezTo>
                  <a:cubicBezTo>
                    <a:pt x="448" y="262"/>
                    <a:pt x="447" y="260"/>
                    <a:pt x="448" y="258"/>
                  </a:cubicBezTo>
                  <a:cubicBezTo>
                    <a:pt x="448" y="257"/>
                    <a:pt x="447" y="255"/>
                    <a:pt x="447" y="255"/>
                  </a:cubicBezTo>
                  <a:moveTo>
                    <a:pt x="363" y="81"/>
                  </a:moveTo>
                  <a:cubicBezTo>
                    <a:pt x="363" y="81"/>
                    <a:pt x="363" y="82"/>
                    <a:pt x="363" y="81"/>
                  </a:cubicBezTo>
                  <a:cubicBezTo>
                    <a:pt x="363" y="79"/>
                    <a:pt x="362" y="80"/>
                    <a:pt x="359" y="80"/>
                  </a:cubicBezTo>
                  <a:cubicBezTo>
                    <a:pt x="357" y="81"/>
                    <a:pt x="356" y="83"/>
                    <a:pt x="358" y="83"/>
                  </a:cubicBezTo>
                  <a:cubicBezTo>
                    <a:pt x="361" y="83"/>
                    <a:pt x="364" y="84"/>
                    <a:pt x="365" y="84"/>
                  </a:cubicBezTo>
                  <a:lnTo>
                    <a:pt x="363" y="81"/>
                  </a:lnTo>
                  <a:close/>
                  <a:moveTo>
                    <a:pt x="371" y="89"/>
                  </a:moveTo>
                  <a:cubicBezTo>
                    <a:pt x="369" y="87"/>
                    <a:pt x="368" y="87"/>
                    <a:pt x="370" y="89"/>
                  </a:cubicBezTo>
                  <a:cubicBezTo>
                    <a:pt x="371" y="90"/>
                    <a:pt x="372" y="91"/>
                    <a:pt x="372" y="91"/>
                  </a:cubicBezTo>
                  <a:cubicBezTo>
                    <a:pt x="372" y="91"/>
                    <a:pt x="373" y="89"/>
                    <a:pt x="371" y="89"/>
                  </a:cubicBezTo>
                  <a:moveTo>
                    <a:pt x="366" y="91"/>
                  </a:moveTo>
                  <a:cubicBezTo>
                    <a:pt x="366" y="93"/>
                    <a:pt x="364" y="92"/>
                    <a:pt x="366" y="93"/>
                  </a:cubicBezTo>
                  <a:cubicBezTo>
                    <a:pt x="368" y="94"/>
                    <a:pt x="371" y="95"/>
                    <a:pt x="369" y="93"/>
                  </a:cubicBezTo>
                  <a:cubicBezTo>
                    <a:pt x="367" y="90"/>
                    <a:pt x="365" y="86"/>
                    <a:pt x="365" y="86"/>
                  </a:cubicBezTo>
                  <a:cubicBezTo>
                    <a:pt x="365" y="86"/>
                    <a:pt x="358" y="84"/>
                    <a:pt x="357" y="85"/>
                  </a:cubicBezTo>
                  <a:cubicBezTo>
                    <a:pt x="357" y="86"/>
                    <a:pt x="357" y="88"/>
                    <a:pt x="359" y="89"/>
                  </a:cubicBezTo>
                  <a:cubicBezTo>
                    <a:pt x="361" y="90"/>
                    <a:pt x="364" y="91"/>
                    <a:pt x="366" y="91"/>
                  </a:cubicBezTo>
                  <a:moveTo>
                    <a:pt x="341" y="151"/>
                  </a:moveTo>
                  <a:cubicBezTo>
                    <a:pt x="341" y="151"/>
                    <a:pt x="338" y="155"/>
                    <a:pt x="341" y="155"/>
                  </a:cubicBezTo>
                  <a:cubicBezTo>
                    <a:pt x="344" y="156"/>
                    <a:pt x="345" y="156"/>
                    <a:pt x="348" y="156"/>
                  </a:cubicBezTo>
                  <a:cubicBezTo>
                    <a:pt x="350" y="156"/>
                    <a:pt x="352" y="154"/>
                    <a:pt x="354" y="155"/>
                  </a:cubicBezTo>
                  <a:cubicBezTo>
                    <a:pt x="356" y="155"/>
                    <a:pt x="357" y="154"/>
                    <a:pt x="357" y="153"/>
                  </a:cubicBezTo>
                  <a:cubicBezTo>
                    <a:pt x="358" y="151"/>
                    <a:pt x="360" y="151"/>
                    <a:pt x="357" y="147"/>
                  </a:cubicBezTo>
                  <a:cubicBezTo>
                    <a:pt x="354" y="144"/>
                    <a:pt x="352" y="142"/>
                    <a:pt x="351" y="145"/>
                  </a:cubicBezTo>
                  <a:cubicBezTo>
                    <a:pt x="344" y="144"/>
                    <a:pt x="343" y="147"/>
                    <a:pt x="341" y="145"/>
                  </a:cubicBezTo>
                  <a:cubicBezTo>
                    <a:pt x="339" y="143"/>
                    <a:pt x="338" y="141"/>
                    <a:pt x="336" y="144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38" y="148"/>
                    <a:pt x="338" y="151"/>
                    <a:pt x="341" y="151"/>
                  </a:cubicBezTo>
                  <a:moveTo>
                    <a:pt x="267" y="66"/>
                  </a:moveTo>
                  <a:cubicBezTo>
                    <a:pt x="268" y="66"/>
                    <a:pt x="273" y="67"/>
                    <a:pt x="273" y="67"/>
                  </a:cubicBezTo>
                  <a:cubicBezTo>
                    <a:pt x="274" y="67"/>
                    <a:pt x="275" y="67"/>
                    <a:pt x="275" y="67"/>
                  </a:cubicBezTo>
                  <a:cubicBezTo>
                    <a:pt x="275" y="67"/>
                    <a:pt x="275" y="69"/>
                    <a:pt x="275" y="67"/>
                  </a:cubicBezTo>
                  <a:cubicBezTo>
                    <a:pt x="275" y="66"/>
                    <a:pt x="276" y="65"/>
                    <a:pt x="276" y="65"/>
                  </a:cubicBezTo>
                  <a:cubicBezTo>
                    <a:pt x="277" y="64"/>
                    <a:pt x="279" y="61"/>
                    <a:pt x="279" y="61"/>
                  </a:cubicBezTo>
                  <a:cubicBezTo>
                    <a:pt x="276" y="60"/>
                    <a:pt x="275" y="60"/>
                    <a:pt x="274" y="60"/>
                  </a:cubicBezTo>
                  <a:cubicBezTo>
                    <a:pt x="273" y="61"/>
                    <a:pt x="271" y="61"/>
                    <a:pt x="270" y="61"/>
                  </a:cubicBezTo>
                  <a:cubicBezTo>
                    <a:pt x="269" y="61"/>
                    <a:pt x="268" y="63"/>
                    <a:pt x="268" y="64"/>
                  </a:cubicBezTo>
                  <a:cubicBezTo>
                    <a:pt x="267" y="65"/>
                    <a:pt x="263" y="66"/>
                    <a:pt x="267" y="66"/>
                  </a:cubicBezTo>
                  <a:moveTo>
                    <a:pt x="247" y="52"/>
                  </a:moveTo>
                  <a:cubicBezTo>
                    <a:pt x="247" y="53"/>
                    <a:pt x="249" y="55"/>
                    <a:pt x="249" y="55"/>
                  </a:cubicBezTo>
                  <a:cubicBezTo>
                    <a:pt x="249" y="55"/>
                    <a:pt x="251" y="55"/>
                    <a:pt x="250" y="56"/>
                  </a:cubicBezTo>
                  <a:cubicBezTo>
                    <a:pt x="249" y="57"/>
                    <a:pt x="248" y="58"/>
                    <a:pt x="248" y="58"/>
                  </a:cubicBezTo>
                  <a:cubicBezTo>
                    <a:pt x="247" y="59"/>
                    <a:pt x="246" y="59"/>
                    <a:pt x="246" y="59"/>
                  </a:cubicBezTo>
                  <a:cubicBezTo>
                    <a:pt x="245" y="58"/>
                    <a:pt x="243" y="59"/>
                    <a:pt x="243" y="59"/>
                  </a:cubicBezTo>
                  <a:cubicBezTo>
                    <a:pt x="243" y="59"/>
                    <a:pt x="244" y="61"/>
                    <a:pt x="243" y="59"/>
                  </a:cubicBezTo>
                  <a:cubicBezTo>
                    <a:pt x="242" y="57"/>
                    <a:pt x="241" y="56"/>
                    <a:pt x="240" y="56"/>
                  </a:cubicBezTo>
                  <a:cubicBezTo>
                    <a:pt x="239" y="56"/>
                    <a:pt x="239" y="55"/>
                    <a:pt x="238" y="54"/>
                  </a:cubicBezTo>
                  <a:cubicBezTo>
                    <a:pt x="238" y="54"/>
                    <a:pt x="236" y="53"/>
                    <a:pt x="238" y="52"/>
                  </a:cubicBezTo>
                  <a:cubicBezTo>
                    <a:pt x="240" y="52"/>
                    <a:pt x="240" y="51"/>
                    <a:pt x="241" y="51"/>
                  </a:cubicBezTo>
                  <a:cubicBezTo>
                    <a:pt x="242" y="51"/>
                    <a:pt x="243" y="51"/>
                    <a:pt x="244" y="50"/>
                  </a:cubicBezTo>
                  <a:cubicBezTo>
                    <a:pt x="245" y="50"/>
                    <a:pt x="246" y="51"/>
                    <a:pt x="247" y="52"/>
                  </a:cubicBezTo>
                  <a:moveTo>
                    <a:pt x="250" y="50"/>
                  </a:moveTo>
                  <a:cubicBezTo>
                    <a:pt x="251" y="50"/>
                    <a:pt x="252" y="50"/>
                    <a:pt x="251" y="49"/>
                  </a:cubicBezTo>
                  <a:cubicBezTo>
                    <a:pt x="250" y="49"/>
                    <a:pt x="250" y="48"/>
                    <a:pt x="249" y="48"/>
                  </a:cubicBezTo>
                  <a:cubicBezTo>
                    <a:pt x="246" y="47"/>
                    <a:pt x="245" y="46"/>
                    <a:pt x="245" y="46"/>
                  </a:cubicBezTo>
                  <a:cubicBezTo>
                    <a:pt x="245" y="46"/>
                    <a:pt x="244" y="46"/>
                    <a:pt x="244" y="47"/>
                  </a:cubicBezTo>
                  <a:cubicBezTo>
                    <a:pt x="243" y="47"/>
                    <a:pt x="242" y="48"/>
                    <a:pt x="244" y="48"/>
                  </a:cubicBezTo>
                  <a:cubicBezTo>
                    <a:pt x="245" y="48"/>
                    <a:pt x="246" y="49"/>
                    <a:pt x="247" y="49"/>
                  </a:cubicBezTo>
                  <a:cubicBezTo>
                    <a:pt x="247" y="49"/>
                    <a:pt x="250" y="50"/>
                    <a:pt x="250" y="50"/>
                  </a:cubicBezTo>
                  <a:moveTo>
                    <a:pt x="252" y="64"/>
                  </a:moveTo>
                  <a:cubicBezTo>
                    <a:pt x="253" y="64"/>
                    <a:pt x="255" y="63"/>
                    <a:pt x="254" y="62"/>
                  </a:cubicBezTo>
                  <a:cubicBezTo>
                    <a:pt x="252" y="61"/>
                    <a:pt x="252" y="61"/>
                    <a:pt x="251" y="61"/>
                  </a:cubicBezTo>
                  <a:cubicBezTo>
                    <a:pt x="249" y="61"/>
                    <a:pt x="247" y="61"/>
                    <a:pt x="247" y="61"/>
                  </a:cubicBezTo>
                  <a:cubicBezTo>
                    <a:pt x="246" y="62"/>
                    <a:pt x="245" y="63"/>
                    <a:pt x="246" y="63"/>
                  </a:cubicBezTo>
                  <a:cubicBezTo>
                    <a:pt x="247" y="64"/>
                    <a:pt x="248" y="65"/>
                    <a:pt x="248" y="65"/>
                  </a:cubicBezTo>
                  <a:cubicBezTo>
                    <a:pt x="249" y="64"/>
                    <a:pt x="252" y="64"/>
                    <a:pt x="252" y="64"/>
                  </a:cubicBezTo>
                  <a:moveTo>
                    <a:pt x="261" y="59"/>
                  </a:moveTo>
                  <a:cubicBezTo>
                    <a:pt x="259" y="60"/>
                    <a:pt x="259" y="61"/>
                    <a:pt x="260" y="61"/>
                  </a:cubicBezTo>
                  <a:cubicBezTo>
                    <a:pt x="261" y="60"/>
                    <a:pt x="262" y="60"/>
                    <a:pt x="263" y="60"/>
                  </a:cubicBezTo>
                  <a:cubicBezTo>
                    <a:pt x="264" y="60"/>
                    <a:pt x="264" y="59"/>
                    <a:pt x="264" y="58"/>
                  </a:cubicBezTo>
                  <a:cubicBezTo>
                    <a:pt x="265" y="56"/>
                    <a:pt x="265" y="57"/>
                    <a:pt x="264" y="56"/>
                  </a:cubicBezTo>
                  <a:cubicBezTo>
                    <a:pt x="264" y="56"/>
                    <a:pt x="262" y="56"/>
                    <a:pt x="260" y="56"/>
                  </a:cubicBezTo>
                  <a:cubicBezTo>
                    <a:pt x="258" y="56"/>
                    <a:pt x="262" y="59"/>
                    <a:pt x="261" y="59"/>
                  </a:cubicBezTo>
                  <a:moveTo>
                    <a:pt x="257" y="54"/>
                  </a:moveTo>
                  <a:cubicBezTo>
                    <a:pt x="256" y="52"/>
                    <a:pt x="257" y="52"/>
                    <a:pt x="255" y="52"/>
                  </a:cubicBezTo>
                  <a:cubicBezTo>
                    <a:pt x="253" y="53"/>
                    <a:pt x="252" y="53"/>
                    <a:pt x="253" y="53"/>
                  </a:cubicBezTo>
                  <a:cubicBezTo>
                    <a:pt x="255" y="53"/>
                    <a:pt x="257" y="54"/>
                    <a:pt x="257" y="54"/>
                  </a:cubicBezTo>
                  <a:moveTo>
                    <a:pt x="248" y="68"/>
                  </a:moveTo>
                  <a:cubicBezTo>
                    <a:pt x="252" y="67"/>
                    <a:pt x="252" y="67"/>
                    <a:pt x="252" y="67"/>
                  </a:cubicBezTo>
                  <a:cubicBezTo>
                    <a:pt x="252" y="67"/>
                    <a:pt x="251" y="66"/>
                    <a:pt x="250" y="66"/>
                  </a:cubicBezTo>
                  <a:cubicBezTo>
                    <a:pt x="250" y="65"/>
                    <a:pt x="248" y="67"/>
                    <a:pt x="248" y="68"/>
                  </a:cubicBezTo>
                  <a:moveTo>
                    <a:pt x="218" y="47"/>
                  </a:moveTo>
                  <a:cubicBezTo>
                    <a:pt x="220" y="47"/>
                    <a:pt x="221" y="48"/>
                    <a:pt x="221" y="48"/>
                  </a:cubicBezTo>
                  <a:cubicBezTo>
                    <a:pt x="222" y="49"/>
                    <a:pt x="224" y="50"/>
                    <a:pt x="224" y="50"/>
                  </a:cubicBezTo>
                  <a:cubicBezTo>
                    <a:pt x="226" y="50"/>
                    <a:pt x="226" y="50"/>
                    <a:pt x="227" y="51"/>
                  </a:cubicBezTo>
                  <a:cubicBezTo>
                    <a:pt x="227" y="51"/>
                    <a:pt x="229" y="52"/>
                    <a:pt x="229" y="52"/>
                  </a:cubicBezTo>
                  <a:cubicBezTo>
                    <a:pt x="230" y="52"/>
                    <a:pt x="231" y="53"/>
                    <a:pt x="231" y="53"/>
                  </a:cubicBezTo>
                  <a:cubicBezTo>
                    <a:pt x="232" y="51"/>
                    <a:pt x="232" y="51"/>
                    <a:pt x="233" y="50"/>
                  </a:cubicBezTo>
                  <a:cubicBezTo>
                    <a:pt x="235" y="50"/>
                    <a:pt x="236" y="47"/>
                    <a:pt x="236" y="47"/>
                  </a:cubicBezTo>
                  <a:cubicBezTo>
                    <a:pt x="236" y="46"/>
                    <a:pt x="236" y="44"/>
                    <a:pt x="234" y="45"/>
                  </a:cubicBezTo>
                  <a:cubicBezTo>
                    <a:pt x="233" y="46"/>
                    <a:pt x="231" y="45"/>
                    <a:pt x="231" y="45"/>
                  </a:cubicBezTo>
                  <a:cubicBezTo>
                    <a:pt x="231" y="45"/>
                    <a:pt x="229" y="44"/>
                    <a:pt x="227" y="45"/>
                  </a:cubicBezTo>
                  <a:cubicBezTo>
                    <a:pt x="226" y="45"/>
                    <a:pt x="224" y="45"/>
                    <a:pt x="224" y="44"/>
                  </a:cubicBezTo>
                  <a:cubicBezTo>
                    <a:pt x="223" y="44"/>
                    <a:pt x="222" y="44"/>
                    <a:pt x="221" y="45"/>
                  </a:cubicBezTo>
                  <a:cubicBezTo>
                    <a:pt x="219" y="45"/>
                    <a:pt x="217" y="47"/>
                    <a:pt x="217" y="47"/>
                  </a:cubicBezTo>
                  <a:lnTo>
                    <a:pt x="218" y="47"/>
                  </a:lnTo>
                  <a:close/>
                  <a:moveTo>
                    <a:pt x="263" y="63"/>
                  </a:moveTo>
                  <a:cubicBezTo>
                    <a:pt x="264" y="62"/>
                    <a:pt x="265" y="61"/>
                    <a:pt x="266" y="61"/>
                  </a:cubicBezTo>
                  <a:cubicBezTo>
                    <a:pt x="262" y="61"/>
                    <a:pt x="261" y="62"/>
                    <a:pt x="261" y="62"/>
                  </a:cubicBezTo>
                  <a:lnTo>
                    <a:pt x="263" y="63"/>
                  </a:lnTo>
                  <a:close/>
                  <a:moveTo>
                    <a:pt x="233" y="72"/>
                  </a:moveTo>
                  <a:cubicBezTo>
                    <a:pt x="234" y="71"/>
                    <a:pt x="234" y="69"/>
                    <a:pt x="236" y="69"/>
                  </a:cubicBezTo>
                  <a:cubicBezTo>
                    <a:pt x="238" y="69"/>
                    <a:pt x="242" y="67"/>
                    <a:pt x="242" y="67"/>
                  </a:cubicBezTo>
                  <a:cubicBezTo>
                    <a:pt x="240" y="66"/>
                    <a:pt x="240" y="66"/>
                    <a:pt x="240" y="65"/>
                  </a:cubicBezTo>
                  <a:cubicBezTo>
                    <a:pt x="240" y="64"/>
                    <a:pt x="239" y="63"/>
                    <a:pt x="239" y="63"/>
                  </a:cubicBezTo>
                  <a:cubicBezTo>
                    <a:pt x="238" y="65"/>
                    <a:pt x="237" y="66"/>
                    <a:pt x="236" y="66"/>
                  </a:cubicBezTo>
                  <a:cubicBezTo>
                    <a:pt x="235" y="65"/>
                    <a:pt x="233" y="66"/>
                    <a:pt x="232" y="67"/>
                  </a:cubicBezTo>
                  <a:cubicBezTo>
                    <a:pt x="231" y="68"/>
                    <a:pt x="226" y="70"/>
                    <a:pt x="228" y="71"/>
                  </a:cubicBezTo>
                  <a:cubicBezTo>
                    <a:pt x="230" y="72"/>
                    <a:pt x="233" y="72"/>
                    <a:pt x="233" y="72"/>
                  </a:cubicBezTo>
                  <a:moveTo>
                    <a:pt x="262" y="78"/>
                  </a:moveTo>
                  <a:cubicBezTo>
                    <a:pt x="264" y="78"/>
                    <a:pt x="264" y="78"/>
                    <a:pt x="264" y="78"/>
                  </a:cubicBezTo>
                  <a:cubicBezTo>
                    <a:pt x="264" y="78"/>
                    <a:pt x="261" y="76"/>
                    <a:pt x="261" y="76"/>
                  </a:cubicBezTo>
                  <a:cubicBezTo>
                    <a:pt x="261" y="75"/>
                    <a:pt x="259" y="74"/>
                    <a:pt x="258" y="74"/>
                  </a:cubicBezTo>
                  <a:cubicBezTo>
                    <a:pt x="256" y="74"/>
                    <a:pt x="256" y="73"/>
                    <a:pt x="256" y="72"/>
                  </a:cubicBezTo>
                  <a:cubicBezTo>
                    <a:pt x="255" y="70"/>
                    <a:pt x="256" y="70"/>
                    <a:pt x="259" y="70"/>
                  </a:cubicBezTo>
                  <a:cubicBezTo>
                    <a:pt x="259" y="65"/>
                    <a:pt x="259" y="65"/>
                    <a:pt x="259" y="65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7" y="63"/>
                    <a:pt x="255" y="64"/>
                    <a:pt x="255" y="65"/>
                  </a:cubicBezTo>
                  <a:cubicBezTo>
                    <a:pt x="255" y="66"/>
                    <a:pt x="253" y="66"/>
                    <a:pt x="253" y="67"/>
                  </a:cubicBezTo>
                  <a:cubicBezTo>
                    <a:pt x="253" y="68"/>
                    <a:pt x="252" y="69"/>
                    <a:pt x="250" y="70"/>
                  </a:cubicBezTo>
                  <a:cubicBezTo>
                    <a:pt x="249" y="72"/>
                    <a:pt x="252" y="73"/>
                    <a:pt x="253" y="73"/>
                  </a:cubicBezTo>
                  <a:cubicBezTo>
                    <a:pt x="254" y="73"/>
                    <a:pt x="258" y="78"/>
                    <a:pt x="259" y="79"/>
                  </a:cubicBezTo>
                  <a:cubicBezTo>
                    <a:pt x="260" y="80"/>
                    <a:pt x="261" y="79"/>
                    <a:pt x="262" y="78"/>
                  </a:cubicBezTo>
                  <a:moveTo>
                    <a:pt x="282" y="61"/>
                  </a:moveTo>
                  <a:cubicBezTo>
                    <a:pt x="280" y="63"/>
                    <a:pt x="278" y="65"/>
                    <a:pt x="277" y="65"/>
                  </a:cubicBezTo>
                  <a:cubicBezTo>
                    <a:pt x="276" y="65"/>
                    <a:pt x="276" y="66"/>
                    <a:pt x="276" y="67"/>
                  </a:cubicBezTo>
                  <a:cubicBezTo>
                    <a:pt x="277" y="68"/>
                    <a:pt x="276" y="70"/>
                    <a:pt x="276" y="70"/>
                  </a:cubicBezTo>
                  <a:cubicBezTo>
                    <a:pt x="271" y="70"/>
                    <a:pt x="265" y="71"/>
                    <a:pt x="264" y="70"/>
                  </a:cubicBezTo>
                  <a:cubicBezTo>
                    <a:pt x="263" y="70"/>
                    <a:pt x="260" y="70"/>
                    <a:pt x="261" y="72"/>
                  </a:cubicBezTo>
                  <a:cubicBezTo>
                    <a:pt x="262" y="74"/>
                    <a:pt x="265" y="76"/>
                    <a:pt x="265" y="76"/>
                  </a:cubicBezTo>
                  <a:cubicBezTo>
                    <a:pt x="265" y="75"/>
                    <a:pt x="268" y="75"/>
                    <a:pt x="268" y="74"/>
                  </a:cubicBezTo>
                  <a:cubicBezTo>
                    <a:pt x="268" y="73"/>
                    <a:pt x="270" y="72"/>
                    <a:pt x="270" y="72"/>
                  </a:cubicBezTo>
                  <a:cubicBezTo>
                    <a:pt x="270" y="72"/>
                    <a:pt x="271" y="76"/>
                    <a:pt x="273" y="75"/>
                  </a:cubicBezTo>
                  <a:cubicBezTo>
                    <a:pt x="275" y="74"/>
                    <a:pt x="278" y="75"/>
                    <a:pt x="279" y="74"/>
                  </a:cubicBezTo>
                  <a:cubicBezTo>
                    <a:pt x="280" y="74"/>
                    <a:pt x="287" y="72"/>
                    <a:pt x="289" y="72"/>
                  </a:cubicBezTo>
                  <a:cubicBezTo>
                    <a:pt x="290" y="73"/>
                    <a:pt x="300" y="70"/>
                    <a:pt x="300" y="70"/>
                  </a:cubicBezTo>
                  <a:cubicBezTo>
                    <a:pt x="296" y="67"/>
                    <a:pt x="295" y="67"/>
                    <a:pt x="295" y="66"/>
                  </a:cubicBezTo>
                  <a:cubicBezTo>
                    <a:pt x="295" y="64"/>
                    <a:pt x="291" y="63"/>
                    <a:pt x="291" y="63"/>
                  </a:cubicBezTo>
                  <a:cubicBezTo>
                    <a:pt x="289" y="63"/>
                    <a:pt x="285" y="62"/>
                    <a:pt x="284" y="61"/>
                  </a:cubicBezTo>
                  <a:cubicBezTo>
                    <a:pt x="284" y="60"/>
                    <a:pt x="282" y="61"/>
                    <a:pt x="282" y="61"/>
                  </a:cubicBezTo>
                  <a:moveTo>
                    <a:pt x="304" y="73"/>
                  </a:moveTo>
                  <a:cubicBezTo>
                    <a:pt x="304" y="73"/>
                    <a:pt x="294" y="73"/>
                    <a:pt x="292" y="73"/>
                  </a:cubicBezTo>
                  <a:cubicBezTo>
                    <a:pt x="290" y="74"/>
                    <a:pt x="290" y="74"/>
                    <a:pt x="293" y="76"/>
                  </a:cubicBezTo>
                  <a:cubicBezTo>
                    <a:pt x="293" y="76"/>
                    <a:pt x="290" y="76"/>
                    <a:pt x="288" y="77"/>
                  </a:cubicBezTo>
                  <a:cubicBezTo>
                    <a:pt x="288" y="77"/>
                    <a:pt x="286" y="78"/>
                    <a:pt x="282" y="76"/>
                  </a:cubicBezTo>
                  <a:cubicBezTo>
                    <a:pt x="278" y="75"/>
                    <a:pt x="278" y="78"/>
                    <a:pt x="277" y="80"/>
                  </a:cubicBezTo>
                  <a:cubicBezTo>
                    <a:pt x="276" y="82"/>
                    <a:pt x="277" y="83"/>
                    <a:pt x="278" y="85"/>
                  </a:cubicBezTo>
                  <a:cubicBezTo>
                    <a:pt x="278" y="85"/>
                    <a:pt x="283" y="87"/>
                    <a:pt x="285" y="88"/>
                  </a:cubicBezTo>
                  <a:cubicBezTo>
                    <a:pt x="286" y="90"/>
                    <a:pt x="287" y="91"/>
                    <a:pt x="287" y="94"/>
                  </a:cubicBezTo>
                  <a:cubicBezTo>
                    <a:pt x="287" y="97"/>
                    <a:pt x="286" y="98"/>
                    <a:pt x="286" y="102"/>
                  </a:cubicBezTo>
                  <a:cubicBezTo>
                    <a:pt x="286" y="102"/>
                    <a:pt x="284" y="104"/>
                    <a:pt x="283" y="106"/>
                  </a:cubicBezTo>
                  <a:cubicBezTo>
                    <a:pt x="282" y="108"/>
                    <a:pt x="283" y="108"/>
                    <a:pt x="288" y="109"/>
                  </a:cubicBezTo>
                  <a:cubicBezTo>
                    <a:pt x="287" y="111"/>
                    <a:pt x="288" y="115"/>
                    <a:pt x="286" y="119"/>
                  </a:cubicBezTo>
                  <a:cubicBezTo>
                    <a:pt x="286" y="119"/>
                    <a:pt x="281" y="120"/>
                    <a:pt x="280" y="120"/>
                  </a:cubicBezTo>
                  <a:cubicBezTo>
                    <a:pt x="278" y="120"/>
                    <a:pt x="277" y="122"/>
                    <a:pt x="276" y="124"/>
                  </a:cubicBezTo>
                  <a:cubicBezTo>
                    <a:pt x="275" y="126"/>
                    <a:pt x="274" y="128"/>
                    <a:pt x="275" y="128"/>
                  </a:cubicBezTo>
                  <a:cubicBezTo>
                    <a:pt x="275" y="128"/>
                    <a:pt x="275" y="132"/>
                    <a:pt x="274" y="134"/>
                  </a:cubicBezTo>
                  <a:cubicBezTo>
                    <a:pt x="273" y="136"/>
                    <a:pt x="273" y="138"/>
                    <a:pt x="274" y="141"/>
                  </a:cubicBezTo>
                  <a:cubicBezTo>
                    <a:pt x="276" y="145"/>
                    <a:pt x="275" y="146"/>
                    <a:pt x="275" y="148"/>
                  </a:cubicBezTo>
                  <a:cubicBezTo>
                    <a:pt x="275" y="150"/>
                    <a:pt x="277" y="152"/>
                    <a:pt x="278" y="153"/>
                  </a:cubicBezTo>
                  <a:cubicBezTo>
                    <a:pt x="278" y="154"/>
                    <a:pt x="282" y="158"/>
                    <a:pt x="284" y="161"/>
                  </a:cubicBezTo>
                  <a:cubicBezTo>
                    <a:pt x="284" y="161"/>
                    <a:pt x="288" y="160"/>
                    <a:pt x="290" y="159"/>
                  </a:cubicBezTo>
                  <a:cubicBezTo>
                    <a:pt x="291" y="159"/>
                    <a:pt x="292" y="158"/>
                    <a:pt x="293" y="155"/>
                  </a:cubicBezTo>
                  <a:cubicBezTo>
                    <a:pt x="292" y="152"/>
                    <a:pt x="292" y="150"/>
                    <a:pt x="294" y="149"/>
                  </a:cubicBezTo>
                  <a:cubicBezTo>
                    <a:pt x="295" y="149"/>
                    <a:pt x="300" y="147"/>
                    <a:pt x="302" y="145"/>
                  </a:cubicBezTo>
                  <a:cubicBezTo>
                    <a:pt x="303" y="143"/>
                    <a:pt x="305" y="142"/>
                    <a:pt x="307" y="142"/>
                  </a:cubicBezTo>
                  <a:cubicBezTo>
                    <a:pt x="309" y="142"/>
                    <a:pt x="312" y="140"/>
                    <a:pt x="314" y="139"/>
                  </a:cubicBezTo>
                  <a:cubicBezTo>
                    <a:pt x="315" y="138"/>
                    <a:pt x="319" y="136"/>
                    <a:pt x="320" y="136"/>
                  </a:cubicBezTo>
                  <a:cubicBezTo>
                    <a:pt x="322" y="135"/>
                    <a:pt x="326" y="134"/>
                    <a:pt x="326" y="134"/>
                  </a:cubicBezTo>
                  <a:cubicBezTo>
                    <a:pt x="326" y="134"/>
                    <a:pt x="333" y="129"/>
                    <a:pt x="335" y="128"/>
                  </a:cubicBezTo>
                  <a:cubicBezTo>
                    <a:pt x="336" y="127"/>
                    <a:pt x="336" y="126"/>
                    <a:pt x="333" y="126"/>
                  </a:cubicBezTo>
                  <a:cubicBezTo>
                    <a:pt x="331" y="126"/>
                    <a:pt x="327" y="127"/>
                    <a:pt x="327" y="124"/>
                  </a:cubicBezTo>
                  <a:cubicBezTo>
                    <a:pt x="327" y="122"/>
                    <a:pt x="327" y="119"/>
                    <a:pt x="327" y="118"/>
                  </a:cubicBezTo>
                  <a:cubicBezTo>
                    <a:pt x="329" y="119"/>
                    <a:pt x="330" y="119"/>
                    <a:pt x="330" y="120"/>
                  </a:cubicBezTo>
                  <a:cubicBezTo>
                    <a:pt x="330" y="122"/>
                    <a:pt x="333" y="123"/>
                    <a:pt x="334" y="123"/>
                  </a:cubicBezTo>
                  <a:cubicBezTo>
                    <a:pt x="336" y="123"/>
                    <a:pt x="338" y="126"/>
                    <a:pt x="337" y="124"/>
                  </a:cubicBezTo>
                  <a:cubicBezTo>
                    <a:pt x="336" y="122"/>
                    <a:pt x="337" y="121"/>
                    <a:pt x="336" y="120"/>
                  </a:cubicBezTo>
                  <a:cubicBezTo>
                    <a:pt x="334" y="119"/>
                    <a:pt x="332" y="117"/>
                    <a:pt x="332" y="116"/>
                  </a:cubicBezTo>
                  <a:cubicBezTo>
                    <a:pt x="331" y="114"/>
                    <a:pt x="330" y="114"/>
                    <a:pt x="333" y="113"/>
                  </a:cubicBezTo>
                  <a:cubicBezTo>
                    <a:pt x="335" y="113"/>
                    <a:pt x="337" y="113"/>
                    <a:pt x="337" y="113"/>
                  </a:cubicBezTo>
                  <a:cubicBezTo>
                    <a:pt x="336" y="109"/>
                    <a:pt x="336" y="107"/>
                    <a:pt x="337" y="105"/>
                  </a:cubicBezTo>
                  <a:cubicBezTo>
                    <a:pt x="337" y="103"/>
                    <a:pt x="336" y="102"/>
                    <a:pt x="334" y="100"/>
                  </a:cubicBezTo>
                  <a:cubicBezTo>
                    <a:pt x="332" y="99"/>
                    <a:pt x="331" y="96"/>
                    <a:pt x="331" y="96"/>
                  </a:cubicBezTo>
                  <a:cubicBezTo>
                    <a:pt x="333" y="90"/>
                    <a:pt x="333" y="88"/>
                    <a:pt x="333" y="86"/>
                  </a:cubicBezTo>
                  <a:cubicBezTo>
                    <a:pt x="333" y="85"/>
                    <a:pt x="334" y="81"/>
                    <a:pt x="334" y="81"/>
                  </a:cubicBezTo>
                  <a:cubicBezTo>
                    <a:pt x="335" y="79"/>
                    <a:pt x="326" y="80"/>
                    <a:pt x="323" y="81"/>
                  </a:cubicBezTo>
                  <a:cubicBezTo>
                    <a:pt x="323" y="81"/>
                    <a:pt x="322" y="80"/>
                    <a:pt x="320" y="79"/>
                  </a:cubicBezTo>
                  <a:cubicBezTo>
                    <a:pt x="319" y="78"/>
                    <a:pt x="321" y="78"/>
                    <a:pt x="326" y="78"/>
                  </a:cubicBezTo>
                  <a:cubicBezTo>
                    <a:pt x="326" y="78"/>
                    <a:pt x="325" y="77"/>
                    <a:pt x="323" y="76"/>
                  </a:cubicBezTo>
                  <a:cubicBezTo>
                    <a:pt x="322" y="75"/>
                    <a:pt x="322" y="73"/>
                    <a:pt x="320" y="73"/>
                  </a:cubicBezTo>
                  <a:cubicBezTo>
                    <a:pt x="317" y="73"/>
                    <a:pt x="311" y="72"/>
                    <a:pt x="311" y="72"/>
                  </a:cubicBezTo>
                  <a:cubicBezTo>
                    <a:pt x="311" y="72"/>
                    <a:pt x="311" y="75"/>
                    <a:pt x="310" y="77"/>
                  </a:cubicBezTo>
                  <a:cubicBezTo>
                    <a:pt x="309" y="79"/>
                    <a:pt x="308" y="77"/>
                    <a:pt x="308" y="77"/>
                  </a:cubicBezTo>
                  <a:cubicBezTo>
                    <a:pt x="308" y="77"/>
                    <a:pt x="304" y="74"/>
                    <a:pt x="304" y="73"/>
                  </a:cubicBezTo>
                  <a:moveTo>
                    <a:pt x="222" y="74"/>
                  </a:moveTo>
                  <a:cubicBezTo>
                    <a:pt x="223" y="73"/>
                    <a:pt x="221" y="73"/>
                    <a:pt x="221" y="73"/>
                  </a:cubicBezTo>
                  <a:cubicBezTo>
                    <a:pt x="220" y="74"/>
                    <a:pt x="219" y="74"/>
                    <a:pt x="217" y="73"/>
                  </a:cubicBezTo>
                  <a:cubicBezTo>
                    <a:pt x="216" y="73"/>
                    <a:pt x="215" y="74"/>
                    <a:pt x="216" y="74"/>
                  </a:cubicBezTo>
                  <a:cubicBezTo>
                    <a:pt x="217" y="75"/>
                    <a:pt x="217" y="76"/>
                    <a:pt x="217" y="76"/>
                  </a:cubicBezTo>
                  <a:cubicBezTo>
                    <a:pt x="217" y="77"/>
                    <a:pt x="218" y="77"/>
                    <a:pt x="219" y="78"/>
                  </a:cubicBezTo>
                  <a:cubicBezTo>
                    <a:pt x="221" y="79"/>
                    <a:pt x="220" y="76"/>
                    <a:pt x="220" y="76"/>
                  </a:cubicBezTo>
                  <a:cubicBezTo>
                    <a:pt x="220" y="76"/>
                    <a:pt x="221" y="75"/>
                    <a:pt x="222" y="74"/>
                  </a:cubicBezTo>
                  <a:moveTo>
                    <a:pt x="214" y="65"/>
                  </a:moveTo>
                  <a:cubicBezTo>
                    <a:pt x="214" y="65"/>
                    <a:pt x="214" y="64"/>
                    <a:pt x="213" y="64"/>
                  </a:cubicBezTo>
                  <a:cubicBezTo>
                    <a:pt x="212" y="64"/>
                    <a:pt x="211" y="63"/>
                    <a:pt x="210" y="62"/>
                  </a:cubicBezTo>
                  <a:cubicBezTo>
                    <a:pt x="209" y="61"/>
                    <a:pt x="210" y="61"/>
                    <a:pt x="206" y="60"/>
                  </a:cubicBezTo>
                  <a:cubicBezTo>
                    <a:pt x="206" y="60"/>
                    <a:pt x="208" y="58"/>
                    <a:pt x="208" y="57"/>
                  </a:cubicBezTo>
                  <a:cubicBezTo>
                    <a:pt x="209" y="56"/>
                    <a:pt x="210" y="55"/>
                    <a:pt x="211" y="55"/>
                  </a:cubicBezTo>
                  <a:cubicBezTo>
                    <a:pt x="211" y="55"/>
                    <a:pt x="214" y="54"/>
                    <a:pt x="215" y="53"/>
                  </a:cubicBezTo>
                  <a:cubicBezTo>
                    <a:pt x="215" y="52"/>
                    <a:pt x="216" y="52"/>
                    <a:pt x="219" y="51"/>
                  </a:cubicBezTo>
                  <a:cubicBezTo>
                    <a:pt x="219" y="51"/>
                    <a:pt x="224" y="52"/>
                    <a:pt x="224" y="53"/>
                  </a:cubicBezTo>
                  <a:cubicBezTo>
                    <a:pt x="225" y="54"/>
                    <a:pt x="227" y="54"/>
                    <a:pt x="230" y="55"/>
                  </a:cubicBezTo>
                  <a:cubicBezTo>
                    <a:pt x="232" y="55"/>
                    <a:pt x="231" y="57"/>
                    <a:pt x="231" y="57"/>
                  </a:cubicBezTo>
                  <a:cubicBezTo>
                    <a:pt x="231" y="57"/>
                    <a:pt x="233" y="59"/>
                    <a:pt x="234" y="60"/>
                  </a:cubicBezTo>
                  <a:cubicBezTo>
                    <a:pt x="230" y="62"/>
                    <a:pt x="230" y="62"/>
                    <a:pt x="230" y="62"/>
                  </a:cubicBezTo>
                  <a:cubicBezTo>
                    <a:pt x="230" y="62"/>
                    <a:pt x="227" y="63"/>
                    <a:pt x="226" y="63"/>
                  </a:cubicBezTo>
                  <a:cubicBezTo>
                    <a:pt x="225" y="63"/>
                    <a:pt x="223" y="64"/>
                    <a:pt x="224" y="65"/>
                  </a:cubicBezTo>
                  <a:cubicBezTo>
                    <a:pt x="224" y="65"/>
                    <a:pt x="222" y="67"/>
                    <a:pt x="221" y="68"/>
                  </a:cubicBezTo>
                  <a:cubicBezTo>
                    <a:pt x="220" y="68"/>
                    <a:pt x="219" y="69"/>
                    <a:pt x="219" y="70"/>
                  </a:cubicBezTo>
                  <a:cubicBezTo>
                    <a:pt x="219" y="70"/>
                    <a:pt x="217" y="70"/>
                    <a:pt x="216" y="69"/>
                  </a:cubicBezTo>
                  <a:cubicBezTo>
                    <a:pt x="215" y="68"/>
                    <a:pt x="214" y="67"/>
                    <a:pt x="213" y="67"/>
                  </a:cubicBezTo>
                  <a:cubicBezTo>
                    <a:pt x="212" y="68"/>
                    <a:pt x="213" y="66"/>
                    <a:pt x="214" y="65"/>
                  </a:cubicBezTo>
                  <a:moveTo>
                    <a:pt x="254" y="85"/>
                  </a:moveTo>
                  <a:cubicBezTo>
                    <a:pt x="255" y="86"/>
                    <a:pt x="255" y="85"/>
                    <a:pt x="256" y="86"/>
                  </a:cubicBezTo>
                  <a:cubicBezTo>
                    <a:pt x="256" y="87"/>
                    <a:pt x="257" y="87"/>
                    <a:pt x="258" y="87"/>
                  </a:cubicBezTo>
                  <a:cubicBezTo>
                    <a:pt x="258" y="86"/>
                    <a:pt x="257" y="86"/>
                    <a:pt x="257" y="85"/>
                  </a:cubicBezTo>
                  <a:cubicBezTo>
                    <a:pt x="257" y="84"/>
                    <a:pt x="257" y="83"/>
                    <a:pt x="257" y="83"/>
                  </a:cubicBezTo>
                  <a:cubicBezTo>
                    <a:pt x="257" y="83"/>
                    <a:pt x="256" y="81"/>
                    <a:pt x="255" y="81"/>
                  </a:cubicBezTo>
                  <a:cubicBezTo>
                    <a:pt x="254" y="82"/>
                    <a:pt x="252" y="84"/>
                    <a:pt x="254" y="85"/>
                  </a:cubicBezTo>
                  <a:moveTo>
                    <a:pt x="239" y="103"/>
                  </a:moveTo>
                  <a:cubicBezTo>
                    <a:pt x="242" y="101"/>
                    <a:pt x="242" y="101"/>
                    <a:pt x="242" y="101"/>
                  </a:cubicBezTo>
                  <a:cubicBezTo>
                    <a:pt x="241" y="100"/>
                    <a:pt x="241" y="100"/>
                    <a:pt x="241" y="100"/>
                  </a:cubicBezTo>
                  <a:cubicBezTo>
                    <a:pt x="241" y="100"/>
                    <a:pt x="239" y="100"/>
                    <a:pt x="238" y="101"/>
                  </a:cubicBezTo>
                  <a:cubicBezTo>
                    <a:pt x="238" y="101"/>
                    <a:pt x="237" y="101"/>
                    <a:pt x="237" y="101"/>
                  </a:cubicBezTo>
                  <a:cubicBezTo>
                    <a:pt x="236" y="101"/>
                    <a:pt x="235" y="102"/>
                    <a:pt x="236" y="102"/>
                  </a:cubicBezTo>
                  <a:cubicBezTo>
                    <a:pt x="237" y="102"/>
                    <a:pt x="239" y="102"/>
                    <a:pt x="239" y="103"/>
                  </a:cubicBezTo>
                  <a:moveTo>
                    <a:pt x="235" y="83"/>
                  </a:moveTo>
                  <a:cubicBezTo>
                    <a:pt x="234" y="85"/>
                    <a:pt x="235" y="85"/>
                    <a:pt x="236" y="86"/>
                  </a:cubicBezTo>
                  <a:cubicBezTo>
                    <a:pt x="238" y="86"/>
                    <a:pt x="239" y="87"/>
                    <a:pt x="239" y="88"/>
                  </a:cubicBezTo>
                  <a:cubicBezTo>
                    <a:pt x="239" y="88"/>
                    <a:pt x="242" y="90"/>
                    <a:pt x="244" y="90"/>
                  </a:cubicBezTo>
                  <a:cubicBezTo>
                    <a:pt x="245" y="91"/>
                    <a:pt x="245" y="91"/>
                    <a:pt x="246" y="93"/>
                  </a:cubicBezTo>
                  <a:cubicBezTo>
                    <a:pt x="244" y="99"/>
                    <a:pt x="244" y="99"/>
                    <a:pt x="244" y="99"/>
                  </a:cubicBezTo>
                  <a:cubicBezTo>
                    <a:pt x="244" y="99"/>
                    <a:pt x="244" y="101"/>
                    <a:pt x="243" y="106"/>
                  </a:cubicBezTo>
                  <a:cubicBezTo>
                    <a:pt x="240" y="107"/>
                    <a:pt x="240" y="107"/>
                    <a:pt x="240" y="107"/>
                  </a:cubicBezTo>
                  <a:cubicBezTo>
                    <a:pt x="240" y="107"/>
                    <a:pt x="237" y="108"/>
                    <a:pt x="236" y="108"/>
                  </a:cubicBezTo>
                  <a:cubicBezTo>
                    <a:pt x="235" y="108"/>
                    <a:pt x="235" y="109"/>
                    <a:pt x="235" y="111"/>
                  </a:cubicBezTo>
                  <a:cubicBezTo>
                    <a:pt x="235" y="111"/>
                    <a:pt x="234" y="110"/>
                    <a:pt x="233" y="110"/>
                  </a:cubicBezTo>
                  <a:cubicBezTo>
                    <a:pt x="232" y="110"/>
                    <a:pt x="229" y="107"/>
                    <a:pt x="228" y="107"/>
                  </a:cubicBezTo>
                  <a:cubicBezTo>
                    <a:pt x="227" y="106"/>
                    <a:pt x="227" y="106"/>
                    <a:pt x="227" y="107"/>
                  </a:cubicBezTo>
                  <a:cubicBezTo>
                    <a:pt x="226" y="107"/>
                    <a:pt x="225" y="108"/>
                    <a:pt x="224" y="107"/>
                  </a:cubicBezTo>
                  <a:cubicBezTo>
                    <a:pt x="224" y="109"/>
                    <a:pt x="224" y="109"/>
                    <a:pt x="224" y="109"/>
                  </a:cubicBezTo>
                  <a:cubicBezTo>
                    <a:pt x="224" y="109"/>
                    <a:pt x="225" y="112"/>
                    <a:pt x="225" y="112"/>
                  </a:cubicBezTo>
                  <a:cubicBezTo>
                    <a:pt x="226" y="112"/>
                    <a:pt x="229" y="115"/>
                    <a:pt x="230" y="116"/>
                  </a:cubicBezTo>
                  <a:cubicBezTo>
                    <a:pt x="231" y="116"/>
                    <a:pt x="231" y="119"/>
                    <a:pt x="231" y="120"/>
                  </a:cubicBezTo>
                  <a:cubicBezTo>
                    <a:pt x="231" y="121"/>
                    <a:pt x="231" y="122"/>
                    <a:pt x="232" y="123"/>
                  </a:cubicBezTo>
                  <a:cubicBezTo>
                    <a:pt x="232" y="124"/>
                    <a:pt x="233" y="126"/>
                    <a:pt x="234" y="127"/>
                  </a:cubicBezTo>
                  <a:cubicBezTo>
                    <a:pt x="235" y="127"/>
                    <a:pt x="235" y="128"/>
                    <a:pt x="237" y="131"/>
                  </a:cubicBezTo>
                  <a:cubicBezTo>
                    <a:pt x="237" y="131"/>
                    <a:pt x="240" y="132"/>
                    <a:pt x="242" y="131"/>
                  </a:cubicBezTo>
                  <a:cubicBezTo>
                    <a:pt x="242" y="131"/>
                    <a:pt x="244" y="129"/>
                    <a:pt x="244" y="128"/>
                  </a:cubicBezTo>
                  <a:cubicBezTo>
                    <a:pt x="244" y="127"/>
                    <a:pt x="247" y="125"/>
                    <a:pt x="248" y="123"/>
                  </a:cubicBezTo>
                  <a:cubicBezTo>
                    <a:pt x="248" y="123"/>
                    <a:pt x="246" y="121"/>
                    <a:pt x="245" y="120"/>
                  </a:cubicBezTo>
                  <a:cubicBezTo>
                    <a:pt x="245" y="120"/>
                    <a:pt x="245" y="119"/>
                    <a:pt x="246" y="119"/>
                  </a:cubicBezTo>
                  <a:cubicBezTo>
                    <a:pt x="246" y="119"/>
                    <a:pt x="247" y="115"/>
                    <a:pt x="247" y="114"/>
                  </a:cubicBezTo>
                  <a:cubicBezTo>
                    <a:pt x="248" y="112"/>
                    <a:pt x="247" y="114"/>
                    <a:pt x="247" y="114"/>
                  </a:cubicBezTo>
                  <a:cubicBezTo>
                    <a:pt x="247" y="114"/>
                    <a:pt x="248" y="114"/>
                    <a:pt x="250" y="115"/>
                  </a:cubicBezTo>
                  <a:cubicBezTo>
                    <a:pt x="250" y="118"/>
                    <a:pt x="250" y="118"/>
                    <a:pt x="250" y="118"/>
                  </a:cubicBezTo>
                  <a:cubicBezTo>
                    <a:pt x="250" y="118"/>
                    <a:pt x="251" y="121"/>
                    <a:pt x="251" y="122"/>
                  </a:cubicBezTo>
                  <a:cubicBezTo>
                    <a:pt x="251" y="123"/>
                    <a:pt x="251" y="123"/>
                    <a:pt x="253" y="123"/>
                  </a:cubicBezTo>
                  <a:cubicBezTo>
                    <a:pt x="254" y="122"/>
                    <a:pt x="256" y="121"/>
                    <a:pt x="257" y="121"/>
                  </a:cubicBezTo>
                  <a:cubicBezTo>
                    <a:pt x="258" y="121"/>
                    <a:pt x="259" y="121"/>
                    <a:pt x="260" y="119"/>
                  </a:cubicBezTo>
                  <a:cubicBezTo>
                    <a:pt x="260" y="119"/>
                    <a:pt x="259" y="117"/>
                    <a:pt x="258" y="116"/>
                  </a:cubicBezTo>
                  <a:cubicBezTo>
                    <a:pt x="257" y="115"/>
                    <a:pt x="257" y="113"/>
                    <a:pt x="257" y="113"/>
                  </a:cubicBezTo>
                  <a:cubicBezTo>
                    <a:pt x="257" y="113"/>
                    <a:pt x="259" y="106"/>
                    <a:pt x="259" y="105"/>
                  </a:cubicBezTo>
                  <a:cubicBezTo>
                    <a:pt x="260" y="103"/>
                    <a:pt x="260" y="102"/>
                    <a:pt x="260" y="102"/>
                  </a:cubicBezTo>
                  <a:cubicBezTo>
                    <a:pt x="260" y="101"/>
                    <a:pt x="259" y="97"/>
                    <a:pt x="259" y="96"/>
                  </a:cubicBezTo>
                  <a:cubicBezTo>
                    <a:pt x="259" y="94"/>
                    <a:pt x="256" y="91"/>
                    <a:pt x="256" y="90"/>
                  </a:cubicBezTo>
                  <a:cubicBezTo>
                    <a:pt x="255" y="90"/>
                    <a:pt x="254" y="89"/>
                    <a:pt x="254" y="89"/>
                  </a:cubicBezTo>
                  <a:cubicBezTo>
                    <a:pt x="254" y="88"/>
                    <a:pt x="253" y="86"/>
                    <a:pt x="252" y="85"/>
                  </a:cubicBezTo>
                  <a:cubicBezTo>
                    <a:pt x="252" y="83"/>
                    <a:pt x="255" y="81"/>
                    <a:pt x="255" y="81"/>
                  </a:cubicBezTo>
                  <a:cubicBezTo>
                    <a:pt x="255" y="81"/>
                    <a:pt x="253" y="79"/>
                    <a:pt x="251" y="78"/>
                  </a:cubicBezTo>
                  <a:cubicBezTo>
                    <a:pt x="251" y="78"/>
                    <a:pt x="251" y="77"/>
                    <a:pt x="250" y="77"/>
                  </a:cubicBezTo>
                  <a:cubicBezTo>
                    <a:pt x="249" y="77"/>
                    <a:pt x="246" y="77"/>
                    <a:pt x="245" y="76"/>
                  </a:cubicBezTo>
                  <a:cubicBezTo>
                    <a:pt x="245" y="76"/>
                    <a:pt x="242" y="76"/>
                    <a:pt x="241" y="77"/>
                  </a:cubicBezTo>
                  <a:cubicBezTo>
                    <a:pt x="241" y="77"/>
                    <a:pt x="240" y="77"/>
                    <a:pt x="239" y="77"/>
                  </a:cubicBezTo>
                  <a:cubicBezTo>
                    <a:pt x="238" y="77"/>
                    <a:pt x="237" y="78"/>
                    <a:pt x="237" y="78"/>
                  </a:cubicBezTo>
                  <a:cubicBezTo>
                    <a:pt x="237" y="78"/>
                    <a:pt x="235" y="80"/>
                    <a:pt x="234" y="81"/>
                  </a:cubicBezTo>
                  <a:cubicBezTo>
                    <a:pt x="233" y="81"/>
                    <a:pt x="235" y="82"/>
                    <a:pt x="235" y="83"/>
                  </a:cubicBezTo>
                  <a:moveTo>
                    <a:pt x="213" y="104"/>
                  </a:moveTo>
                  <a:cubicBezTo>
                    <a:pt x="213" y="106"/>
                    <a:pt x="216" y="111"/>
                    <a:pt x="218" y="109"/>
                  </a:cubicBezTo>
                  <a:cubicBezTo>
                    <a:pt x="219" y="108"/>
                    <a:pt x="218" y="105"/>
                    <a:pt x="218" y="103"/>
                  </a:cubicBezTo>
                  <a:cubicBezTo>
                    <a:pt x="217" y="102"/>
                    <a:pt x="217" y="100"/>
                    <a:pt x="217" y="99"/>
                  </a:cubicBezTo>
                  <a:cubicBezTo>
                    <a:pt x="217" y="96"/>
                    <a:pt x="217" y="96"/>
                    <a:pt x="217" y="96"/>
                  </a:cubicBezTo>
                  <a:cubicBezTo>
                    <a:pt x="215" y="95"/>
                    <a:pt x="215" y="95"/>
                    <a:pt x="214" y="96"/>
                  </a:cubicBezTo>
                  <a:cubicBezTo>
                    <a:pt x="214" y="98"/>
                    <a:pt x="212" y="98"/>
                    <a:pt x="211" y="98"/>
                  </a:cubicBezTo>
                  <a:cubicBezTo>
                    <a:pt x="211" y="98"/>
                    <a:pt x="206" y="100"/>
                    <a:pt x="206" y="100"/>
                  </a:cubicBezTo>
                  <a:cubicBezTo>
                    <a:pt x="207" y="101"/>
                    <a:pt x="207" y="100"/>
                    <a:pt x="208" y="100"/>
                  </a:cubicBezTo>
                  <a:cubicBezTo>
                    <a:pt x="209" y="101"/>
                    <a:pt x="210" y="101"/>
                    <a:pt x="210" y="101"/>
                  </a:cubicBezTo>
                  <a:cubicBezTo>
                    <a:pt x="209" y="102"/>
                    <a:pt x="208" y="102"/>
                    <a:pt x="208" y="103"/>
                  </a:cubicBezTo>
                  <a:cubicBezTo>
                    <a:pt x="208" y="104"/>
                    <a:pt x="208" y="105"/>
                    <a:pt x="208" y="105"/>
                  </a:cubicBezTo>
                  <a:cubicBezTo>
                    <a:pt x="210" y="104"/>
                    <a:pt x="213" y="103"/>
                    <a:pt x="213" y="104"/>
                  </a:cubicBezTo>
                  <a:moveTo>
                    <a:pt x="238" y="187"/>
                  </a:moveTo>
                  <a:cubicBezTo>
                    <a:pt x="238" y="187"/>
                    <a:pt x="232" y="188"/>
                    <a:pt x="230" y="188"/>
                  </a:cubicBezTo>
                  <a:cubicBezTo>
                    <a:pt x="228" y="189"/>
                    <a:pt x="227" y="190"/>
                    <a:pt x="227" y="192"/>
                  </a:cubicBezTo>
                  <a:cubicBezTo>
                    <a:pt x="226" y="194"/>
                    <a:pt x="224" y="195"/>
                    <a:pt x="224" y="195"/>
                  </a:cubicBezTo>
                  <a:cubicBezTo>
                    <a:pt x="224" y="195"/>
                    <a:pt x="223" y="196"/>
                    <a:pt x="221" y="195"/>
                  </a:cubicBezTo>
                  <a:cubicBezTo>
                    <a:pt x="220" y="195"/>
                    <a:pt x="218" y="197"/>
                    <a:pt x="217" y="200"/>
                  </a:cubicBezTo>
                  <a:cubicBezTo>
                    <a:pt x="220" y="200"/>
                    <a:pt x="223" y="202"/>
                    <a:pt x="223" y="203"/>
                  </a:cubicBezTo>
                  <a:cubicBezTo>
                    <a:pt x="224" y="205"/>
                    <a:pt x="234" y="212"/>
                    <a:pt x="234" y="212"/>
                  </a:cubicBezTo>
                  <a:cubicBezTo>
                    <a:pt x="235" y="209"/>
                    <a:pt x="237" y="209"/>
                    <a:pt x="239" y="208"/>
                  </a:cubicBezTo>
                  <a:cubicBezTo>
                    <a:pt x="240" y="207"/>
                    <a:pt x="239" y="205"/>
                    <a:pt x="239" y="203"/>
                  </a:cubicBezTo>
                  <a:cubicBezTo>
                    <a:pt x="239" y="202"/>
                    <a:pt x="239" y="200"/>
                    <a:pt x="239" y="200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5" y="195"/>
                    <a:pt x="234" y="194"/>
                    <a:pt x="230" y="194"/>
                  </a:cubicBezTo>
                  <a:cubicBezTo>
                    <a:pt x="230" y="194"/>
                    <a:pt x="232" y="193"/>
                    <a:pt x="233" y="191"/>
                  </a:cubicBezTo>
                  <a:cubicBezTo>
                    <a:pt x="234" y="190"/>
                    <a:pt x="235" y="188"/>
                    <a:pt x="238" y="187"/>
                  </a:cubicBezTo>
                  <a:moveTo>
                    <a:pt x="200" y="195"/>
                  </a:moveTo>
                  <a:cubicBezTo>
                    <a:pt x="199" y="197"/>
                    <a:pt x="200" y="198"/>
                    <a:pt x="200" y="199"/>
                  </a:cubicBezTo>
                  <a:cubicBezTo>
                    <a:pt x="201" y="200"/>
                    <a:pt x="203" y="201"/>
                    <a:pt x="205" y="201"/>
                  </a:cubicBezTo>
                  <a:cubicBezTo>
                    <a:pt x="207" y="200"/>
                    <a:pt x="207" y="199"/>
                    <a:pt x="207" y="199"/>
                  </a:cubicBezTo>
                  <a:cubicBezTo>
                    <a:pt x="205" y="201"/>
                    <a:pt x="203" y="200"/>
                    <a:pt x="203" y="198"/>
                  </a:cubicBezTo>
                  <a:cubicBezTo>
                    <a:pt x="203" y="197"/>
                    <a:pt x="202" y="193"/>
                    <a:pt x="202" y="193"/>
                  </a:cubicBezTo>
                  <a:lnTo>
                    <a:pt x="200" y="195"/>
                  </a:lnTo>
                  <a:close/>
                  <a:moveTo>
                    <a:pt x="206" y="206"/>
                  </a:moveTo>
                  <a:cubicBezTo>
                    <a:pt x="208" y="206"/>
                    <a:pt x="211" y="207"/>
                    <a:pt x="211" y="206"/>
                  </a:cubicBezTo>
                  <a:cubicBezTo>
                    <a:pt x="212" y="206"/>
                    <a:pt x="211" y="202"/>
                    <a:pt x="211" y="200"/>
                  </a:cubicBezTo>
                  <a:cubicBezTo>
                    <a:pt x="207" y="203"/>
                    <a:pt x="205" y="203"/>
                    <a:pt x="206" y="206"/>
                  </a:cubicBezTo>
                  <a:moveTo>
                    <a:pt x="118" y="323"/>
                  </a:moveTo>
                  <a:cubicBezTo>
                    <a:pt x="117" y="322"/>
                    <a:pt x="116" y="322"/>
                    <a:pt x="116" y="322"/>
                  </a:cubicBezTo>
                  <a:cubicBezTo>
                    <a:pt x="115" y="322"/>
                    <a:pt x="115" y="322"/>
                    <a:pt x="115" y="322"/>
                  </a:cubicBezTo>
                  <a:cubicBezTo>
                    <a:pt x="115" y="323"/>
                    <a:pt x="114" y="324"/>
                    <a:pt x="116" y="324"/>
                  </a:cubicBezTo>
                  <a:cubicBezTo>
                    <a:pt x="117" y="324"/>
                    <a:pt x="117" y="325"/>
                    <a:pt x="118" y="326"/>
                  </a:cubicBezTo>
                  <a:cubicBezTo>
                    <a:pt x="119" y="326"/>
                    <a:pt x="121" y="325"/>
                    <a:pt x="121" y="325"/>
                  </a:cubicBezTo>
                  <a:lnTo>
                    <a:pt x="118" y="323"/>
                  </a:lnTo>
                  <a:close/>
                  <a:moveTo>
                    <a:pt x="92" y="307"/>
                  </a:moveTo>
                  <a:cubicBezTo>
                    <a:pt x="92" y="307"/>
                    <a:pt x="90" y="306"/>
                    <a:pt x="90" y="306"/>
                  </a:cubicBezTo>
                  <a:cubicBezTo>
                    <a:pt x="89" y="305"/>
                    <a:pt x="89" y="306"/>
                    <a:pt x="89" y="305"/>
                  </a:cubicBezTo>
                  <a:cubicBezTo>
                    <a:pt x="89" y="304"/>
                    <a:pt x="87" y="304"/>
                    <a:pt x="87" y="304"/>
                  </a:cubicBezTo>
                  <a:cubicBezTo>
                    <a:pt x="87" y="304"/>
                    <a:pt x="87" y="306"/>
                    <a:pt x="87" y="307"/>
                  </a:cubicBezTo>
                  <a:cubicBezTo>
                    <a:pt x="88" y="308"/>
                    <a:pt x="88" y="308"/>
                    <a:pt x="89" y="308"/>
                  </a:cubicBezTo>
                  <a:cubicBezTo>
                    <a:pt x="90" y="308"/>
                    <a:pt x="91" y="309"/>
                    <a:pt x="91" y="310"/>
                  </a:cubicBezTo>
                  <a:cubicBezTo>
                    <a:pt x="92" y="310"/>
                    <a:pt x="93" y="310"/>
                    <a:pt x="95" y="312"/>
                  </a:cubicBezTo>
                  <a:cubicBezTo>
                    <a:pt x="95" y="312"/>
                    <a:pt x="95" y="313"/>
                    <a:pt x="96" y="315"/>
                  </a:cubicBezTo>
                  <a:cubicBezTo>
                    <a:pt x="96" y="316"/>
                    <a:pt x="97" y="316"/>
                    <a:pt x="99" y="315"/>
                  </a:cubicBezTo>
                  <a:cubicBezTo>
                    <a:pt x="100" y="315"/>
                    <a:pt x="101" y="315"/>
                    <a:pt x="104" y="317"/>
                  </a:cubicBezTo>
                  <a:cubicBezTo>
                    <a:pt x="105" y="316"/>
                    <a:pt x="108" y="318"/>
                    <a:pt x="109" y="318"/>
                  </a:cubicBezTo>
                  <a:cubicBezTo>
                    <a:pt x="110" y="319"/>
                    <a:pt x="110" y="318"/>
                    <a:pt x="111" y="317"/>
                  </a:cubicBezTo>
                  <a:cubicBezTo>
                    <a:pt x="111" y="316"/>
                    <a:pt x="109" y="314"/>
                    <a:pt x="108" y="314"/>
                  </a:cubicBezTo>
                  <a:cubicBezTo>
                    <a:pt x="107" y="313"/>
                    <a:pt x="108" y="312"/>
                    <a:pt x="107" y="310"/>
                  </a:cubicBezTo>
                  <a:cubicBezTo>
                    <a:pt x="107" y="309"/>
                    <a:pt x="107" y="308"/>
                    <a:pt x="105" y="308"/>
                  </a:cubicBezTo>
                  <a:cubicBezTo>
                    <a:pt x="104" y="307"/>
                    <a:pt x="102" y="306"/>
                    <a:pt x="102" y="305"/>
                  </a:cubicBezTo>
                  <a:cubicBezTo>
                    <a:pt x="101" y="304"/>
                    <a:pt x="100" y="304"/>
                    <a:pt x="98" y="303"/>
                  </a:cubicBezTo>
                  <a:cubicBezTo>
                    <a:pt x="97" y="303"/>
                    <a:pt x="97" y="302"/>
                    <a:pt x="96" y="301"/>
                  </a:cubicBezTo>
                  <a:cubicBezTo>
                    <a:pt x="94" y="300"/>
                    <a:pt x="94" y="300"/>
                    <a:pt x="93" y="300"/>
                  </a:cubicBezTo>
                  <a:cubicBezTo>
                    <a:pt x="93" y="300"/>
                    <a:pt x="93" y="302"/>
                    <a:pt x="93" y="303"/>
                  </a:cubicBezTo>
                  <a:cubicBezTo>
                    <a:pt x="94" y="304"/>
                    <a:pt x="93" y="305"/>
                    <a:pt x="94" y="306"/>
                  </a:cubicBezTo>
                  <a:cubicBezTo>
                    <a:pt x="94" y="308"/>
                    <a:pt x="93" y="308"/>
                    <a:pt x="92" y="307"/>
                  </a:cubicBezTo>
                  <a:moveTo>
                    <a:pt x="71" y="295"/>
                  </a:moveTo>
                  <a:cubicBezTo>
                    <a:pt x="72" y="296"/>
                    <a:pt x="73" y="296"/>
                    <a:pt x="73" y="296"/>
                  </a:cubicBezTo>
                  <a:cubicBezTo>
                    <a:pt x="73" y="297"/>
                    <a:pt x="73" y="299"/>
                    <a:pt x="74" y="299"/>
                  </a:cubicBezTo>
                  <a:cubicBezTo>
                    <a:pt x="74" y="300"/>
                    <a:pt x="76" y="301"/>
                    <a:pt x="77" y="301"/>
                  </a:cubicBezTo>
                  <a:cubicBezTo>
                    <a:pt x="78" y="301"/>
                    <a:pt x="77" y="301"/>
                    <a:pt x="77" y="300"/>
                  </a:cubicBezTo>
                  <a:cubicBezTo>
                    <a:pt x="77" y="298"/>
                    <a:pt x="76" y="297"/>
                    <a:pt x="76" y="297"/>
                  </a:cubicBezTo>
                  <a:cubicBezTo>
                    <a:pt x="76" y="296"/>
                    <a:pt x="73" y="295"/>
                    <a:pt x="73" y="295"/>
                  </a:cubicBezTo>
                  <a:cubicBezTo>
                    <a:pt x="73" y="295"/>
                    <a:pt x="70" y="293"/>
                    <a:pt x="71" y="295"/>
                  </a:cubicBezTo>
                  <a:moveTo>
                    <a:pt x="58" y="261"/>
                  </a:moveTo>
                  <a:cubicBezTo>
                    <a:pt x="58" y="261"/>
                    <a:pt x="60" y="262"/>
                    <a:pt x="61" y="262"/>
                  </a:cubicBezTo>
                  <a:cubicBezTo>
                    <a:pt x="62" y="262"/>
                    <a:pt x="64" y="262"/>
                    <a:pt x="65" y="264"/>
                  </a:cubicBezTo>
                  <a:cubicBezTo>
                    <a:pt x="66" y="266"/>
                    <a:pt x="68" y="267"/>
                    <a:pt x="69" y="268"/>
                  </a:cubicBezTo>
                  <a:cubicBezTo>
                    <a:pt x="71" y="270"/>
                    <a:pt x="73" y="270"/>
                    <a:pt x="72" y="272"/>
                  </a:cubicBezTo>
                  <a:cubicBezTo>
                    <a:pt x="72" y="274"/>
                    <a:pt x="76" y="277"/>
                    <a:pt x="78" y="278"/>
                  </a:cubicBezTo>
                  <a:cubicBezTo>
                    <a:pt x="79" y="280"/>
                    <a:pt x="78" y="280"/>
                    <a:pt x="78" y="282"/>
                  </a:cubicBezTo>
                  <a:cubicBezTo>
                    <a:pt x="78" y="284"/>
                    <a:pt x="81" y="287"/>
                    <a:pt x="82" y="288"/>
                  </a:cubicBezTo>
                  <a:cubicBezTo>
                    <a:pt x="82" y="288"/>
                    <a:pt x="80" y="288"/>
                    <a:pt x="77" y="289"/>
                  </a:cubicBezTo>
                  <a:cubicBezTo>
                    <a:pt x="74" y="290"/>
                    <a:pt x="79" y="291"/>
                    <a:pt x="82" y="291"/>
                  </a:cubicBezTo>
                  <a:cubicBezTo>
                    <a:pt x="85" y="291"/>
                    <a:pt x="88" y="294"/>
                    <a:pt x="91" y="296"/>
                  </a:cubicBezTo>
                  <a:cubicBezTo>
                    <a:pt x="91" y="296"/>
                    <a:pt x="91" y="294"/>
                    <a:pt x="88" y="290"/>
                  </a:cubicBezTo>
                  <a:cubicBezTo>
                    <a:pt x="88" y="289"/>
                    <a:pt x="86" y="286"/>
                    <a:pt x="86" y="286"/>
                  </a:cubicBezTo>
                  <a:cubicBezTo>
                    <a:pt x="86" y="286"/>
                    <a:pt x="83" y="279"/>
                    <a:pt x="81" y="277"/>
                  </a:cubicBezTo>
                  <a:cubicBezTo>
                    <a:pt x="80" y="276"/>
                    <a:pt x="75" y="267"/>
                    <a:pt x="74" y="265"/>
                  </a:cubicBezTo>
                  <a:cubicBezTo>
                    <a:pt x="72" y="263"/>
                    <a:pt x="70" y="261"/>
                    <a:pt x="68" y="261"/>
                  </a:cubicBezTo>
                  <a:cubicBezTo>
                    <a:pt x="66" y="261"/>
                    <a:pt x="65" y="260"/>
                    <a:pt x="64" y="259"/>
                  </a:cubicBezTo>
                  <a:cubicBezTo>
                    <a:pt x="63" y="259"/>
                    <a:pt x="60" y="260"/>
                    <a:pt x="58" y="261"/>
                  </a:cubicBezTo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17" tIns="34258" rIns="68517" bIns="3425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67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49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8" name="Freeform 137">
            <a:extLst>
              <a:ext uri="{FF2B5EF4-FFF2-40B4-BE49-F238E27FC236}">
                <a16:creationId xmlns:a16="http://schemas.microsoft.com/office/drawing/2014/main" id="{94A3743B-A0EC-F84E-BA6E-4B29CB5E2800}"/>
              </a:ext>
            </a:extLst>
          </p:cNvPr>
          <p:cNvSpPr/>
          <p:nvPr/>
        </p:nvSpPr>
        <p:spPr>
          <a:xfrm flipH="1">
            <a:off x="3669337" y="1376246"/>
            <a:ext cx="2174306" cy="1700672"/>
          </a:xfrm>
          <a:custGeom>
            <a:avLst/>
            <a:gdLst>
              <a:gd name="connsiteX0" fmla="*/ 0 w 441989"/>
              <a:gd name="connsiteY0" fmla="*/ 0 h 497903"/>
              <a:gd name="connsiteX1" fmla="*/ 139870 w 441989"/>
              <a:gd name="connsiteY1" fmla="*/ 156644 h 497903"/>
              <a:gd name="connsiteX2" fmla="*/ 257361 w 441989"/>
              <a:gd name="connsiteY2" fmla="*/ 279721 h 497903"/>
              <a:gd name="connsiteX3" fmla="*/ 441989 w 441989"/>
              <a:gd name="connsiteY3" fmla="*/ 497903 h 497903"/>
              <a:gd name="connsiteX0" fmla="*/ 0 w 441989"/>
              <a:gd name="connsiteY0" fmla="*/ 0 h 497903"/>
              <a:gd name="connsiteX1" fmla="*/ 139870 w 441989"/>
              <a:gd name="connsiteY1" fmla="*/ 156644 h 497903"/>
              <a:gd name="connsiteX2" fmla="*/ 441989 w 441989"/>
              <a:gd name="connsiteY2" fmla="*/ 497903 h 497903"/>
              <a:gd name="connsiteX0" fmla="*/ 347072 w 347072"/>
              <a:gd name="connsiteY0" fmla="*/ 0 h 2511893"/>
              <a:gd name="connsiteX1" fmla="*/ 195 w 347072"/>
              <a:gd name="connsiteY1" fmla="*/ 2170634 h 2511893"/>
              <a:gd name="connsiteX2" fmla="*/ 302314 w 347072"/>
              <a:gd name="connsiteY2" fmla="*/ 2511893 h 2511893"/>
              <a:gd name="connsiteX0" fmla="*/ 895221 w 895221"/>
              <a:gd name="connsiteY0" fmla="*/ 0 h 2511893"/>
              <a:gd name="connsiteX1" fmla="*/ 54 w 895221"/>
              <a:gd name="connsiteY1" fmla="*/ 1303499 h 2511893"/>
              <a:gd name="connsiteX2" fmla="*/ 850463 w 895221"/>
              <a:gd name="connsiteY2" fmla="*/ 2511893 h 2511893"/>
              <a:gd name="connsiteX0" fmla="*/ 895303 w 895303"/>
              <a:gd name="connsiteY0" fmla="*/ 0 h 2511893"/>
              <a:gd name="connsiteX1" fmla="*/ 136 w 895303"/>
              <a:gd name="connsiteY1" fmla="*/ 1303499 h 2511893"/>
              <a:gd name="connsiteX2" fmla="*/ 850545 w 895303"/>
              <a:gd name="connsiteY2" fmla="*/ 2511893 h 2511893"/>
              <a:gd name="connsiteX0" fmla="*/ 895303 w 895303"/>
              <a:gd name="connsiteY0" fmla="*/ 0 h 2511893"/>
              <a:gd name="connsiteX1" fmla="*/ 136 w 895303"/>
              <a:gd name="connsiteY1" fmla="*/ 1303499 h 2511893"/>
              <a:gd name="connsiteX2" fmla="*/ 850545 w 895303"/>
              <a:gd name="connsiteY2" fmla="*/ 2511893 h 2511893"/>
              <a:gd name="connsiteX0" fmla="*/ 889712 w 889712"/>
              <a:gd name="connsiteY0" fmla="*/ 0 h 2511893"/>
              <a:gd name="connsiteX1" fmla="*/ 140 w 889712"/>
              <a:gd name="connsiteY1" fmla="*/ 1208394 h 2511893"/>
              <a:gd name="connsiteX2" fmla="*/ 844954 w 889712"/>
              <a:gd name="connsiteY2" fmla="*/ 2511893 h 2511893"/>
              <a:gd name="connsiteX0" fmla="*/ 889622 w 889622"/>
              <a:gd name="connsiteY0" fmla="*/ 0 h 2511893"/>
              <a:gd name="connsiteX1" fmla="*/ 50 w 889622"/>
              <a:gd name="connsiteY1" fmla="*/ 1208394 h 2511893"/>
              <a:gd name="connsiteX2" fmla="*/ 844864 w 889622"/>
              <a:gd name="connsiteY2" fmla="*/ 2511893 h 2511893"/>
              <a:gd name="connsiteX0" fmla="*/ 889622 w 889622"/>
              <a:gd name="connsiteY0" fmla="*/ 0 h 2511893"/>
              <a:gd name="connsiteX1" fmla="*/ 50 w 889622"/>
              <a:gd name="connsiteY1" fmla="*/ 1208394 h 2511893"/>
              <a:gd name="connsiteX2" fmla="*/ 844864 w 889622"/>
              <a:gd name="connsiteY2" fmla="*/ 2511893 h 2511893"/>
              <a:gd name="connsiteX0" fmla="*/ 889622 w 889622"/>
              <a:gd name="connsiteY0" fmla="*/ 0 h 2511893"/>
              <a:gd name="connsiteX1" fmla="*/ 50 w 889622"/>
              <a:gd name="connsiteY1" fmla="*/ 1208394 h 2511893"/>
              <a:gd name="connsiteX2" fmla="*/ 844864 w 889622"/>
              <a:gd name="connsiteY2" fmla="*/ 2511893 h 2511893"/>
              <a:gd name="connsiteX0" fmla="*/ 889622 w 889622"/>
              <a:gd name="connsiteY0" fmla="*/ 0 h 2511893"/>
              <a:gd name="connsiteX1" fmla="*/ 50 w 889622"/>
              <a:gd name="connsiteY1" fmla="*/ 1208394 h 2511893"/>
              <a:gd name="connsiteX2" fmla="*/ 844864 w 889622"/>
              <a:gd name="connsiteY2" fmla="*/ 2511893 h 2511893"/>
              <a:gd name="connsiteX0" fmla="*/ 889572 w 889572"/>
              <a:gd name="connsiteY0" fmla="*/ 0 h 2511893"/>
              <a:gd name="connsiteX1" fmla="*/ 0 w 889572"/>
              <a:gd name="connsiteY1" fmla="*/ 1208394 h 2511893"/>
              <a:gd name="connsiteX2" fmla="*/ 889572 w 889572"/>
              <a:gd name="connsiteY2" fmla="*/ 2511893 h 2511893"/>
              <a:gd name="connsiteX0" fmla="*/ 889572 w 889572"/>
              <a:gd name="connsiteY0" fmla="*/ 0 h 2511893"/>
              <a:gd name="connsiteX1" fmla="*/ 0 w 889572"/>
              <a:gd name="connsiteY1" fmla="*/ 1208394 h 2511893"/>
              <a:gd name="connsiteX2" fmla="*/ 889572 w 889572"/>
              <a:gd name="connsiteY2" fmla="*/ 2511893 h 2511893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0 w 889574"/>
              <a:gd name="connsiteY0" fmla="*/ 0 h 1303499"/>
              <a:gd name="connsiteX1" fmla="*/ 889572 w 889574"/>
              <a:gd name="connsiteY1" fmla="*/ 1303499 h 1303499"/>
              <a:gd name="connsiteX0" fmla="*/ 0 w 889574"/>
              <a:gd name="connsiteY0" fmla="*/ 0 h 1303499"/>
              <a:gd name="connsiteX1" fmla="*/ 889572 w 889574"/>
              <a:gd name="connsiteY1" fmla="*/ 1303499 h 1303499"/>
              <a:gd name="connsiteX0" fmla="*/ 0 w 889574"/>
              <a:gd name="connsiteY0" fmla="*/ 0 h 1303499"/>
              <a:gd name="connsiteX1" fmla="*/ 889572 w 889574"/>
              <a:gd name="connsiteY1" fmla="*/ 1303499 h 1303499"/>
              <a:gd name="connsiteX0" fmla="*/ 0 w 889574"/>
              <a:gd name="connsiteY0" fmla="*/ 0 h 1303499"/>
              <a:gd name="connsiteX1" fmla="*/ 889572 w 889574"/>
              <a:gd name="connsiteY1" fmla="*/ 1303499 h 1303499"/>
              <a:gd name="connsiteX0" fmla="*/ 4 w 889578"/>
              <a:gd name="connsiteY0" fmla="*/ 0 h 1303499"/>
              <a:gd name="connsiteX1" fmla="*/ 889576 w 889578"/>
              <a:gd name="connsiteY1" fmla="*/ 1303499 h 1303499"/>
              <a:gd name="connsiteX0" fmla="*/ 4 w 889576"/>
              <a:gd name="connsiteY0" fmla="*/ 0 h 1303499"/>
              <a:gd name="connsiteX1" fmla="*/ 889576 w 889576"/>
              <a:gd name="connsiteY1" fmla="*/ 1303499 h 1303499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1 w 889573"/>
              <a:gd name="connsiteY0" fmla="*/ 0 h 1303499"/>
              <a:gd name="connsiteX1" fmla="*/ 889573 w 889573"/>
              <a:gd name="connsiteY1" fmla="*/ 1303499 h 1303499"/>
              <a:gd name="connsiteX0" fmla="*/ 4 w 889576"/>
              <a:gd name="connsiteY0" fmla="*/ 0 h 1303499"/>
              <a:gd name="connsiteX1" fmla="*/ 889576 w 889576"/>
              <a:gd name="connsiteY1" fmla="*/ 1303499 h 1303499"/>
              <a:gd name="connsiteX0" fmla="*/ 4 w 889578"/>
              <a:gd name="connsiteY0" fmla="*/ 0 h 1303499"/>
              <a:gd name="connsiteX1" fmla="*/ 889576 w 889578"/>
              <a:gd name="connsiteY1" fmla="*/ 1303499 h 1303499"/>
              <a:gd name="connsiteX0" fmla="*/ 4 w 890310"/>
              <a:gd name="connsiteY0" fmla="*/ 0 h 1303499"/>
              <a:gd name="connsiteX1" fmla="*/ 889576 w 890310"/>
              <a:gd name="connsiteY1" fmla="*/ 1303499 h 1303499"/>
              <a:gd name="connsiteX0" fmla="*/ 536 w 890824"/>
              <a:gd name="connsiteY0" fmla="*/ 0 h 1303499"/>
              <a:gd name="connsiteX1" fmla="*/ 890108 w 890824"/>
              <a:gd name="connsiteY1" fmla="*/ 1303499 h 1303499"/>
              <a:gd name="connsiteX0" fmla="*/ 141 w 890439"/>
              <a:gd name="connsiteY0" fmla="*/ 0 h 1303499"/>
              <a:gd name="connsiteX1" fmla="*/ 889713 w 890439"/>
              <a:gd name="connsiteY1" fmla="*/ 1303499 h 1303499"/>
              <a:gd name="connsiteX0" fmla="*/ 143 w 889749"/>
              <a:gd name="connsiteY0" fmla="*/ 0 h 1303499"/>
              <a:gd name="connsiteX1" fmla="*/ 889715 w 889749"/>
              <a:gd name="connsiteY1" fmla="*/ 1303499 h 1303499"/>
              <a:gd name="connsiteX0" fmla="*/ 25 w 889631"/>
              <a:gd name="connsiteY0" fmla="*/ 0 h 1303499"/>
              <a:gd name="connsiteX1" fmla="*/ 889597 w 889631"/>
              <a:gd name="connsiteY1" fmla="*/ 1303499 h 1303499"/>
              <a:gd name="connsiteX0" fmla="*/ 25 w 889631"/>
              <a:gd name="connsiteY0" fmla="*/ 0 h 1303499"/>
              <a:gd name="connsiteX1" fmla="*/ 889597 w 889631"/>
              <a:gd name="connsiteY1" fmla="*/ 1303499 h 1303499"/>
              <a:gd name="connsiteX0" fmla="*/ 0 w 889608"/>
              <a:gd name="connsiteY0" fmla="*/ 0 h 1303499"/>
              <a:gd name="connsiteX1" fmla="*/ 889572 w 889608"/>
              <a:gd name="connsiteY1" fmla="*/ 1303499 h 130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608" h="1303499">
                <a:moveTo>
                  <a:pt x="0" y="0"/>
                </a:moveTo>
                <a:cubicBezTo>
                  <a:pt x="29327" y="1233168"/>
                  <a:pt x="896072" y="422341"/>
                  <a:pt x="889572" y="1303499"/>
                </a:cubicBezTo>
              </a:path>
            </a:pathLst>
          </a:custGeom>
          <a:ln w="25400" cap="rnd" cmpd="sng">
            <a:solidFill>
              <a:schemeClr val="tx2"/>
            </a:solidFill>
            <a:prstDash val="sysDash"/>
            <a:headEnd type="none" w="med" len="med"/>
            <a:tailEnd type="none" w="med" len="med"/>
          </a:ln>
        </p:spPr>
        <p:txBody>
          <a:bodyPr rtlCol="0" anchor="ctr"/>
          <a:lstStyle/>
          <a:p>
            <a:pPr marL="0" marR="0" lvl="0" indent="0" algn="ctr" defTabSz="457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E81D3"/>
              </a:solidFill>
              <a:effectLst/>
              <a:uLnTx/>
              <a:uFillTx/>
              <a:latin typeface="CiscoSansTT ExtraLight"/>
              <a:ea typeface="新細明體"/>
            </a:endParaRPr>
          </a:p>
        </p:txBody>
      </p:sp>
      <p:sp>
        <p:nvSpPr>
          <p:cNvPr id="139" name="Freeform 138">
            <a:extLst>
              <a:ext uri="{FF2B5EF4-FFF2-40B4-BE49-F238E27FC236}">
                <a16:creationId xmlns:a16="http://schemas.microsoft.com/office/drawing/2014/main" id="{C8153390-D0E7-AC47-ABA2-6BFA9E0C81F8}"/>
              </a:ext>
            </a:extLst>
          </p:cNvPr>
          <p:cNvSpPr/>
          <p:nvPr/>
        </p:nvSpPr>
        <p:spPr>
          <a:xfrm flipH="1">
            <a:off x="2350395" y="1368918"/>
            <a:ext cx="3439993" cy="1069276"/>
          </a:xfrm>
          <a:custGeom>
            <a:avLst/>
            <a:gdLst>
              <a:gd name="connsiteX0" fmla="*/ 0 w 441989"/>
              <a:gd name="connsiteY0" fmla="*/ 0 h 497903"/>
              <a:gd name="connsiteX1" fmla="*/ 139870 w 441989"/>
              <a:gd name="connsiteY1" fmla="*/ 156644 h 497903"/>
              <a:gd name="connsiteX2" fmla="*/ 257361 w 441989"/>
              <a:gd name="connsiteY2" fmla="*/ 279721 h 497903"/>
              <a:gd name="connsiteX3" fmla="*/ 441989 w 441989"/>
              <a:gd name="connsiteY3" fmla="*/ 497903 h 497903"/>
              <a:gd name="connsiteX0" fmla="*/ 0 w 441989"/>
              <a:gd name="connsiteY0" fmla="*/ 0 h 497903"/>
              <a:gd name="connsiteX1" fmla="*/ 139870 w 441989"/>
              <a:gd name="connsiteY1" fmla="*/ 156644 h 497903"/>
              <a:gd name="connsiteX2" fmla="*/ 441989 w 441989"/>
              <a:gd name="connsiteY2" fmla="*/ 497903 h 497903"/>
              <a:gd name="connsiteX0" fmla="*/ 347072 w 347072"/>
              <a:gd name="connsiteY0" fmla="*/ 0 h 2511893"/>
              <a:gd name="connsiteX1" fmla="*/ 195 w 347072"/>
              <a:gd name="connsiteY1" fmla="*/ 2170634 h 2511893"/>
              <a:gd name="connsiteX2" fmla="*/ 302314 w 347072"/>
              <a:gd name="connsiteY2" fmla="*/ 2511893 h 2511893"/>
              <a:gd name="connsiteX0" fmla="*/ 895221 w 895221"/>
              <a:gd name="connsiteY0" fmla="*/ 0 h 2511893"/>
              <a:gd name="connsiteX1" fmla="*/ 54 w 895221"/>
              <a:gd name="connsiteY1" fmla="*/ 1303499 h 2511893"/>
              <a:gd name="connsiteX2" fmla="*/ 850463 w 895221"/>
              <a:gd name="connsiteY2" fmla="*/ 2511893 h 2511893"/>
              <a:gd name="connsiteX0" fmla="*/ 895303 w 895303"/>
              <a:gd name="connsiteY0" fmla="*/ 0 h 2511893"/>
              <a:gd name="connsiteX1" fmla="*/ 136 w 895303"/>
              <a:gd name="connsiteY1" fmla="*/ 1303499 h 2511893"/>
              <a:gd name="connsiteX2" fmla="*/ 850545 w 895303"/>
              <a:gd name="connsiteY2" fmla="*/ 2511893 h 2511893"/>
              <a:gd name="connsiteX0" fmla="*/ 895303 w 895303"/>
              <a:gd name="connsiteY0" fmla="*/ 0 h 2511893"/>
              <a:gd name="connsiteX1" fmla="*/ 136 w 895303"/>
              <a:gd name="connsiteY1" fmla="*/ 1303499 h 2511893"/>
              <a:gd name="connsiteX2" fmla="*/ 850545 w 895303"/>
              <a:gd name="connsiteY2" fmla="*/ 2511893 h 2511893"/>
              <a:gd name="connsiteX0" fmla="*/ 889712 w 889712"/>
              <a:gd name="connsiteY0" fmla="*/ 0 h 2511893"/>
              <a:gd name="connsiteX1" fmla="*/ 140 w 889712"/>
              <a:gd name="connsiteY1" fmla="*/ 1208394 h 2511893"/>
              <a:gd name="connsiteX2" fmla="*/ 844954 w 889712"/>
              <a:gd name="connsiteY2" fmla="*/ 2511893 h 2511893"/>
              <a:gd name="connsiteX0" fmla="*/ 889622 w 889622"/>
              <a:gd name="connsiteY0" fmla="*/ 0 h 2511893"/>
              <a:gd name="connsiteX1" fmla="*/ 50 w 889622"/>
              <a:gd name="connsiteY1" fmla="*/ 1208394 h 2511893"/>
              <a:gd name="connsiteX2" fmla="*/ 844864 w 889622"/>
              <a:gd name="connsiteY2" fmla="*/ 2511893 h 2511893"/>
              <a:gd name="connsiteX0" fmla="*/ 889622 w 889622"/>
              <a:gd name="connsiteY0" fmla="*/ 0 h 2511893"/>
              <a:gd name="connsiteX1" fmla="*/ 50 w 889622"/>
              <a:gd name="connsiteY1" fmla="*/ 1208394 h 2511893"/>
              <a:gd name="connsiteX2" fmla="*/ 844864 w 889622"/>
              <a:gd name="connsiteY2" fmla="*/ 2511893 h 2511893"/>
              <a:gd name="connsiteX0" fmla="*/ 889622 w 889622"/>
              <a:gd name="connsiteY0" fmla="*/ 0 h 2511893"/>
              <a:gd name="connsiteX1" fmla="*/ 50 w 889622"/>
              <a:gd name="connsiteY1" fmla="*/ 1208394 h 2511893"/>
              <a:gd name="connsiteX2" fmla="*/ 844864 w 889622"/>
              <a:gd name="connsiteY2" fmla="*/ 2511893 h 2511893"/>
              <a:gd name="connsiteX0" fmla="*/ 889622 w 889622"/>
              <a:gd name="connsiteY0" fmla="*/ 0 h 2511893"/>
              <a:gd name="connsiteX1" fmla="*/ 50 w 889622"/>
              <a:gd name="connsiteY1" fmla="*/ 1208394 h 2511893"/>
              <a:gd name="connsiteX2" fmla="*/ 844864 w 889622"/>
              <a:gd name="connsiteY2" fmla="*/ 2511893 h 2511893"/>
              <a:gd name="connsiteX0" fmla="*/ 889572 w 889572"/>
              <a:gd name="connsiteY0" fmla="*/ 0 h 2511893"/>
              <a:gd name="connsiteX1" fmla="*/ 0 w 889572"/>
              <a:gd name="connsiteY1" fmla="*/ 1208394 h 2511893"/>
              <a:gd name="connsiteX2" fmla="*/ 889572 w 889572"/>
              <a:gd name="connsiteY2" fmla="*/ 2511893 h 2511893"/>
              <a:gd name="connsiteX0" fmla="*/ 889572 w 889572"/>
              <a:gd name="connsiteY0" fmla="*/ 0 h 2511893"/>
              <a:gd name="connsiteX1" fmla="*/ 0 w 889572"/>
              <a:gd name="connsiteY1" fmla="*/ 1208394 h 2511893"/>
              <a:gd name="connsiteX2" fmla="*/ 889572 w 889572"/>
              <a:gd name="connsiteY2" fmla="*/ 2511893 h 2511893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0 w 889574"/>
              <a:gd name="connsiteY0" fmla="*/ 0 h 1303499"/>
              <a:gd name="connsiteX1" fmla="*/ 889572 w 889574"/>
              <a:gd name="connsiteY1" fmla="*/ 1303499 h 1303499"/>
              <a:gd name="connsiteX0" fmla="*/ 0 w 889574"/>
              <a:gd name="connsiteY0" fmla="*/ 0 h 1303499"/>
              <a:gd name="connsiteX1" fmla="*/ 889572 w 889574"/>
              <a:gd name="connsiteY1" fmla="*/ 1303499 h 1303499"/>
              <a:gd name="connsiteX0" fmla="*/ 0 w 889574"/>
              <a:gd name="connsiteY0" fmla="*/ 0 h 1303499"/>
              <a:gd name="connsiteX1" fmla="*/ 889572 w 889574"/>
              <a:gd name="connsiteY1" fmla="*/ 1303499 h 1303499"/>
              <a:gd name="connsiteX0" fmla="*/ 0 w 889670"/>
              <a:gd name="connsiteY0" fmla="*/ 0 h 1303499"/>
              <a:gd name="connsiteX1" fmla="*/ 889572 w 889670"/>
              <a:gd name="connsiteY1" fmla="*/ 1303499 h 1303499"/>
              <a:gd name="connsiteX0" fmla="*/ 0 w 889670"/>
              <a:gd name="connsiteY0" fmla="*/ 0 h 1303499"/>
              <a:gd name="connsiteX1" fmla="*/ 889572 w 889670"/>
              <a:gd name="connsiteY1" fmla="*/ 1303499 h 1303499"/>
              <a:gd name="connsiteX0" fmla="*/ 0 w 889670"/>
              <a:gd name="connsiteY0" fmla="*/ 0 h 1303499"/>
              <a:gd name="connsiteX1" fmla="*/ 889572 w 889670"/>
              <a:gd name="connsiteY1" fmla="*/ 1303499 h 1303499"/>
              <a:gd name="connsiteX0" fmla="*/ 0 w 889574"/>
              <a:gd name="connsiteY0" fmla="*/ 0 h 1303499"/>
              <a:gd name="connsiteX1" fmla="*/ 889572 w 889574"/>
              <a:gd name="connsiteY1" fmla="*/ 1303499 h 1303499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0 w 889572"/>
              <a:gd name="connsiteY0" fmla="*/ 0 h 1303499"/>
              <a:gd name="connsiteX1" fmla="*/ 889572 w 889572"/>
              <a:gd name="connsiteY1" fmla="*/ 1303499 h 1303499"/>
              <a:gd name="connsiteX0" fmla="*/ 0 w 889573"/>
              <a:gd name="connsiteY0" fmla="*/ 0 h 1303499"/>
              <a:gd name="connsiteX1" fmla="*/ 889572 w 889573"/>
              <a:gd name="connsiteY1" fmla="*/ 1303499 h 1303499"/>
              <a:gd name="connsiteX0" fmla="*/ 234 w 889807"/>
              <a:gd name="connsiteY0" fmla="*/ 0 h 1303499"/>
              <a:gd name="connsiteX1" fmla="*/ 889806 w 889807"/>
              <a:gd name="connsiteY1" fmla="*/ 1303499 h 1303499"/>
              <a:gd name="connsiteX0" fmla="*/ 72 w 889645"/>
              <a:gd name="connsiteY0" fmla="*/ 0 h 1303499"/>
              <a:gd name="connsiteX1" fmla="*/ 889644 w 889645"/>
              <a:gd name="connsiteY1" fmla="*/ 1303499 h 1303499"/>
              <a:gd name="connsiteX0" fmla="*/ 69 w 890790"/>
              <a:gd name="connsiteY0" fmla="*/ 0 h 1303499"/>
              <a:gd name="connsiteX1" fmla="*/ 889641 w 890790"/>
              <a:gd name="connsiteY1" fmla="*/ 1303499 h 1303499"/>
              <a:gd name="connsiteX0" fmla="*/ 69 w 889960"/>
              <a:gd name="connsiteY0" fmla="*/ 0 h 1303499"/>
              <a:gd name="connsiteX1" fmla="*/ 889641 w 889960"/>
              <a:gd name="connsiteY1" fmla="*/ 1303499 h 1303499"/>
              <a:gd name="connsiteX0" fmla="*/ 69 w 890122"/>
              <a:gd name="connsiteY0" fmla="*/ 0 h 1303499"/>
              <a:gd name="connsiteX1" fmla="*/ 889641 w 890122"/>
              <a:gd name="connsiteY1" fmla="*/ 1303499 h 1303499"/>
              <a:gd name="connsiteX0" fmla="*/ 69 w 890314"/>
              <a:gd name="connsiteY0" fmla="*/ 0 h 1303499"/>
              <a:gd name="connsiteX1" fmla="*/ 889641 w 890314"/>
              <a:gd name="connsiteY1" fmla="*/ 1303499 h 1303499"/>
              <a:gd name="connsiteX0" fmla="*/ 71 w 889643"/>
              <a:gd name="connsiteY0" fmla="*/ 0 h 1303499"/>
              <a:gd name="connsiteX1" fmla="*/ 889643 w 889643"/>
              <a:gd name="connsiteY1" fmla="*/ 1303499 h 1303499"/>
              <a:gd name="connsiteX0" fmla="*/ 0 w 889572"/>
              <a:gd name="connsiteY0" fmla="*/ 0 h 1303499"/>
              <a:gd name="connsiteX1" fmla="*/ 889572 w 889572"/>
              <a:gd name="connsiteY1" fmla="*/ 1303499 h 130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572" h="1303499">
                <a:moveTo>
                  <a:pt x="0" y="0"/>
                </a:moveTo>
                <a:cubicBezTo>
                  <a:pt x="6891" y="1693614"/>
                  <a:pt x="889376" y="-370738"/>
                  <a:pt x="889572" y="1303499"/>
                </a:cubicBezTo>
              </a:path>
            </a:pathLst>
          </a:custGeom>
          <a:ln w="25400" cap="rnd" cmpd="sng">
            <a:solidFill>
              <a:schemeClr val="tx2"/>
            </a:solidFill>
            <a:prstDash val="sysDash"/>
            <a:headEnd type="none" w="med" len="med"/>
            <a:tailEnd type="none" w="med" len="med"/>
          </a:ln>
        </p:spPr>
        <p:txBody>
          <a:bodyPr rtlCol="0" anchor="ctr"/>
          <a:lstStyle/>
          <a:p>
            <a:pPr marL="0" marR="0" lvl="0" indent="0" algn="ctr" defTabSz="457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E81D3"/>
              </a:solidFill>
              <a:effectLst/>
              <a:uLnTx/>
              <a:uFillTx/>
              <a:latin typeface="CiscoSansTT ExtraLight"/>
              <a:ea typeface="新細明體"/>
            </a:endParaRPr>
          </a:p>
        </p:txBody>
      </p:sp>
      <p:sp>
        <p:nvSpPr>
          <p:cNvPr id="140" name="Donut 139">
            <a:extLst>
              <a:ext uri="{FF2B5EF4-FFF2-40B4-BE49-F238E27FC236}">
                <a16:creationId xmlns:a16="http://schemas.microsoft.com/office/drawing/2014/main" id="{F62FD998-1CA5-C945-8A0A-BB40DB35B9EE}"/>
              </a:ext>
            </a:extLst>
          </p:cNvPr>
          <p:cNvSpPr/>
          <p:nvPr/>
        </p:nvSpPr>
        <p:spPr bwMode="auto">
          <a:xfrm>
            <a:off x="114728" y="1103586"/>
            <a:ext cx="6188336" cy="6188336"/>
          </a:xfrm>
          <a:prstGeom prst="donut">
            <a:avLst>
              <a:gd name="adj" fmla="val 6541"/>
            </a:avLst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51CA77A-61AE-EC45-9C48-FDBFCD0DA51F}"/>
              </a:ext>
            </a:extLst>
          </p:cNvPr>
          <p:cNvSpPr txBox="1"/>
          <p:nvPr/>
        </p:nvSpPr>
        <p:spPr>
          <a:xfrm rot="19096821">
            <a:off x="849891" y="1385673"/>
            <a:ext cx="5335260" cy="3617859"/>
          </a:xfrm>
          <a:prstGeom prst="rect">
            <a:avLst/>
          </a:prstGeom>
          <a:scene3d>
            <a:camera prst="orthographicFront">
              <a:rot lat="0" lon="0" rev="18600000"/>
            </a:camera>
            <a:lightRig rig="threePt" dir="t"/>
          </a:scene3d>
        </p:spPr>
        <p:txBody>
          <a:bodyPr wrap="square" rtlCol="0">
            <a:prstTxWarp prst="textCircle">
              <a:avLst>
                <a:gd name="adj" fmla="val 14833414"/>
              </a:avLst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rial" charset="0"/>
                <a:cs typeface="Arial" charset="0"/>
              </a:rPr>
              <a:t>Umbrella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Arial" charset="0"/>
              <a:cs typeface="Arial" charset="0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5CD315B-538E-C549-B348-0B6FFCA9309F}"/>
              </a:ext>
            </a:extLst>
          </p:cNvPr>
          <p:cNvGrpSpPr/>
          <p:nvPr/>
        </p:nvGrpSpPr>
        <p:grpSpPr>
          <a:xfrm>
            <a:off x="1164547" y="3683116"/>
            <a:ext cx="532804" cy="395073"/>
            <a:chOff x="4300196" y="4008403"/>
            <a:chExt cx="609901" cy="452240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6C513C8A-C335-E04A-ADB5-ECD5C8A5FE1F}"/>
                </a:ext>
              </a:extLst>
            </p:cNvPr>
            <p:cNvSpPr/>
            <p:nvPr/>
          </p:nvSpPr>
          <p:spPr>
            <a:xfrm>
              <a:off x="4323776" y="4014738"/>
              <a:ext cx="561427" cy="405123"/>
            </a:xfrm>
            <a:prstGeom prst="rect">
              <a:avLst/>
            </a:prstGeom>
            <a:solidFill>
              <a:schemeClr val="bg1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7137D06-ED92-B24F-B24A-C2E93B3DFF91}"/>
                </a:ext>
              </a:extLst>
            </p:cNvPr>
            <p:cNvGrpSpPr/>
            <p:nvPr/>
          </p:nvGrpSpPr>
          <p:grpSpPr>
            <a:xfrm>
              <a:off x="4300196" y="4008403"/>
              <a:ext cx="609901" cy="452240"/>
              <a:chOff x="3789363" y="2959100"/>
              <a:chExt cx="466725" cy="346075"/>
            </a:xfrm>
            <a:noFill/>
          </p:grpSpPr>
          <p:sp>
            <p:nvSpPr>
              <p:cNvPr id="145" name="Freeform 11">
                <a:extLst>
                  <a:ext uri="{FF2B5EF4-FFF2-40B4-BE49-F238E27FC236}">
                    <a16:creationId xmlns:a16="http://schemas.microsoft.com/office/drawing/2014/main" id="{C828423A-9538-BF47-8328-41FFE5C43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2959100"/>
                <a:ext cx="427038" cy="284163"/>
              </a:xfrm>
              <a:custGeom>
                <a:avLst/>
                <a:gdLst>
                  <a:gd name="T0" fmla="*/ 0 w 1185"/>
                  <a:gd name="T1" fmla="*/ 790 h 791"/>
                  <a:gd name="T2" fmla="*/ 0 w 1185"/>
                  <a:gd name="T3" fmla="*/ 85 h 791"/>
                  <a:gd name="T4" fmla="*/ 84 w 1185"/>
                  <a:gd name="T5" fmla="*/ 0 h 791"/>
                  <a:gd name="T6" fmla="*/ 1099 w 1185"/>
                  <a:gd name="T7" fmla="*/ 0 h 791"/>
                  <a:gd name="T8" fmla="*/ 1184 w 1185"/>
                  <a:gd name="T9" fmla="*/ 85 h 791"/>
                  <a:gd name="T10" fmla="*/ 1184 w 1185"/>
                  <a:gd name="T11" fmla="*/ 790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5" h="791">
                    <a:moveTo>
                      <a:pt x="0" y="790"/>
                    </a:moveTo>
                    <a:lnTo>
                      <a:pt x="0" y="85"/>
                    </a:lnTo>
                    <a:cubicBezTo>
                      <a:pt x="0" y="37"/>
                      <a:pt x="36" y="0"/>
                      <a:pt x="84" y="0"/>
                    </a:cubicBezTo>
                    <a:lnTo>
                      <a:pt x="1099" y="0"/>
                    </a:lnTo>
                    <a:cubicBezTo>
                      <a:pt x="1147" y="0"/>
                      <a:pt x="1184" y="37"/>
                      <a:pt x="1184" y="85"/>
                    </a:cubicBezTo>
                    <a:lnTo>
                      <a:pt x="1184" y="790"/>
                    </a:lnTo>
                  </a:path>
                </a:pathLst>
              </a:custGeom>
              <a:solidFill>
                <a:schemeClr val="bg2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146" name="Freeform 12">
                <a:extLst>
                  <a:ext uri="{FF2B5EF4-FFF2-40B4-BE49-F238E27FC236}">
                    <a16:creationId xmlns:a16="http://schemas.microsoft.com/office/drawing/2014/main" id="{AD20DBA8-4031-9146-B5CE-2F885A0F3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363" y="3243263"/>
                <a:ext cx="466725" cy="61912"/>
              </a:xfrm>
              <a:custGeom>
                <a:avLst/>
                <a:gdLst>
                  <a:gd name="T0" fmla="*/ 789 w 1298"/>
                  <a:gd name="T1" fmla="*/ 0 h 170"/>
                  <a:gd name="T2" fmla="*/ 789 w 1298"/>
                  <a:gd name="T3" fmla="*/ 57 h 170"/>
                  <a:gd name="T4" fmla="*/ 508 w 1298"/>
                  <a:gd name="T5" fmla="*/ 57 h 170"/>
                  <a:gd name="T6" fmla="*/ 508 w 1298"/>
                  <a:gd name="T7" fmla="*/ 0 h 170"/>
                  <a:gd name="T8" fmla="*/ 0 w 1298"/>
                  <a:gd name="T9" fmla="*/ 0 h 170"/>
                  <a:gd name="T10" fmla="*/ 0 w 1298"/>
                  <a:gd name="T11" fmla="*/ 113 h 170"/>
                  <a:gd name="T12" fmla="*/ 57 w 1298"/>
                  <a:gd name="T13" fmla="*/ 169 h 170"/>
                  <a:gd name="T14" fmla="*/ 1241 w 1298"/>
                  <a:gd name="T15" fmla="*/ 169 h 170"/>
                  <a:gd name="T16" fmla="*/ 1297 w 1298"/>
                  <a:gd name="T17" fmla="*/ 113 h 170"/>
                  <a:gd name="T18" fmla="*/ 1297 w 1298"/>
                  <a:gd name="T19" fmla="*/ 0 h 170"/>
                  <a:gd name="T20" fmla="*/ 789 w 1298"/>
                  <a:gd name="T21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8" h="170">
                    <a:moveTo>
                      <a:pt x="789" y="0"/>
                    </a:moveTo>
                    <a:lnTo>
                      <a:pt x="789" y="57"/>
                    </a:lnTo>
                    <a:lnTo>
                      <a:pt x="508" y="57"/>
                    </a:lnTo>
                    <a:lnTo>
                      <a:pt x="508" y="0"/>
                    </a:lnTo>
                    <a:lnTo>
                      <a:pt x="0" y="0"/>
                    </a:lnTo>
                    <a:lnTo>
                      <a:pt x="0" y="113"/>
                    </a:lnTo>
                    <a:cubicBezTo>
                      <a:pt x="0" y="144"/>
                      <a:pt x="26" y="169"/>
                      <a:pt x="57" y="169"/>
                    </a:cubicBezTo>
                    <a:lnTo>
                      <a:pt x="1241" y="169"/>
                    </a:lnTo>
                    <a:cubicBezTo>
                      <a:pt x="1272" y="169"/>
                      <a:pt x="1297" y="144"/>
                      <a:pt x="1297" y="113"/>
                    </a:cubicBezTo>
                    <a:lnTo>
                      <a:pt x="1297" y="0"/>
                    </a:lnTo>
                    <a:lnTo>
                      <a:pt x="789" y="0"/>
                    </a:lnTo>
                  </a:path>
                </a:pathLst>
              </a:custGeom>
              <a:solidFill>
                <a:schemeClr val="bg2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EC0A0C4-27CA-3C45-92C3-C8C9F9331AD3}"/>
              </a:ext>
            </a:extLst>
          </p:cNvPr>
          <p:cNvGrpSpPr/>
          <p:nvPr/>
        </p:nvGrpSpPr>
        <p:grpSpPr>
          <a:xfrm>
            <a:off x="5566955" y="880562"/>
            <a:ext cx="490023" cy="622383"/>
            <a:chOff x="1755735" y="1691466"/>
            <a:chExt cx="405342" cy="514828"/>
          </a:xfrm>
        </p:grpSpPr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46E458BC-D854-7945-97B6-D7558E116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5735" y="1691466"/>
              <a:ext cx="405342" cy="514828"/>
            </a:xfrm>
            <a:custGeom>
              <a:avLst/>
              <a:gdLst>
                <a:gd name="T0" fmla="*/ 3 w 769"/>
                <a:gd name="T1" fmla="*/ 0 h 973"/>
                <a:gd name="T2" fmla="*/ 768 w 769"/>
                <a:gd name="T3" fmla="*/ 0 h 973"/>
                <a:gd name="T4" fmla="*/ 768 w 769"/>
                <a:gd name="T5" fmla="*/ 424 h 973"/>
                <a:gd name="T6" fmla="*/ 384 w 769"/>
                <a:gd name="T7" fmla="*/ 972 h 973"/>
                <a:gd name="T8" fmla="*/ 0 w 769"/>
                <a:gd name="T9" fmla="*/ 424 h 973"/>
                <a:gd name="T10" fmla="*/ 0 w 769"/>
                <a:gd name="T11" fmla="*/ 0 h 973"/>
                <a:gd name="T12" fmla="*/ 3 w 769"/>
                <a:gd name="T13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973">
                  <a:moveTo>
                    <a:pt x="3" y="0"/>
                  </a:moveTo>
                  <a:lnTo>
                    <a:pt x="768" y="0"/>
                  </a:lnTo>
                  <a:lnTo>
                    <a:pt x="768" y="424"/>
                  </a:lnTo>
                  <a:cubicBezTo>
                    <a:pt x="768" y="755"/>
                    <a:pt x="384" y="972"/>
                    <a:pt x="384" y="972"/>
                  </a:cubicBezTo>
                  <a:cubicBezTo>
                    <a:pt x="384" y="972"/>
                    <a:pt x="0" y="755"/>
                    <a:pt x="0" y="424"/>
                  </a:cubicBez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chemeClr val="bg2"/>
            </a:solidFill>
            <a:ln w="38100" cap="rnd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5632DCDB-2B4F-EA48-8B87-06C6D3718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416" y="1800451"/>
              <a:ext cx="272111" cy="212100"/>
            </a:xfrm>
            <a:custGeom>
              <a:avLst/>
              <a:gdLst>
                <a:gd name="T0" fmla="*/ 966 w 2619"/>
                <a:gd name="T1" fmla="*/ 2041 h 2042"/>
                <a:gd name="T2" fmla="*/ 2611 w 2619"/>
                <a:gd name="T3" fmla="*/ 389 h 2042"/>
                <a:gd name="T4" fmla="*/ 2618 w 2619"/>
                <a:gd name="T5" fmla="*/ 378 h 2042"/>
                <a:gd name="T6" fmla="*/ 2240 w 2619"/>
                <a:gd name="T7" fmla="*/ 0 h 2042"/>
                <a:gd name="T8" fmla="*/ 2229 w 2619"/>
                <a:gd name="T9" fmla="*/ 8 h 2042"/>
                <a:gd name="T10" fmla="*/ 966 w 2619"/>
                <a:gd name="T11" fmla="*/ 1279 h 2042"/>
                <a:gd name="T12" fmla="*/ 389 w 2619"/>
                <a:gd name="T13" fmla="*/ 709 h 2042"/>
                <a:gd name="T14" fmla="*/ 378 w 2619"/>
                <a:gd name="T15" fmla="*/ 701 h 2042"/>
                <a:gd name="T16" fmla="*/ 0 w 2619"/>
                <a:gd name="T17" fmla="*/ 1080 h 2042"/>
                <a:gd name="T18" fmla="*/ 8 w 2619"/>
                <a:gd name="T19" fmla="*/ 1091 h 2042"/>
                <a:gd name="T20" fmla="*/ 966 w 2619"/>
                <a:gd name="T21" fmla="*/ 2041 h 2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19" h="2042">
                  <a:moveTo>
                    <a:pt x="966" y="2041"/>
                  </a:moveTo>
                  <a:lnTo>
                    <a:pt x="2611" y="389"/>
                  </a:lnTo>
                  <a:cubicBezTo>
                    <a:pt x="2613" y="386"/>
                    <a:pt x="2616" y="381"/>
                    <a:pt x="2618" y="378"/>
                  </a:cubicBezTo>
                  <a:cubicBezTo>
                    <a:pt x="2518" y="230"/>
                    <a:pt x="2388" y="100"/>
                    <a:pt x="2240" y="0"/>
                  </a:cubicBezTo>
                  <a:cubicBezTo>
                    <a:pt x="2237" y="2"/>
                    <a:pt x="2232" y="5"/>
                    <a:pt x="2229" y="8"/>
                  </a:cubicBezTo>
                  <a:lnTo>
                    <a:pt x="966" y="1279"/>
                  </a:lnTo>
                  <a:lnTo>
                    <a:pt x="389" y="709"/>
                  </a:lnTo>
                  <a:cubicBezTo>
                    <a:pt x="386" y="707"/>
                    <a:pt x="381" y="704"/>
                    <a:pt x="378" y="701"/>
                  </a:cubicBezTo>
                  <a:cubicBezTo>
                    <a:pt x="230" y="802"/>
                    <a:pt x="100" y="932"/>
                    <a:pt x="0" y="1080"/>
                  </a:cubicBezTo>
                  <a:cubicBezTo>
                    <a:pt x="2" y="1083"/>
                    <a:pt x="5" y="1088"/>
                    <a:pt x="8" y="1091"/>
                  </a:cubicBezTo>
                  <a:lnTo>
                    <a:pt x="966" y="204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159569E-8807-C744-9E77-3FDA40F438EC}"/>
              </a:ext>
            </a:extLst>
          </p:cNvPr>
          <p:cNvGrpSpPr/>
          <p:nvPr/>
        </p:nvGrpSpPr>
        <p:grpSpPr>
          <a:xfrm>
            <a:off x="5719897" y="459604"/>
            <a:ext cx="305051" cy="305054"/>
            <a:chOff x="1239211" y="1569263"/>
            <a:chExt cx="347588" cy="347592"/>
          </a:xfrm>
        </p:grpSpPr>
        <p:sp>
          <p:nvSpPr>
            <p:cNvPr id="151" name="Freeform 361">
              <a:extLst>
                <a:ext uri="{FF2B5EF4-FFF2-40B4-BE49-F238E27FC236}">
                  <a16:creationId xmlns:a16="http://schemas.microsoft.com/office/drawing/2014/main" id="{E2D8BEB0-E427-9648-9541-0DA7DA003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211" y="1569263"/>
              <a:ext cx="347588" cy="347592"/>
            </a:xfrm>
            <a:custGeom>
              <a:avLst/>
              <a:gdLst>
                <a:gd name="T0" fmla="*/ 184 w 312"/>
                <a:gd name="T1" fmla="*/ 29 h 311"/>
                <a:gd name="T2" fmla="*/ 184 w 312"/>
                <a:gd name="T3" fmla="*/ 29 h 311"/>
                <a:gd name="T4" fmla="*/ 226 w 312"/>
                <a:gd name="T5" fmla="*/ 46 h 311"/>
                <a:gd name="T6" fmla="*/ 226 w 312"/>
                <a:gd name="T7" fmla="*/ 46 h 311"/>
                <a:gd name="T8" fmla="*/ 266 w 312"/>
                <a:gd name="T9" fmla="*/ 85 h 311"/>
                <a:gd name="T10" fmla="*/ 266 w 312"/>
                <a:gd name="T11" fmla="*/ 85 h 311"/>
                <a:gd name="T12" fmla="*/ 283 w 312"/>
                <a:gd name="T13" fmla="*/ 127 h 311"/>
                <a:gd name="T14" fmla="*/ 283 w 312"/>
                <a:gd name="T15" fmla="*/ 127 h 311"/>
                <a:gd name="T16" fmla="*/ 283 w 312"/>
                <a:gd name="T17" fmla="*/ 184 h 311"/>
                <a:gd name="T18" fmla="*/ 283 w 312"/>
                <a:gd name="T19" fmla="*/ 184 h 311"/>
                <a:gd name="T20" fmla="*/ 266 w 312"/>
                <a:gd name="T21" fmla="*/ 225 h 311"/>
                <a:gd name="T22" fmla="*/ 266 w 312"/>
                <a:gd name="T23" fmla="*/ 225 h 311"/>
                <a:gd name="T24" fmla="*/ 226 w 312"/>
                <a:gd name="T25" fmla="*/ 265 h 311"/>
                <a:gd name="T26" fmla="*/ 226 w 312"/>
                <a:gd name="T27" fmla="*/ 265 h 311"/>
                <a:gd name="T28" fmla="*/ 184 w 312"/>
                <a:gd name="T29" fmla="*/ 282 h 311"/>
                <a:gd name="T30" fmla="*/ 184 w 312"/>
                <a:gd name="T31" fmla="*/ 282 h 311"/>
                <a:gd name="T32" fmla="*/ 127 w 312"/>
                <a:gd name="T33" fmla="*/ 282 h 311"/>
                <a:gd name="T34" fmla="*/ 127 w 312"/>
                <a:gd name="T35" fmla="*/ 282 h 311"/>
                <a:gd name="T36" fmla="*/ 85 w 312"/>
                <a:gd name="T37" fmla="*/ 265 h 311"/>
                <a:gd name="T38" fmla="*/ 85 w 312"/>
                <a:gd name="T39" fmla="*/ 265 h 311"/>
                <a:gd name="T40" fmla="*/ 46 w 312"/>
                <a:gd name="T41" fmla="*/ 225 h 311"/>
                <a:gd name="T42" fmla="*/ 46 w 312"/>
                <a:gd name="T43" fmla="*/ 225 h 311"/>
                <a:gd name="T44" fmla="*/ 29 w 312"/>
                <a:gd name="T45" fmla="*/ 184 h 311"/>
                <a:gd name="T46" fmla="*/ 29 w 312"/>
                <a:gd name="T47" fmla="*/ 184 h 311"/>
                <a:gd name="T48" fmla="*/ 29 w 312"/>
                <a:gd name="T49" fmla="*/ 127 h 311"/>
                <a:gd name="T50" fmla="*/ 29 w 312"/>
                <a:gd name="T51" fmla="*/ 127 h 311"/>
                <a:gd name="T52" fmla="*/ 46 w 312"/>
                <a:gd name="T53" fmla="*/ 85 h 311"/>
                <a:gd name="T54" fmla="*/ 46 w 312"/>
                <a:gd name="T55" fmla="*/ 85 h 311"/>
                <a:gd name="T56" fmla="*/ 85 w 312"/>
                <a:gd name="T57" fmla="*/ 46 h 311"/>
                <a:gd name="T58" fmla="*/ 85 w 312"/>
                <a:gd name="T59" fmla="*/ 46 h 311"/>
                <a:gd name="T60" fmla="*/ 127 w 312"/>
                <a:gd name="T61" fmla="*/ 29 h 311"/>
                <a:gd name="T62" fmla="*/ 127 w 312"/>
                <a:gd name="T63" fmla="*/ 29 h 311"/>
                <a:gd name="T64" fmla="*/ 184 w 312"/>
                <a:gd name="T65" fmla="*/ 2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" h="311">
                  <a:moveTo>
                    <a:pt x="184" y="29"/>
                  </a:moveTo>
                  <a:lnTo>
                    <a:pt x="184" y="29"/>
                  </a:lnTo>
                  <a:cubicBezTo>
                    <a:pt x="189" y="46"/>
                    <a:pt x="209" y="54"/>
                    <a:pt x="226" y="46"/>
                  </a:cubicBezTo>
                  <a:lnTo>
                    <a:pt x="226" y="46"/>
                  </a:lnTo>
                  <a:cubicBezTo>
                    <a:pt x="252" y="34"/>
                    <a:pt x="280" y="60"/>
                    <a:pt x="266" y="85"/>
                  </a:cubicBezTo>
                  <a:lnTo>
                    <a:pt x="266" y="85"/>
                  </a:lnTo>
                  <a:cubicBezTo>
                    <a:pt x="257" y="102"/>
                    <a:pt x="266" y="122"/>
                    <a:pt x="283" y="127"/>
                  </a:cubicBezTo>
                  <a:lnTo>
                    <a:pt x="283" y="127"/>
                  </a:lnTo>
                  <a:cubicBezTo>
                    <a:pt x="311" y="136"/>
                    <a:pt x="311" y="175"/>
                    <a:pt x="283" y="184"/>
                  </a:cubicBezTo>
                  <a:lnTo>
                    <a:pt x="283" y="184"/>
                  </a:lnTo>
                  <a:cubicBezTo>
                    <a:pt x="266" y="189"/>
                    <a:pt x="257" y="209"/>
                    <a:pt x="266" y="225"/>
                  </a:cubicBezTo>
                  <a:lnTo>
                    <a:pt x="266" y="225"/>
                  </a:lnTo>
                  <a:cubicBezTo>
                    <a:pt x="277" y="251"/>
                    <a:pt x="252" y="279"/>
                    <a:pt x="226" y="265"/>
                  </a:cubicBezTo>
                  <a:lnTo>
                    <a:pt x="226" y="265"/>
                  </a:lnTo>
                  <a:cubicBezTo>
                    <a:pt x="209" y="256"/>
                    <a:pt x="189" y="265"/>
                    <a:pt x="184" y="282"/>
                  </a:cubicBezTo>
                  <a:lnTo>
                    <a:pt x="184" y="282"/>
                  </a:lnTo>
                  <a:cubicBezTo>
                    <a:pt x="175" y="310"/>
                    <a:pt x="136" y="310"/>
                    <a:pt x="127" y="282"/>
                  </a:cubicBezTo>
                  <a:lnTo>
                    <a:pt x="127" y="282"/>
                  </a:lnTo>
                  <a:cubicBezTo>
                    <a:pt x="122" y="265"/>
                    <a:pt x="102" y="256"/>
                    <a:pt x="85" y="265"/>
                  </a:cubicBezTo>
                  <a:lnTo>
                    <a:pt x="85" y="265"/>
                  </a:lnTo>
                  <a:cubicBezTo>
                    <a:pt x="60" y="276"/>
                    <a:pt x="31" y="251"/>
                    <a:pt x="46" y="225"/>
                  </a:cubicBezTo>
                  <a:lnTo>
                    <a:pt x="46" y="225"/>
                  </a:lnTo>
                  <a:cubicBezTo>
                    <a:pt x="54" y="209"/>
                    <a:pt x="46" y="189"/>
                    <a:pt x="29" y="184"/>
                  </a:cubicBezTo>
                  <a:lnTo>
                    <a:pt x="29" y="184"/>
                  </a:lnTo>
                  <a:cubicBezTo>
                    <a:pt x="0" y="175"/>
                    <a:pt x="0" y="136"/>
                    <a:pt x="29" y="127"/>
                  </a:cubicBezTo>
                  <a:lnTo>
                    <a:pt x="29" y="127"/>
                  </a:lnTo>
                  <a:cubicBezTo>
                    <a:pt x="46" y="122"/>
                    <a:pt x="54" y="102"/>
                    <a:pt x="46" y="85"/>
                  </a:cubicBezTo>
                  <a:lnTo>
                    <a:pt x="46" y="85"/>
                  </a:lnTo>
                  <a:cubicBezTo>
                    <a:pt x="34" y="60"/>
                    <a:pt x="60" y="31"/>
                    <a:pt x="85" y="46"/>
                  </a:cubicBezTo>
                  <a:lnTo>
                    <a:pt x="85" y="46"/>
                  </a:lnTo>
                  <a:cubicBezTo>
                    <a:pt x="102" y="54"/>
                    <a:pt x="122" y="46"/>
                    <a:pt x="127" y="29"/>
                  </a:cubicBezTo>
                  <a:lnTo>
                    <a:pt x="127" y="29"/>
                  </a:lnTo>
                  <a:cubicBezTo>
                    <a:pt x="136" y="0"/>
                    <a:pt x="175" y="0"/>
                    <a:pt x="184" y="2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3F8266D4-474C-CF48-9E7F-6511FB3F8882}"/>
                </a:ext>
              </a:extLst>
            </p:cNvPr>
            <p:cNvGrpSpPr/>
            <p:nvPr/>
          </p:nvGrpSpPr>
          <p:grpSpPr>
            <a:xfrm>
              <a:off x="1330788" y="1649282"/>
              <a:ext cx="164435" cy="178646"/>
              <a:chOff x="6562985" y="1082506"/>
              <a:chExt cx="204378" cy="222040"/>
            </a:xfrm>
            <a:solidFill>
              <a:schemeClr val="bg1"/>
            </a:solidFill>
          </p:grpSpPr>
          <p:sp>
            <p:nvSpPr>
              <p:cNvPr id="153" name="Freeform 6">
                <a:extLst>
                  <a:ext uri="{FF2B5EF4-FFF2-40B4-BE49-F238E27FC236}">
                    <a16:creationId xmlns:a16="http://schemas.microsoft.com/office/drawing/2014/main" id="{9EC51A3D-9F1C-4E47-994E-2EC6182BC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2985" y="1153876"/>
                <a:ext cx="98044" cy="150670"/>
              </a:xfrm>
              <a:custGeom>
                <a:avLst/>
                <a:gdLst>
                  <a:gd name="T0" fmla="*/ 73 w 147"/>
                  <a:gd name="T1" fmla="*/ 0 h 225"/>
                  <a:gd name="T2" fmla="*/ 62 w 147"/>
                  <a:gd name="T3" fmla="*/ 25 h 225"/>
                  <a:gd name="T4" fmla="*/ 25 w 147"/>
                  <a:gd name="T5" fmla="*/ 9 h 225"/>
                  <a:gd name="T6" fmla="*/ 11 w 147"/>
                  <a:gd name="T7" fmla="*/ 15 h 225"/>
                  <a:gd name="T8" fmla="*/ 18 w 147"/>
                  <a:gd name="T9" fmla="*/ 29 h 225"/>
                  <a:gd name="T10" fmla="*/ 56 w 147"/>
                  <a:gd name="T11" fmla="*/ 46 h 225"/>
                  <a:gd name="T12" fmla="*/ 52 w 147"/>
                  <a:gd name="T13" fmla="*/ 79 h 225"/>
                  <a:gd name="T14" fmla="*/ 11 w 147"/>
                  <a:gd name="T15" fmla="*/ 79 h 225"/>
                  <a:gd name="T16" fmla="*/ 0 w 147"/>
                  <a:gd name="T17" fmla="*/ 90 h 225"/>
                  <a:gd name="T18" fmla="*/ 11 w 147"/>
                  <a:gd name="T19" fmla="*/ 101 h 225"/>
                  <a:gd name="T20" fmla="*/ 52 w 147"/>
                  <a:gd name="T21" fmla="*/ 101 h 225"/>
                  <a:gd name="T22" fmla="*/ 56 w 147"/>
                  <a:gd name="T23" fmla="*/ 134 h 225"/>
                  <a:gd name="T24" fmla="*/ 18 w 147"/>
                  <a:gd name="T25" fmla="*/ 151 h 225"/>
                  <a:gd name="T26" fmla="*/ 11 w 147"/>
                  <a:gd name="T27" fmla="*/ 166 h 225"/>
                  <a:gd name="T28" fmla="*/ 22 w 147"/>
                  <a:gd name="T29" fmla="*/ 173 h 225"/>
                  <a:gd name="T30" fmla="*/ 25 w 147"/>
                  <a:gd name="T31" fmla="*/ 172 h 225"/>
                  <a:gd name="T32" fmla="*/ 64 w 147"/>
                  <a:gd name="T33" fmla="*/ 155 h 225"/>
                  <a:gd name="T34" fmla="*/ 147 w 147"/>
                  <a:gd name="T35" fmla="*/ 225 h 225"/>
                  <a:gd name="T36" fmla="*/ 147 w 147"/>
                  <a:gd name="T37" fmla="*/ 20 h 225"/>
                  <a:gd name="T38" fmla="*/ 78 w 147"/>
                  <a:gd name="T39" fmla="*/ 4 h 225"/>
                  <a:gd name="T40" fmla="*/ 73 w 147"/>
                  <a:gd name="T41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225">
                    <a:moveTo>
                      <a:pt x="73" y="0"/>
                    </a:moveTo>
                    <a:cubicBezTo>
                      <a:pt x="68" y="8"/>
                      <a:pt x="65" y="16"/>
                      <a:pt x="62" y="25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7"/>
                      <a:pt x="13" y="9"/>
                      <a:pt x="11" y="15"/>
                    </a:cubicBezTo>
                    <a:cubicBezTo>
                      <a:pt x="9" y="20"/>
                      <a:pt x="12" y="27"/>
                      <a:pt x="18" y="29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4" y="57"/>
                      <a:pt x="52" y="68"/>
                      <a:pt x="52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4" y="79"/>
                      <a:pt x="0" y="83"/>
                      <a:pt x="0" y="90"/>
                    </a:cubicBezTo>
                    <a:cubicBezTo>
                      <a:pt x="0" y="95"/>
                      <a:pt x="4" y="101"/>
                      <a:pt x="11" y="101"/>
                    </a:cubicBezTo>
                    <a:cubicBezTo>
                      <a:pt x="52" y="101"/>
                      <a:pt x="52" y="101"/>
                      <a:pt x="52" y="101"/>
                    </a:cubicBezTo>
                    <a:cubicBezTo>
                      <a:pt x="52" y="113"/>
                      <a:pt x="54" y="124"/>
                      <a:pt x="56" y="134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1" y="154"/>
                      <a:pt x="9" y="161"/>
                      <a:pt x="11" y="166"/>
                    </a:cubicBezTo>
                    <a:cubicBezTo>
                      <a:pt x="13" y="169"/>
                      <a:pt x="18" y="173"/>
                      <a:pt x="22" y="173"/>
                    </a:cubicBezTo>
                    <a:cubicBezTo>
                      <a:pt x="23" y="173"/>
                      <a:pt x="24" y="172"/>
                      <a:pt x="25" y="172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79" y="190"/>
                      <a:pt x="109" y="211"/>
                      <a:pt x="147" y="225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20" y="20"/>
                      <a:pt x="97" y="13"/>
                      <a:pt x="78" y="4"/>
                    </a:cubicBezTo>
                    <a:cubicBezTo>
                      <a:pt x="77" y="2"/>
                      <a:pt x="75" y="1"/>
                      <a:pt x="7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"/>
                  <a:cs typeface="CiscoSansTT Light"/>
                </a:endParaRPr>
              </a:p>
            </p:txBody>
          </p:sp>
          <p:sp>
            <p:nvSpPr>
              <p:cNvPr id="154" name="Freeform 7">
                <a:extLst>
                  <a:ext uri="{FF2B5EF4-FFF2-40B4-BE49-F238E27FC236}">
                    <a16:creationId xmlns:a16="http://schemas.microsoft.com/office/drawing/2014/main" id="{7F646A81-0C57-5A48-968D-E847049F9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680" y="1153876"/>
                <a:ext cx="97683" cy="150670"/>
              </a:xfrm>
              <a:custGeom>
                <a:avLst/>
                <a:gdLst>
                  <a:gd name="T0" fmla="*/ 134 w 146"/>
                  <a:gd name="T1" fmla="*/ 101 h 225"/>
                  <a:gd name="T2" fmla="*/ 146 w 146"/>
                  <a:gd name="T3" fmla="*/ 90 h 225"/>
                  <a:gd name="T4" fmla="*/ 135 w 146"/>
                  <a:gd name="T5" fmla="*/ 79 h 225"/>
                  <a:gd name="T6" fmla="*/ 95 w 146"/>
                  <a:gd name="T7" fmla="*/ 79 h 225"/>
                  <a:gd name="T8" fmla="*/ 91 w 146"/>
                  <a:gd name="T9" fmla="*/ 46 h 225"/>
                  <a:gd name="T10" fmla="*/ 129 w 146"/>
                  <a:gd name="T11" fmla="*/ 29 h 225"/>
                  <a:gd name="T12" fmla="*/ 134 w 146"/>
                  <a:gd name="T13" fmla="*/ 15 h 225"/>
                  <a:gd name="T14" fmla="*/ 120 w 146"/>
                  <a:gd name="T15" fmla="*/ 9 h 225"/>
                  <a:gd name="T16" fmla="*/ 84 w 146"/>
                  <a:gd name="T17" fmla="*/ 23 h 225"/>
                  <a:gd name="T18" fmla="*/ 74 w 146"/>
                  <a:gd name="T19" fmla="*/ 0 h 225"/>
                  <a:gd name="T20" fmla="*/ 69 w 146"/>
                  <a:gd name="T21" fmla="*/ 4 h 225"/>
                  <a:gd name="T22" fmla="*/ 0 w 146"/>
                  <a:gd name="T23" fmla="*/ 20 h 225"/>
                  <a:gd name="T24" fmla="*/ 0 w 146"/>
                  <a:gd name="T25" fmla="*/ 225 h 225"/>
                  <a:gd name="T26" fmla="*/ 83 w 146"/>
                  <a:gd name="T27" fmla="*/ 156 h 225"/>
                  <a:gd name="T28" fmla="*/ 120 w 146"/>
                  <a:gd name="T29" fmla="*/ 172 h 225"/>
                  <a:gd name="T30" fmla="*/ 124 w 146"/>
                  <a:gd name="T31" fmla="*/ 173 h 225"/>
                  <a:gd name="T32" fmla="*/ 134 w 146"/>
                  <a:gd name="T33" fmla="*/ 166 h 225"/>
                  <a:gd name="T34" fmla="*/ 129 w 146"/>
                  <a:gd name="T35" fmla="*/ 151 h 225"/>
                  <a:gd name="T36" fmla="*/ 90 w 146"/>
                  <a:gd name="T37" fmla="*/ 135 h 225"/>
                  <a:gd name="T38" fmla="*/ 95 w 146"/>
                  <a:gd name="T39" fmla="*/ 101 h 225"/>
                  <a:gd name="T40" fmla="*/ 134 w 146"/>
                  <a:gd name="T41" fmla="*/ 101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225">
                    <a:moveTo>
                      <a:pt x="134" y="101"/>
                    </a:moveTo>
                    <a:cubicBezTo>
                      <a:pt x="141" y="101"/>
                      <a:pt x="145" y="95"/>
                      <a:pt x="146" y="90"/>
                    </a:cubicBezTo>
                    <a:cubicBezTo>
                      <a:pt x="146" y="83"/>
                      <a:pt x="141" y="79"/>
                      <a:pt x="13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67"/>
                      <a:pt x="93" y="56"/>
                      <a:pt x="91" y="46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34" y="27"/>
                      <a:pt x="136" y="20"/>
                      <a:pt x="134" y="15"/>
                    </a:cubicBezTo>
                    <a:cubicBezTo>
                      <a:pt x="132" y="9"/>
                      <a:pt x="125" y="7"/>
                      <a:pt x="120" y="9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2" y="16"/>
                      <a:pt x="79" y="8"/>
                      <a:pt x="74" y="0"/>
                    </a:cubicBezTo>
                    <a:cubicBezTo>
                      <a:pt x="72" y="1"/>
                      <a:pt x="70" y="2"/>
                      <a:pt x="69" y="4"/>
                    </a:cubicBezTo>
                    <a:cubicBezTo>
                      <a:pt x="50" y="13"/>
                      <a:pt x="27" y="20"/>
                      <a:pt x="0" y="20"/>
                    </a:cubicBezTo>
                    <a:cubicBezTo>
                      <a:pt x="0" y="225"/>
                      <a:pt x="0" y="225"/>
                      <a:pt x="0" y="225"/>
                    </a:cubicBezTo>
                    <a:cubicBezTo>
                      <a:pt x="37" y="213"/>
                      <a:pt x="67" y="190"/>
                      <a:pt x="83" y="156"/>
                    </a:cubicBez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1" y="172"/>
                      <a:pt x="123" y="173"/>
                      <a:pt x="124" y="173"/>
                    </a:cubicBezTo>
                    <a:cubicBezTo>
                      <a:pt x="129" y="173"/>
                      <a:pt x="133" y="169"/>
                      <a:pt x="134" y="166"/>
                    </a:cubicBezTo>
                    <a:cubicBezTo>
                      <a:pt x="136" y="161"/>
                      <a:pt x="134" y="154"/>
                      <a:pt x="129" y="151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3" y="124"/>
                      <a:pt x="95" y="113"/>
                      <a:pt x="95" y="101"/>
                    </a:cubicBezTo>
                    <a:lnTo>
                      <a:pt x="134" y="10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"/>
                  <a:cs typeface="CiscoSansTT Light"/>
                </a:endParaRPr>
              </a:p>
            </p:txBody>
          </p:sp>
          <p:sp>
            <p:nvSpPr>
              <p:cNvPr id="155" name="Freeform 8">
                <a:extLst>
                  <a:ext uri="{FF2B5EF4-FFF2-40B4-BE49-F238E27FC236}">
                    <a16:creationId xmlns:a16="http://schemas.microsoft.com/office/drawing/2014/main" id="{1A1B3624-2E13-0247-A87A-B341CA192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5065" y="1082506"/>
                <a:ext cx="139496" cy="76777"/>
              </a:xfrm>
              <a:custGeom>
                <a:avLst/>
                <a:gdLst>
                  <a:gd name="T0" fmla="*/ 179 w 209"/>
                  <a:gd name="T1" fmla="*/ 96 h 115"/>
                  <a:gd name="T2" fmla="*/ 156 w 209"/>
                  <a:gd name="T3" fmla="*/ 72 h 115"/>
                  <a:gd name="T4" fmla="*/ 185 w 209"/>
                  <a:gd name="T5" fmla="*/ 39 h 115"/>
                  <a:gd name="T6" fmla="*/ 189 w 209"/>
                  <a:gd name="T7" fmla="*/ 39 h 115"/>
                  <a:gd name="T8" fmla="*/ 209 w 209"/>
                  <a:gd name="T9" fmla="*/ 19 h 115"/>
                  <a:gd name="T10" fmla="*/ 189 w 209"/>
                  <a:gd name="T11" fmla="*/ 0 h 115"/>
                  <a:gd name="T12" fmla="*/ 170 w 209"/>
                  <a:gd name="T13" fmla="*/ 19 h 115"/>
                  <a:gd name="T14" fmla="*/ 172 w 209"/>
                  <a:gd name="T15" fmla="*/ 28 h 115"/>
                  <a:gd name="T16" fmla="*/ 142 w 209"/>
                  <a:gd name="T17" fmla="*/ 62 h 115"/>
                  <a:gd name="T18" fmla="*/ 106 w 209"/>
                  <a:gd name="T19" fmla="*/ 53 h 115"/>
                  <a:gd name="T20" fmla="*/ 67 w 209"/>
                  <a:gd name="T21" fmla="*/ 63 h 115"/>
                  <a:gd name="T22" fmla="*/ 37 w 209"/>
                  <a:gd name="T23" fmla="*/ 28 h 115"/>
                  <a:gd name="T24" fmla="*/ 39 w 209"/>
                  <a:gd name="T25" fmla="*/ 19 h 115"/>
                  <a:gd name="T26" fmla="*/ 19 w 209"/>
                  <a:gd name="T27" fmla="*/ 0 h 115"/>
                  <a:gd name="T28" fmla="*/ 0 w 209"/>
                  <a:gd name="T29" fmla="*/ 19 h 115"/>
                  <a:gd name="T30" fmla="*/ 19 w 209"/>
                  <a:gd name="T31" fmla="*/ 39 h 115"/>
                  <a:gd name="T32" fmla="*/ 24 w 209"/>
                  <a:gd name="T33" fmla="*/ 39 h 115"/>
                  <a:gd name="T34" fmla="*/ 52 w 209"/>
                  <a:gd name="T35" fmla="*/ 73 h 115"/>
                  <a:gd name="T36" fmla="*/ 33 w 209"/>
                  <a:gd name="T37" fmla="*/ 96 h 115"/>
                  <a:gd name="T38" fmla="*/ 37 w 209"/>
                  <a:gd name="T39" fmla="*/ 99 h 115"/>
                  <a:gd name="T40" fmla="*/ 106 w 209"/>
                  <a:gd name="T41" fmla="*/ 115 h 115"/>
                  <a:gd name="T42" fmla="*/ 174 w 209"/>
                  <a:gd name="T43" fmla="*/ 99 h 115"/>
                  <a:gd name="T44" fmla="*/ 179 w 209"/>
                  <a:gd name="T45" fmla="*/ 9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15">
                    <a:moveTo>
                      <a:pt x="179" y="96"/>
                    </a:moveTo>
                    <a:cubicBezTo>
                      <a:pt x="173" y="86"/>
                      <a:pt x="165" y="78"/>
                      <a:pt x="156" y="72"/>
                    </a:cubicBezTo>
                    <a:cubicBezTo>
                      <a:pt x="177" y="49"/>
                      <a:pt x="183" y="41"/>
                      <a:pt x="185" y="39"/>
                    </a:cubicBezTo>
                    <a:cubicBezTo>
                      <a:pt x="187" y="39"/>
                      <a:pt x="188" y="39"/>
                      <a:pt x="189" y="39"/>
                    </a:cubicBezTo>
                    <a:cubicBezTo>
                      <a:pt x="200" y="39"/>
                      <a:pt x="209" y="30"/>
                      <a:pt x="209" y="19"/>
                    </a:cubicBezTo>
                    <a:cubicBezTo>
                      <a:pt x="209" y="9"/>
                      <a:pt x="200" y="0"/>
                      <a:pt x="189" y="0"/>
                    </a:cubicBezTo>
                    <a:cubicBezTo>
                      <a:pt x="178" y="0"/>
                      <a:pt x="170" y="9"/>
                      <a:pt x="170" y="19"/>
                    </a:cubicBezTo>
                    <a:cubicBezTo>
                      <a:pt x="170" y="23"/>
                      <a:pt x="170" y="25"/>
                      <a:pt x="172" y="28"/>
                    </a:cubicBezTo>
                    <a:cubicBezTo>
                      <a:pt x="142" y="62"/>
                      <a:pt x="142" y="62"/>
                      <a:pt x="142" y="62"/>
                    </a:cubicBezTo>
                    <a:cubicBezTo>
                      <a:pt x="131" y="56"/>
                      <a:pt x="119" y="53"/>
                      <a:pt x="106" y="53"/>
                    </a:cubicBezTo>
                    <a:cubicBezTo>
                      <a:pt x="92" y="53"/>
                      <a:pt x="79" y="56"/>
                      <a:pt x="67" y="63"/>
                    </a:cubicBezTo>
                    <a:cubicBezTo>
                      <a:pt x="45" y="38"/>
                      <a:pt x="38" y="30"/>
                      <a:pt x="37" y="28"/>
                    </a:cubicBezTo>
                    <a:cubicBezTo>
                      <a:pt x="38" y="26"/>
                      <a:pt x="39" y="23"/>
                      <a:pt x="39" y="19"/>
                    </a:cubicBezTo>
                    <a:cubicBezTo>
                      <a:pt x="39" y="9"/>
                      <a:pt x="30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30"/>
                      <a:pt x="8" y="39"/>
                      <a:pt x="19" y="39"/>
                    </a:cubicBezTo>
                    <a:cubicBezTo>
                      <a:pt x="21" y="39"/>
                      <a:pt x="22" y="39"/>
                      <a:pt x="24" y="39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45" y="80"/>
                      <a:pt x="38" y="87"/>
                      <a:pt x="33" y="96"/>
                    </a:cubicBezTo>
                    <a:cubicBezTo>
                      <a:pt x="34" y="97"/>
                      <a:pt x="35" y="98"/>
                      <a:pt x="37" y="99"/>
                    </a:cubicBezTo>
                    <a:cubicBezTo>
                      <a:pt x="55" y="108"/>
                      <a:pt x="79" y="115"/>
                      <a:pt x="106" y="115"/>
                    </a:cubicBezTo>
                    <a:cubicBezTo>
                      <a:pt x="132" y="115"/>
                      <a:pt x="156" y="108"/>
                      <a:pt x="174" y="99"/>
                    </a:cubicBezTo>
                    <a:cubicBezTo>
                      <a:pt x="176" y="98"/>
                      <a:pt x="177" y="97"/>
                      <a:pt x="179" y="96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9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"/>
                  <a:cs typeface="CiscoSansTT Light"/>
                </a:endParaRPr>
              </a:p>
            </p:txBody>
          </p:sp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612F2B7-09EA-0049-98F0-18E1DB3D3DF5}"/>
              </a:ext>
            </a:extLst>
          </p:cNvPr>
          <p:cNvGrpSpPr/>
          <p:nvPr/>
        </p:nvGrpSpPr>
        <p:grpSpPr>
          <a:xfrm>
            <a:off x="2530881" y="3683116"/>
            <a:ext cx="222826" cy="392381"/>
            <a:chOff x="5105375" y="3541416"/>
            <a:chExt cx="222826" cy="392381"/>
          </a:xfrm>
        </p:grpSpPr>
        <p:sp>
          <p:nvSpPr>
            <p:cNvPr id="157" name="Freeform 51">
              <a:extLst>
                <a:ext uri="{FF2B5EF4-FFF2-40B4-BE49-F238E27FC236}">
                  <a16:creationId xmlns:a16="http://schemas.microsoft.com/office/drawing/2014/main" id="{DFB62716-CA25-5D48-B4E5-75423720E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716" y="3543225"/>
              <a:ext cx="220485" cy="390572"/>
            </a:xfrm>
            <a:custGeom>
              <a:avLst/>
              <a:gdLst>
                <a:gd name="T0" fmla="*/ 1080 w 1081"/>
                <a:gd name="T1" fmla="*/ 1745 h 1912"/>
                <a:gd name="T2" fmla="*/ 914 w 1081"/>
                <a:gd name="T3" fmla="*/ 1911 h 1912"/>
                <a:gd name="T4" fmla="*/ 166 w 1081"/>
                <a:gd name="T5" fmla="*/ 1911 h 1912"/>
                <a:gd name="T6" fmla="*/ 0 w 1081"/>
                <a:gd name="T7" fmla="*/ 1745 h 1912"/>
                <a:gd name="T8" fmla="*/ 0 w 1081"/>
                <a:gd name="T9" fmla="*/ 167 h 1912"/>
                <a:gd name="T10" fmla="*/ 166 w 1081"/>
                <a:gd name="T11" fmla="*/ 0 h 1912"/>
                <a:gd name="T12" fmla="*/ 914 w 1081"/>
                <a:gd name="T13" fmla="*/ 0 h 1912"/>
                <a:gd name="T14" fmla="*/ 1080 w 1081"/>
                <a:gd name="T15" fmla="*/ 167 h 1912"/>
                <a:gd name="T16" fmla="*/ 1080 w 1081"/>
                <a:gd name="T17" fmla="*/ 1745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1" h="1912">
                  <a:moveTo>
                    <a:pt x="1080" y="1745"/>
                  </a:moveTo>
                  <a:cubicBezTo>
                    <a:pt x="1080" y="1837"/>
                    <a:pt x="1006" y="1911"/>
                    <a:pt x="914" y="1911"/>
                  </a:cubicBezTo>
                  <a:lnTo>
                    <a:pt x="166" y="1911"/>
                  </a:lnTo>
                  <a:cubicBezTo>
                    <a:pt x="75" y="1911"/>
                    <a:pt x="0" y="1837"/>
                    <a:pt x="0" y="1745"/>
                  </a:cubicBezTo>
                  <a:lnTo>
                    <a:pt x="0" y="167"/>
                  </a:lnTo>
                  <a:cubicBezTo>
                    <a:pt x="0" y="75"/>
                    <a:pt x="75" y="0"/>
                    <a:pt x="166" y="0"/>
                  </a:cubicBezTo>
                  <a:lnTo>
                    <a:pt x="914" y="0"/>
                  </a:lnTo>
                  <a:cubicBezTo>
                    <a:pt x="1006" y="0"/>
                    <a:pt x="1080" y="75"/>
                    <a:pt x="1080" y="167"/>
                  </a:cubicBezTo>
                  <a:lnTo>
                    <a:pt x="1080" y="1745"/>
                  </a:lnTo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58" name="Freeform 51">
              <a:extLst>
                <a:ext uri="{FF2B5EF4-FFF2-40B4-BE49-F238E27FC236}">
                  <a16:creationId xmlns:a16="http://schemas.microsoft.com/office/drawing/2014/main" id="{9099693C-0A55-714A-A961-ED680AE1D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375" y="3541416"/>
              <a:ext cx="220485" cy="390572"/>
            </a:xfrm>
            <a:custGeom>
              <a:avLst/>
              <a:gdLst>
                <a:gd name="T0" fmla="*/ 1080 w 1081"/>
                <a:gd name="T1" fmla="*/ 1745 h 1912"/>
                <a:gd name="T2" fmla="*/ 914 w 1081"/>
                <a:gd name="T3" fmla="*/ 1911 h 1912"/>
                <a:gd name="T4" fmla="*/ 166 w 1081"/>
                <a:gd name="T5" fmla="*/ 1911 h 1912"/>
                <a:gd name="T6" fmla="*/ 0 w 1081"/>
                <a:gd name="T7" fmla="*/ 1745 h 1912"/>
                <a:gd name="T8" fmla="*/ 0 w 1081"/>
                <a:gd name="T9" fmla="*/ 167 h 1912"/>
                <a:gd name="T10" fmla="*/ 166 w 1081"/>
                <a:gd name="T11" fmla="*/ 0 h 1912"/>
                <a:gd name="T12" fmla="*/ 914 w 1081"/>
                <a:gd name="T13" fmla="*/ 0 h 1912"/>
                <a:gd name="T14" fmla="*/ 1080 w 1081"/>
                <a:gd name="T15" fmla="*/ 167 h 1912"/>
                <a:gd name="T16" fmla="*/ 1080 w 1081"/>
                <a:gd name="T17" fmla="*/ 1745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1" h="1912">
                  <a:moveTo>
                    <a:pt x="1080" y="1745"/>
                  </a:moveTo>
                  <a:cubicBezTo>
                    <a:pt x="1080" y="1837"/>
                    <a:pt x="1006" y="1911"/>
                    <a:pt x="914" y="1911"/>
                  </a:cubicBezTo>
                  <a:lnTo>
                    <a:pt x="166" y="1911"/>
                  </a:lnTo>
                  <a:cubicBezTo>
                    <a:pt x="75" y="1911"/>
                    <a:pt x="0" y="1837"/>
                    <a:pt x="0" y="1745"/>
                  </a:cubicBezTo>
                  <a:lnTo>
                    <a:pt x="0" y="167"/>
                  </a:lnTo>
                  <a:cubicBezTo>
                    <a:pt x="0" y="75"/>
                    <a:pt x="75" y="0"/>
                    <a:pt x="166" y="0"/>
                  </a:cubicBezTo>
                  <a:lnTo>
                    <a:pt x="914" y="0"/>
                  </a:lnTo>
                  <a:cubicBezTo>
                    <a:pt x="1006" y="0"/>
                    <a:pt x="1080" y="75"/>
                    <a:pt x="1080" y="167"/>
                  </a:cubicBezTo>
                  <a:lnTo>
                    <a:pt x="1080" y="1745"/>
                  </a:lnTo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59" name="Line 54">
              <a:extLst>
                <a:ext uri="{FF2B5EF4-FFF2-40B4-BE49-F238E27FC236}">
                  <a16:creationId xmlns:a16="http://schemas.microsoft.com/office/drawing/2014/main" id="{A8D31DF2-71A9-EF48-A72F-68BDF63CFC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3770" y="3554350"/>
              <a:ext cx="84594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2313BEC-5898-754C-8AF8-7B3453D8BDD3}"/>
              </a:ext>
            </a:extLst>
          </p:cNvPr>
          <p:cNvGrpSpPr/>
          <p:nvPr/>
        </p:nvGrpSpPr>
        <p:grpSpPr>
          <a:xfrm>
            <a:off x="1827683" y="3683116"/>
            <a:ext cx="532804" cy="395073"/>
            <a:chOff x="4300196" y="4008403"/>
            <a:chExt cx="609901" cy="452240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5F06F307-4646-B949-BCB8-F13A9981EC78}"/>
                </a:ext>
              </a:extLst>
            </p:cNvPr>
            <p:cNvSpPr/>
            <p:nvPr/>
          </p:nvSpPr>
          <p:spPr>
            <a:xfrm>
              <a:off x="4323776" y="4014738"/>
              <a:ext cx="561427" cy="405123"/>
            </a:xfrm>
            <a:prstGeom prst="rect">
              <a:avLst/>
            </a:prstGeom>
            <a:solidFill>
              <a:schemeClr val="bg1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00E44B1F-5B8F-B545-8A4A-767CAE146906}"/>
                </a:ext>
              </a:extLst>
            </p:cNvPr>
            <p:cNvGrpSpPr/>
            <p:nvPr/>
          </p:nvGrpSpPr>
          <p:grpSpPr>
            <a:xfrm>
              <a:off x="4300196" y="4008403"/>
              <a:ext cx="609901" cy="452240"/>
              <a:chOff x="3789363" y="2959100"/>
              <a:chExt cx="466725" cy="346075"/>
            </a:xfrm>
            <a:noFill/>
          </p:grpSpPr>
          <p:sp>
            <p:nvSpPr>
              <p:cNvPr id="163" name="Freeform 11">
                <a:extLst>
                  <a:ext uri="{FF2B5EF4-FFF2-40B4-BE49-F238E27FC236}">
                    <a16:creationId xmlns:a16="http://schemas.microsoft.com/office/drawing/2014/main" id="{142C9E21-936A-1A41-8B53-B7F34DF88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2959100"/>
                <a:ext cx="427038" cy="284163"/>
              </a:xfrm>
              <a:custGeom>
                <a:avLst/>
                <a:gdLst>
                  <a:gd name="T0" fmla="*/ 0 w 1185"/>
                  <a:gd name="T1" fmla="*/ 790 h 791"/>
                  <a:gd name="T2" fmla="*/ 0 w 1185"/>
                  <a:gd name="T3" fmla="*/ 85 h 791"/>
                  <a:gd name="T4" fmla="*/ 84 w 1185"/>
                  <a:gd name="T5" fmla="*/ 0 h 791"/>
                  <a:gd name="T6" fmla="*/ 1099 w 1185"/>
                  <a:gd name="T7" fmla="*/ 0 h 791"/>
                  <a:gd name="T8" fmla="*/ 1184 w 1185"/>
                  <a:gd name="T9" fmla="*/ 85 h 791"/>
                  <a:gd name="T10" fmla="*/ 1184 w 1185"/>
                  <a:gd name="T11" fmla="*/ 790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5" h="791">
                    <a:moveTo>
                      <a:pt x="0" y="790"/>
                    </a:moveTo>
                    <a:lnTo>
                      <a:pt x="0" y="85"/>
                    </a:lnTo>
                    <a:cubicBezTo>
                      <a:pt x="0" y="37"/>
                      <a:pt x="36" y="0"/>
                      <a:pt x="84" y="0"/>
                    </a:cubicBezTo>
                    <a:lnTo>
                      <a:pt x="1099" y="0"/>
                    </a:lnTo>
                    <a:cubicBezTo>
                      <a:pt x="1147" y="0"/>
                      <a:pt x="1184" y="37"/>
                      <a:pt x="1184" y="85"/>
                    </a:cubicBezTo>
                    <a:lnTo>
                      <a:pt x="1184" y="790"/>
                    </a:lnTo>
                  </a:path>
                </a:pathLst>
              </a:custGeom>
              <a:solidFill>
                <a:schemeClr val="bg2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164" name="Freeform 12">
                <a:extLst>
                  <a:ext uri="{FF2B5EF4-FFF2-40B4-BE49-F238E27FC236}">
                    <a16:creationId xmlns:a16="http://schemas.microsoft.com/office/drawing/2014/main" id="{78BAA7DB-ED81-9742-9F36-B294DF98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363" y="3243263"/>
                <a:ext cx="466725" cy="61912"/>
              </a:xfrm>
              <a:custGeom>
                <a:avLst/>
                <a:gdLst>
                  <a:gd name="T0" fmla="*/ 789 w 1298"/>
                  <a:gd name="T1" fmla="*/ 0 h 170"/>
                  <a:gd name="T2" fmla="*/ 789 w 1298"/>
                  <a:gd name="T3" fmla="*/ 57 h 170"/>
                  <a:gd name="T4" fmla="*/ 508 w 1298"/>
                  <a:gd name="T5" fmla="*/ 57 h 170"/>
                  <a:gd name="T6" fmla="*/ 508 w 1298"/>
                  <a:gd name="T7" fmla="*/ 0 h 170"/>
                  <a:gd name="T8" fmla="*/ 0 w 1298"/>
                  <a:gd name="T9" fmla="*/ 0 h 170"/>
                  <a:gd name="T10" fmla="*/ 0 w 1298"/>
                  <a:gd name="T11" fmla="*/ 113 h 170"/>
                  <a:gd name="T12" fmla="*/ 57 w 1298"/>
                  <a:gd name="T13" fmla="*/ 169 h 170"/>
                  <a:gd name="T14" fmla="*/ 1241 w 1298"/>
                  <a:gd name="T15" fmla="*/ 169 h 170"/>
                  <a:gd name="T16" fmla="*/ 1297 w 1298"/>
                  <a:gd name="T17" fmla="*/ 113 h 170"/>
                  <a:gd name="T18" fmla="*/ 1297 w 1298"/>
                  <a:gd name="T19" fmla="*/ 0 h 170"/>
                  <a:gd name="T20" fmla="*/ 789 w 1298"/>
                  <a:gd name="T21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8" h="170">
                    <a:moveTo>
                      <a:pt x="789" y="0"/>
                    </a:moveTo>
                    <a:lnTo>
                      <a:pt x="789" y="57"/>
                    </a:lnTo>
                    <a:lnTo>
                      <a:pt x="508" y="57"/>
                    </a:lnTo>
                    <a:lnTo>
                      <a:pt x="508" y="0"/>
                    </a:lnTo>
                    <a:lnTo>
                      <a:pt x="0" y="0"/>
                    </a:lnTo>
                    <a:lnTo>
                      <a:pt x="0" y="113"/>
                    </a:lnTo>
                    <a:cubicBezTo>
                      <a:pt x="0" y="144"/>
                      <a:pt x="26" y="169"/>
                      <a:pt x="57" y="169"/>
                    </a:cubicBezTo>
                    <a:lnTo>
                      <a:pt x="1241" y="169"/>
                    </a:lnTo>
                    <a:cubicBezTo>
                      <a:pt x="1272" y="169"/>
                      <a:pt x="1297" y="144"/>
                      <a:pt x="1297" y="113"/>
                    </a:cubicBezTo>
                    <a:lnTo>
                      <a:pt x="1297" y="0"/>
                    </a:lnTo>
                    <a:lnTo>
                      <a:pt x="789" y="0"/>
                    </a:lnTo>
                  </a:path>
                </a:pathLst>
              </a:custGeom>
              <a:solidFill>
                <a:schemeClr val="bg2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DD029D8-61E4-3D47-82F9-8609FABA789B}"/>
              </a:ext>
            </a:extLst>
          </p:cNvPr>
          <p:cNvGrpSpPr/>
          <p:nvPr/>
        </p:nvGrpSpPr>
        <p:grpSpPr>
          <a:xfrm>
            <a:off x="2921760" y="3688650"/>
            <a:ext cx="222826" cy="392381"/>
            <a:chOff x="5105375" y="3541416"/>
            <a:chExt cx="222826" cy="392381"/>
          </a:xfrm>
        </p:grpSpPr>
        <p:sp>
          <p:nvSpPr>
            <p:cNvPr id="166" name="Freeform 51">
              <a:extLst>
                <a:ext uri="{FF2B5EF4-FFF2-40B4-BE49-F238E27FC236}">
                  <a16:creationId xmlns:a16="http://schemas.microsoft.com/office/drawing/2014/main" id="{FA58A73C-7A77-E54E-8678-DB56884D2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716" y="3543225"/>
              <a:ext cx="220485" cy="390572"/>
            </a:xfrm>
            <a:custGeom>
              <a:avLst/>
              <a:gdLst>
                <a:gd name="T0" fmla="*/ 1080 w 1081"/>
                <a:gd name="T1" fmla="*/ 1745 h 1912"/>
                <a:gd name="T2" fmla="*/ 914 w 1081"/>
                <a:gd name="T3" fmla="*/ 1911 h 1912"/>
                <a:gd name="T4" fmla="*/ 166 w 1081"/>
                <a:gd name="T5" fmla="*/ 1911 h 1912"/>
                <a:gd name="T6" fmla="*/ 0 w 1081"/>
                <a:gd name="T7" fmla="*/ 1745 h 1912"/>
                <a:gd name="T8" fmla="*/ 0 w 1081"/>
                <a:gd name="T9" fmla="*/ 167 h 1912"/>
                <a:gd name="T10" fmla="*/ 166 w 1081"/>
                <a:gd name="T11" fmla="*/ 0 h 1912"/>
                <a:gd name="T12" fmla="*/ 914 w 1081"/>
                <a:gd name="T13" fmla="*/ 0 h 1912"/>
                <a:gd name="T14" fmla="*/ 1080 w 1081"/>
                <a:gd name="T15" fmla="*/ 167 h 1912"/>
                <a:gd name="T16" fmla="*/ 1080 w 1081"/>
                <a:gd name="T17" fmla="*/ 1745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1" h="1912">
                  <a:moveTo>
                    <a:pt x="1080" y="1745"/>
                  </a:moveTo>
                  <a:cubicBezTo>
                    <a:pt x="1080" y="1837"/>
                    <a:pt x="1006" y="1911"/>
                    <a:pt x="914" y="1911"/>
                  </a:cubicBezTo>
                  <a:lnTo>
                    <a:pt x="166" y="1911"/>
                  </a:lnTo>
                  <a:cubicBezTo>
                    <a:pt x="75" y="1911"/>
                    <a:pt x="0" y="1837"/>
                    <a:pt x="0" y="1745"/>
                  </a:cubicBezTo>
                  <a:lnTo>
                    <a:pt x="0" y="167"/>
                  </a:lnTo>
                  <a:cubicBezTo>
                    <a:pt x="0" y="75"/>
                    <a:pt x="75" y="0"/>
                    <a:pt x="166" y="0"/>
                  </a:cubicBezTo>
                  <a:lnTo>
                    <a:pt x="914" y="0"/>
                  </a:lnTo>
                  <a:cubicBezTo>
                    <a:pt x="1006" y="0"/>
                    <a:pt x="1080" y="75"/>
                    <a:pt x="1080" y="167"/>
                  </a:cubicBezTo>
                  <a:lnTo>
                    <a:pt x="1080" y="1745"/>
                  </a:lnTo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67" name="Freeform 51">
              <a:extLst>
                <a:ext uri="{FF2B5EF4-FFF2-40B4-BE49-F238E27FC236}">
                  <a16:creationId xmlns:a16="http://schemas.microsoft.com/office/drawing/2014/main" id="{078E9B55-69C2-4A4D-B288-5B09A6112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375" y="3541416"/>
              <a:ext cx="220485" cy="390572"/>
            </a:xfrm>
            <a:custGeom>
              <a:avLst/>
              <a:gdLst>
                <a:gd name="T0" fmla="*/ 1080 w 1081"/>
                <a:gd name="T1" fmla="*/ 1745 h 1912"/>
                <a:gd name="T2" fmla="*/ 914 w 1081"/>
                <a:gd name="T3" fmla="*/ 1911 h 1912"/>
                <a:gd name="T4" fmla="*/ 166 w 1081"/>
                <a:gd name="T5" fmla="*/ 1911 h 1912"/>
                <a:gd name="T6" fmla="*/ 0 w 1081"/>
                <a:gd name="T7" fmla="*/ 1745 h 1912"/>
                <a:gd name="T8" fmla="*/ 0 w 1081"/>
                <a:gd name="T9" fmla="*/ 167 h 1912"/>
                <a:gd name="T10" fmla="*/ 166 w 1081"/>
                <a:gd name="T11" fmla="*/ 0 h 1912"/>
                <a:gd name="T12" fmla="*/ 914 w 1081"/>
                <a:gd name="T13" fmla="*/ 0 h 1912"/>
                <a:gd name="T14" fmla="*/ 1080 w 1081"/>
                <a:gd name="T15" fmla="*/ 167 h 1912"/>
                <a:gd name="T16" fmla="*/ 1080 w 1081"/>
                <a:gd name="T17" fmla="*/ 1745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1" h="1912">
                  <a:moveTo>
                    <a:pt x="1080" y="1745"/>
                  </a:moveTo>
                  <a:cubicBezTo>
                    <a:pt x="1080" y="1837"/>
                    <a:pt x="1006" y="1911"/>
                    <a:pt x="914" y="1911"/>
                  </a:cubicBezTo>
                  <a:lnTo>
                    <a:pt x="166" y="1911"/>
                  </a:lnTo>
                  <a:cubicBezTo>
                    <a:pt x="75" y="1911"/>
                    <a:pt x="0" y="1837"/>
                    <a:pt x="0" y="1745"/>
                  </a:cubicBezTo>
                  <a:lnTo>
                    <a:pt x="0" y="167"/>
                  </a:lnTo>
                  <a:cubicBezTo>
                    <a:pt x="0" y="75"/>
                    <a:pt x="75" y="0"/>
                    <a:pt x="166" y="0"/>
                  </a:cubicBezTo>
                  <a:lnTo>
                    <a:pt x="914" y="0"/>
                  </a:lnTo>
                  <a:cubicBezTo>
                    <a:pt x="1006" y="0"/>
                    <a:pt x="1080" y="75"/>
                    <a:pt x="1080" y="167"/>
                  </a:cubicBezTo>
                  <a:lnTo>
                    <a:pt x="1080" y="1745"/>
                  </a:lnTo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68" name="Line 54">
              <a:extLst>
                <a:ext uri="{FF2B5EF4-FFF2-40B4-BE49-F238E27FC236}">
                  <a16:creationId xmlns:a16="http://schemas.microsoft.com/office/drawing/2014/main" id="{4E464F73-510F-5E41-BEB1-45BA169B8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3770" y="3554350"/>
              <a:ext cx="84594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pic>
        <p:nvPicPr>
          <p:cNvPr id="169" name="Picture 168">
            <a:extLst>
              <a:ext uri="{FF2B5EF4-FFF2-40B4-BE49-F238E27FC236}">
                <a16:creationId xmlns:a16="http://schemas.microsoft.com/office/drawing/2014/main" id="{5F99D9B8-DA87-1143-A854-C87927AA97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893" y="2924164"/>
            <a:ext cx="800100" cy="64008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6AD62F78-D8BB-BA4E-A91E-6C7C39CF69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637" y="2444262"/>
            <a:ext cx="800100" cy="64008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CDCF75B2-EC5D-F948-A809-929BE6D7B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426" y="2490782"/>
            <a:ext cx="3148687" cy="179492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C2A46AA-099F-BD42-87A1-912D5676702C}"/>
              </a:ext>
            </a:extLst>
          </p:cNvPr>
          <p:cNvGrpSpPr/>
          <p:nvPr/>
        </p:nvGrpSpPr>
        <p:grpSpPr>
          <a:xfrm>
            <a:off x="2610880" y="4202968"/>
            <a:ext cx="532804" cy="395073"/>
            <a:chOff x="4300196" y="4008403"/>
            <a:chExt cx="609901" cy="452240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01F0F95-B629-DD4F-A031-6CC6E2BCE252}"/>
                </a:ext>
              </a:extLst>
            </p:cNvPr>
            <p:cNvSpPr/>
            <p:nvPr/>
          </p:nvSpPr>
          <p:spPr>
            <a:xfrm>
              <a:off x="4323776" y="4014738"/>
              <a:ext cx="561427" cy="405123"/>
            </a:xfrm>
            <a:prstGeom prst="rect">
              <a:avLst/>
            </a:prstGeom>
            <a:solidFill>
              <a:schemeClr val="bg1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77EDD757-3511-CF4B-8B07-BE2DB0C812E7}"/>
                </a:ext>
              </a:extLst>
            </p:cNvPr>
            <p:cNvGrpSpPr/>
            <p:nvPr/>
          </p:nvGrpSpPr>
          <p:grpSpPr>
            <a:xfrm>
              <a:off x="4300196" y="4008403"/>
              <a:ext cx="609901" cy="452240"/>
              <a:chOff x="3789363" y="2959100"/>
              <a:chExt cx="466725" cy="346075"/>
            </a:xfrm>
            <a:noFill/>
          </p:grpSpPr>
          <p:sp>
            <p:nvSpPr>
              <p:cNvPr id="175" name="Freeform 11">
                <a:extLst>
                  <a:ext uri="{FF2B5EF4-FFF2-40B4-BE49-F238E27FC236}">
                    <a16:creationId xmlns:a16="http://schemas.microsoft.com/office/drawing/2014/main" id="{550F5D88-1DA3-9346-B1A6-9AE67ADAB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2959100"/>
                <a:ext cx="427038" cy="284163"/>
              </a:xfrm>
              <a:custGeom>
                <a:avLst/>
                <a:gdLst>
                  <a:gd name="T0" fmla="*/ 0 w 1185"/>
                  <a:gd name="T1" fmla="*/ 790 h 791"/>
                  <a:gd name="T2" fmla="*/ 0 w 1185"/>
                  <a:gd name="T3" fmla="*/ 85 h 791"/>
                  <a:gd name="T4" fmla="*/ 84 w 1185"/>
                  <a:gd name="T5" fmla="*/ 0 h 791"/>
                  <a:gd name="T6" fmla="*/ 1099 w 1185"/>
                  <a:gd name="T7" fmla="*/ 0 h 791"/>
                  <a:gd name="T8" fmla="*/ 1184 w 1185"/>
                  <a:gd name="T9" fmla="*/ 85 h 791"/>
                  <a:gd name="T10" fmla="*/ 1184 w 1185"/>
                  <a:gd name="T11" fmla="*/ 790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5" h="791">
                    <a:moveTo>
                      <a:pt x="0" y="790"/>
                    </a:moveTo>
                    <a:lnTo>
                      <a:pt x="0" y="85"/>
                    </a:lnTo>
                    <a:cubicBezTo>
                      <a:pt x="0" y="37"/>
                      <a:pt x="36" y="0"/>
                      <a:pt x="84" y="0"/>
                    </a:cubicBezTo>
                    <a:lnTo>
                      <a:pt x="1099" y="0"/>
                    </a:lnTo>
                    <a:cubicBezTo>
                      <a:pt x="1147" y="0"/>
                      <a:pt x="1184" y="37"/>
                      <a:pt x="1184" y="85"/>
                    </a:cubicBezTo>
                    <a:lnTo>
                      <a:pt x="1184" y="790"/>
                    </a:lnTo>
                  </a:path>
                </a:pathLst>
              </a:custGeom>
              <a:solidFill>
                <a:schemeClr val="bg2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176" name="Freeform 12">
                <a:extLst>
                  <a:ext uri="{FF2B5EF4-FFF2-40B4-BE49-F238E27FC236}">
                    <a16:creationId xmlns:a16="http://schemas.microsoft.com/office/drawing/2014/main" id="{260CC9D0-0377-7041-9880-0BD911B66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363" y="3243263"/>
                <a:ext cx="466725" cy="61912"/>
              </a:xfrm>
              <a:custGeom>
                <a:avLst/>
                <a:gdLst>
                  <a:gd name="T0" fmla="*/ 789 w 1298"/>
                  <a:gd name="T1" fmla="*/ 0 h 170"/>
                  <a:gd name="T2" fmla="*/ 789 w 1298"/>
                  <a:gd name="T3" fmla="*/ 57 h 170"/>
                  <a:gd name="T4" fmla="*/ 508 w 1298"/>
                  <a:gd name="T5" fmla="*/ 57 h 170"/>
                  <a:gd name="T6" fmla="*/ 508 w 1298"/>
                  <a:gd name="T7" fmla="*/ 0 h 170"/>
                  <a:gd name="T8" fmla="*/ 0 w 1298"/>
                  <a:gd name="T9" fmla="*/ 0 h 170"/>
                  <a:gd name="T10" fmla="*/ 0 w 1298"/>
                  <a:gd name="T11" fmla="*/ 113 h 170"/>
                  <a:gd name="T12" fmla="*/ 57 w 1298"/>
                  <a:gd name="T13" fmla="*/ 169 h 170"/>
                  <a:gd name="T14" fmla="*/ 1241 w 1298"/>
                  <a:gd name="T15" fmla="*/ 169 h 170"/>
                  <a:gd name="T16" fmla="*/ 1297 w 1298"/>
                  <a:gd name="T17" fmla="*/ 113 h 170"/>
                  <a:gd name="T18" fmla="*/ 1297 w 1298"/>
                  <a:gd name="T19" fmla="*/ 0 h 170"/>
                  <a:gd name="T20" fmla="*/ 789 w 1298"/>
                  <a:gd name="T21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8" h="170">
                    <a:moveTo>
                      <a:pt x="789" y="0"/>
                    </a:moveTo>
                    <a:lnTo>
                      <a:pt x="789" y="57"/>
                    </a:lnTo>
                    <a:lnTo>
                      <a:pt x="508" y="57"/>
                    </a:lnTo>
                    <a:lnTo>
                      <a:pt x="508" y="0"/>
                    </a:lnTo>
                    <a:lnTo>
                      <a:pt x="0" y="0"/>
                    </a:lnTo>
                    <a:lnTo>
                      <a:pt x="0" y="113"/>
                    </a:lnTo>
                    <a:cubicBezTo>
                      <a:pt x="0" y="144"/>
                      <a:pt x="26" y="169"/>
                      <a:pt x="57" y="169"/>
                    </a:cubicBezTo>
                    <a:lnTo>
                      <a:pt x="1241" y="169"/>
                    </a:lnTo>
                    <a:cubicBezTo>
                      <a:pt x="1272" y="169"/>
                      <a:pt x="1297" y="144"/>
                      <a:pt x="1297" y="113"/>
                    </a:cubicBezTo>
                    <a:lnTo>
                      <a:pt x="1297" y="0"/>
                    </a:lnTo>
                    <a:lnTo>
                      <a:pt x="789" y="0"/>
                    </a:lnTo>
                  </a:path>
                </a:pathLst>
              </a:custGeom>
              <a:solidFill>
                <a:schemeClr val="bg2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072CCBAB-0316-1D48-B935-B9F0AA6F2C56}"/>
              </a:ext>
            </a:extLst>
          </p:cNvPr>
          <p:cNvGrpSpPr/>
          <p:nvPr/>
        </p:nvGrpSpPr>
        <p:grpSpPr>
          <a:xfrm>
            <a:off x="3977214" y="4202968"/>
            <a:ext cx="222826" cy="392381"/>
            <a:chOff x="5105375" y="3541416"/>
            <a:chExt cx="222826" cy="392381"/>
          </a:xfrm>
        </p:grpSpPr>
        <p:sp>
          <p:nvSpPr>
            <p:cNvPr id="178" name="Freeform 51">
              <a:extLst>
                <a:ext uri="{FF2B5EF4-FFF2-40B4-BE49-F238E27FC236}">
                  <a16:creationId xmlns:a16="http://schemas.microsoft.com/office/drawing/2014/main" id="{307C879A-044B-9745-80CF-8212445FB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716" y="3543225"/>
              <a:ext cx="220485" cy="390572"/>
            </a:xfrm>
            <a:custGeom>
              <a:avLst/>
              <a:gdLst>
                <a:gd name="T0" fmla="*/ 1080 w 1081"/>
                <a:gd name="T1" fmla="*/ 1745 h 1912"/>
                <a:gd name="T2" fmla="*/ 914 w 1081"/>
                <a:gd name="T3" fmla="*/ 1911 h 1912"/>
                <a:gd name="T4" fmla="*/ 166 w 1081"/>
                <a:gd name="T5" fmla="*/ 1911 h 1912"/>
                <a:gd name="T6" fmla="*/ 0 w 1081"/>
                <a:gd name="T7" fmla="*/ 1745 h 1912"/>
                <a:gd name="T8" fmla="*/ 0 w 1081"/>
                <a:gd name="T9" fmla="*/ 167 h 1912"/>
                <a:gd name="T10" fmla="*/ 166 w 1081"/>
                <a:gd name="T11" fmla="*/ 0 h 1912"/>
                <a:gd name="T12" fmla="*/ 914 w 1081"/>
                <a:gd name="T13" fmla="*/ 0 h 1912"/>
                <a:gd name="T14" fmla="*/ 1080 w 1081"/>
                <a:gd name="T15" fmla="*/ 167 h 1912"/>
                <a:gd name="T16" fmla="*/ 1080 w 1081"/>
                <a:gd name="T17" fmla="*/ 1745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1" h="1912">
                  <a:moveTo>
                    <a:pt x="1080" y="1745"/>
                  </a:moveTo>
                  <a:cubicBezTo>
                    <a:pt x="1080" y="1837"/>
                    <a:pt x="1006" y="1911"/>
                    <a:pt x="914" y="1911"/>
                  </a:cubicBezTo>
                  <a:lnTo>
                    <a:pt x="166" y="1911"/>
                  </a:lnTo>
                  <a:cubicBezTo>
                    <a:pt x="75" y="1911"/>
                    <a:pt x="0" y="1837"/>
                    <a:pt x="0" y="1745"/>
                  </a:cubicBezTo>
                  <a:lnTo>
                    <a:pt x="0" y="167"/>
                  </a:lnTo>
                  <a:cubicBezTo>
                    <a:pt x="0" y="75"/>
                    <a:pt x="75" y="0"/>
                    <a:pt x="166" y="0"/>
                  </a:cubicBezTo>
                  <a:lnTo>
                    <a:pt x="914" y="0"/>
                  </a:lnTo>
                  <a:cubicBezTo>
                    <a:pt x="1006" y="0"/>
                    <a:pt x="1080" y="75"/>
                    <a:pt x="1080" y="167"/>
                  </a:cubicBezTo>
                  <a:lnTo>
                    <a:pt x="1080" y="1745"/>
                  </a:lnTo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79" name="Freeform 51">
              <a:extLst>
                <a:ext uri="{FF2B5EF4-FFF2-40B4-BE49-F238E27FC236}">
                  <a16:creationId xmlns:a16="http://schemas.microsoft.com/office/drawing/2014/main" id="{8AA8C08B-A77E-A04B-9B93-7BC816633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375" y="3541416"/>
              <a:ext cx="220485" cy="390572"/>
            </a:xfrm>
            <a:custGeom>
              <a:avLst/>
              <a:gdLst>
                <a:gd name="T0" fmla="*/ 1080 w 1081"/>
                <a:gd name="T1" fmla="*/ 1745 h 1912"/>
                <a:gd name="T2" fmla="*/ 914 w 1081"/>
                <a:gd name="T3" fmla="*/ 1911 h 1912"/>
                <a:gd name="T4" fmla="*/ 166 w 1081"/>
                <a:gd name="T5" fmla="*/ 1911 h 1912"/>
                <a:gd name="T6" fmla="*/ 0 w 1081"/>
                <a:gd name="T7" fmla="*/ 1745 h 1912"/>
                <a:gd name="T8" fmla="*/ 0 w 1081"/>
                <a:gd name="T9" fmla="*/ 167 h 1912"/>
                <a:gd name="T10" fmla="*/ 166 w 1081"/>
                <a:gd name="T11" fmla="*/ 0 h 1912"/>
                <a:gd name="T12" fmla="*/ 914 w 1081"/>
                <a:gd name="T13" fmla="*/ 0 h 1912"/>
                <a:gd name="T14" fmla="*/ 1080 w 1081"/>
                <a:gd name="T15" fmla="*/ 167 h 1912"/>
                <a:gd name="T16" fmla="*/ 1080 w 1081"/>
                <a:gd name="T17" fmla="*/ 1745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1" h="1912">
                  <a:moveTo>
                    <a:pt x="1080" y="1745"/>
                  </a:moveTo>
                  <a:cubicBezTo>
                    <a:pt x="1080" y="1837"/>
                    <a:pt x="1006" y="1911"/>
                    <a:pt x="914" y="1911"/>
                  </a:cubicBezTo>
                  <a:lnTo>
                    <a:pt x="166" y="1911"/>
                  </a:lnTo>
                  <a:cubicBezTo>
                    <a:pt x="75" y="1911"/>
                    <a:pt x="0" y="1837"/>
                    <a:pt x="0" y="1745"/>
                  </a:cubicBezTo>
                  <a:lnTo>
                    <a:pt x="0" y="167"/>
                  </a:lnTo>
                  <a:cubicBezTo>
                    <a:pt x="0" y="75"/>
                    <a:pt x="75" y="0"/>
                    <a:pt x="166" y="0"/>
                  </a:cubicBezTo>
                  <a:lnTo>
                    <a:pt x="914" y="0"/>
                  </a:lnTo>
                  <a:cubicBezTo>
                    <a:pt x="1006" y="0"/>
                    <a:pt x="1080" y="75"/>
                    <a:pt x="1080" y="167"/>
                  </a:cubicBezTo>
                  <a:lnTo>
                    <a:pt x="1080" y="1745"/>
                  </a:lnTo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80" name="Line 54">
              <a:extLst>
                <a:ext uri="{FF2B5EF4-FFF2-40B4-BE49-F238E27FC236}">
                  <a16:creationId xmlns:a16="http://schemas.microsoft.com/office/drawing/2014/main" id="{B371D16F-C5F1-C445-8C6A-7732FCB43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3770" y="3554350"/>
              <a:ext cx="84594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40B8D7E-484F-A243-B074-C470E337B40A}"/>
              </a:ext>
            </a:extLst>
          </p:cNvPr>
          <p:cNvGrpSpPr/>
          <p:nvPr/>
        </p:nvGrpSpPr>
        <p:grpSpPr>
          <a:xfrm>
            <a:off x="3274016" y="4202968"/>
            <a:ext cx="532804" cy="395073"/>
            <a:chOff x="4300196" y="4008403"/>
            <a:chExt cx="609901" cy="452240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46583AB-BC3A-C446-A656-73B31BBEBC8B}"/>
                </a:ext>
              </a:extLst>
            </p:cNvPr>
            <p:cNvSpPr/>
            <p:nvPr/>
          </p:nvSpPr>
          <p:spPr>
            <a:xfrm>
              <a:off x="4323776" y="4014738"/>
              <a:ext cx="561427" cy="405123"/>
            </a:xfrm>
            <a:prstGeom prst="rect">
              <a:avLst/>
            </a:prstGeom>
            <a:solidFill>
              <a:schemeClr val="bg1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834BDF2B-B653-2941-BB0C-F21D545B53D5}"/>
                </a:ext>
              </a:extLst>
            </p:cNvPr>
            <p:cNvGrpSpPr/>
            <p:nvPr/>
          </p:nvGrpSpPr>
          <p:grpSpPr>
            <a:xfrm>
              <a:off x="4300196" y="4008403"/>
              <a:ext cx="609901" cy="452240"/>
              <a:chOff x="3789363" y="2959100"/>
              <a:chExt cx="466725" cy="346075"/>
            </a:xfrm>
            <a:noFill/>
          </p:grpSpPr>
          <p:sp>
            <p:nvSpPr>
              <p:cNvPr id="184" name="Freeform 11">
                <a:extLst>
                  <a:ext uri="{FF2B5EF4-FFF2-40B4-BE49-F238E27FC236}">
                    <a16:creationId xmlns:a16="http://schemas.microsoft.com/office/drawing/2014/main" id="{2A57B055-4949-024D-96D4-A6150D7BC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2959100"/>
                <a:ext cx="427038" cy="284163"/>
              </a:xfrm>
              <a:custGeom>
                <a:avLst/>
                <a:gdLst>
                  <a:gd name="T0" fmla="*/ 0 w 1185"/>
                  <a:gd name="T1" fmla="*/ 790 h 791"/>
                  <a:gd name="T2" fmla="*/ 0 w 1185"/>
                  <a:gd name="T3" fmla="*/ 85 h 791"/>
                  <a:gd name="T4" fmla="*/ 84 w 1185"/>
                  <a:gd name="T5" fmla="*/ 0 h 791"/>
                  <a:gd name="T6" fmla="*/ 1099 w 1185"/>
                  <a:gd name="T7" fmla="*/ 0 h 791"/>
                  <a:gd name="T8" fmla="*/ 1184 w 1185"/>
                  <a:gd name="T9" fmla="*/ 85 h 791"/>
                  <a:gd name="T10" fmla="*/ 1184 w 1185"/>
                  <a:gd name="T11" fmla="*/ 790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5" h="791">
                    <a:moveTo>
                      <a:pt x="0" y="790"/>
                    </a:moveTo>
                    <a:lnTo>
                      <a:pt x="0" y="85"/>
                    </a:lnTo>
                    <a:cubicBezTo>
                      <a:pt x="0" y="37"/>
                      <a:pt x="36" y="0"/>
                      <a:pt x="84" y="0"/>
                    </a:cubicBezTo>
                    <a:lnTo>
                      <a:pt x="1099" y="0"/>
                    </a:lnTo>
                    <a:cubicBezTo>
                      <a:pt x="1147" y="0"/>
                      <a:pt x="1184" y="37"/>
                      <a:pt x="1184" y="85"/>
                    </a:cubicBezTo>
                    <a:lnTo>
                      <a:pt x="1184" y="790"/>
                    </a:lnTo>
                  </a:path>
                </a:pathLst>
              </a:custGeom>
              <a:solidFill>
                <a:schemeClr val="bg2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185" name="Freeform 12">
                <a:extLst>
                  <a:ext uri="{FF2B5EF4-FFF2-40B4-BE49-F238E27FC236}">
                    <a16:creationId xmlns:a16="http://schemas.microsoft.com/office/drawing/2014/main" id="{E6902E3A-1F97-C84D-A4B0-8F97C0C4E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363" y="3243263"/>
                <a:ext cx="466725" cy="61912"/>
              </a:xfrm>
              <a:custGeom>
                <a:avLst/>
                <a:gdLst>
                  <a:gd name="T0" fmla="*/ 789 w 1298"/>
                  <a:gd name="T1" fmla="*/ 0 h 170"/>
                  <a:gd name="T2" fmla="*/ 789 w 1298"/>
                  <a:gd name="T3" fmla="*/ 57 h 170"/>
                  <a:gd name="T4" fmla="*/ 508 w 1298"/>
                  <a:gd name="T5" fmla="*/ 57 h 170"/>
                  <a:gd name="T6" fmla="*/ 508 w 1298"/>
                  <a:gd name="T7" fmla="*/ 0 h 170"/>
                  <a:gd name="T8" fmla="*/ 0 w 1298"/>
                  <a:gd name="T9" fmla="*/ 0 h 170"/>
                  <a:gd name="T10" fmla="*/ 0 w 1298"/>
                  <a:gd name="T11" fmla="*/ 113 h 170"/>
                  <a:gd name="T12" fmla="*/ 57 w 1298"/>
                  <a:gd name="T13" fmla="*/ 169 h 170"/>
                  <a:gd name="T14" fmla="*/ 1241 w 1298"/>
                  <a:gd name="T15" fmla="*/ 169 h 170"/>
                  <a:gd name="T16" fmla="*/ 1297 w 1298"/>
                  <a:gd name="T17" fmla="*/ 113 h 170"/>
                  <a:gd name="T18" fmla="*/ 1297 w 1298"/>
                  <a:gd name="T19" fmla="*/ 0 h 170"/>
                  <a:gd name="T20" fmla="*/ 789 w 1298"/>
                  <a:gd name="T21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8" h="170">
                    <a:moveTo>
                      <a:pt x="789" y="0"/>
                    </a:moveTo>
                    <a:lnTo>
                      <a:pt x="789" y="57"/>
                    </a:lnTo>
                    <a:lnTo>
                      <a:pt x="508" y="57"/>
                    </a:lnTo>
                    <a:lnTo>
                      <a:pt x="508" y="0"/>
                    </a:lnTo>
                    <a:lnTo>
                      <a:pt x="0" y="0"/>
                    </a:lnTo>
                    <a:lnTo>
                      <a:pt x="0" y="113"/>
                    </a:lnTo>
                    <a:cubicBezTo>
                      <a:pt x="0" y="144"/>
                      <a:pt x="26" y="169"/>
                      <a:pt x="57" y="169"/>
                    </a:cubicBezTo>
                    <a:lnTo>
                      <a:pt x="1241" y="169"/>
                    </a:lnTo>
                    <a:cubicBezTo>
                      <a:pt x="1272" y="169"/>
                      <a:pt x="1297" y="144"/>
                      <a:pt x="1297" y="113"/>
                    </a:cubicBezTo>
                    <a:lnTo>
                      <a:pt x="1297" y="0"/>
                    </a:lnTo>
                    <a:lnTo>
                      <a:pt x="789" y="0"/>
                    </a:lnTo>
                  </a:path>
                </a:pathLst>
              </a:custGeom>
              <a:solidFill>
                <a:schemeClr val="bg2"/>
              </a:solidFill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5648A95-1B41-1A43-9DC0-9FDBF5AA6F96}"/>
              </a:ext>
            </a:extLst>
          </p:cNvPr>
          <p:cNvGrpSpPr/>
          <p:nvPr/>
        </p:nvGrpSpPr>
        <p:grpSpPr>
          <a:xfrm>
            <a:off x="4368093" y="4208502"/>
            <a:ext cx="222826" cy="392381"/>
            <a:chOff x="5105375" y="3541416"/>
            <a:chExt cx="222826" cy="392381"/>
          </a:xfrm>
        </p:grpSpPr>
        <p:sp>
          <p:nvSpPr>
            <p:cNvPr id="187" name="Freeform 51">
              <a:extLst>
                <a:ext uri="{FF2B5EF4-FFF2-40B4-BE49-F238E27FC236}">
                  <a16:creationId xmlns:a16="http://schemas.microsoft.com/office/drawing/2014/main" id="{48C8ED54-635F-9F4F-AE8F-B98A2F92F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716" y="3543225"/>
              <a:ext cx="220485" cy="390572"/>
            </a:xfrm>
            <a:custGeom>
              <a:avLst/>
              <a:gdLst>
                <a:gd name="T0" fmla="*/ 1080 w 1081"/>
                <a:gd name="T1" fmla="*/ 1745 h 1912"/>
                <a:gd name="T2" fmla="*/ 914 w 1081"/>
                <a:gd name="T3" fmla="*/ 1911 h 1912"/>
                <a:gd name="T4" fmla="*/ 166 w 1081"/>
                <a:gd name="T5" fmla="*/ 1911 h 1912"/>
                <a:gd name="T6" fmla="*/ 0 w 1081"/>
                <a:gd name="T7" fmla="*/ 1745 h 1912"/>
                <a:gd name="T8" fmla="*/ 0 w 1081"/>
                <a:gd name="T9" fmla="*/ 167 h 1912"/>
                <a:gd name="T10" fmla="*/ 166 w 1081"/>
                <a:gd name="T11" fmla="*/ 0 h 1912"/>
                <a:gd name="T12" fmla="*/ 914 w 1081"/>
                <a:gd name="T13" fmla="*/ 0 h 1912"/>
                <a:gd name="T14" fmla="*/ 1080 w 1081"/>
                <a:gd name="T15" fmla="*/ 167 h 1912"/>
                <a:gd name="T16" fmla="*/ 1080 w 1081"/>
                <a:gd name="T17" fmla="*/ 1745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1" h="1912">
                  <a:moveTo>
                    <a:pt x="1080" y="1745"/>
                  </a:moveTo>
                  <a:cubicBezTo>
                    <a:pt x="1080" y="1837"/>
                    <a:pt x="1006" y="1911"/>
                    <a:pt x="914" y="1911"/>
                  </a:cubicBezTo>
                  <a:lnTo>
                    <a:pt x="166" y="1911"/>
                  </a:lnTo>
                  <a:cubicBezTo>
                    <a:pt x="75" y="1911"/>
                    <a:pt x="0" y="1837"/>
                    <a:pt x="0" y="1745"/>
                  </a:cubicBezTo>
                  <a:lnTo>
                    <a:pt x="0" y="167"/>
                  </a:lnTo>
                  <a:cubicBezTo>
                    <a:pt x="0" y="75"/>
                    <a:pt x="75" y="0"/>
                    <a:pt x="166" y="0"/>
                  </a:cubicBezTo>
                  <a:lnTo>
                    <a:pt x="914" y="0"/>
                  </a:lnTo>
                  <a:cubicBezTo>
                    <a:pt x="1006" y="0"/>
                    <a:pt x="1080" y="75"/>
                    <a:pt x="1080" y="167"/>
                  </a:cubicBezTo>
                  <a:lnTo>
                    <a:pt x="1080" y="1745"/>
                  </a:lnTo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88" name="Freeform 51">
              <a:extLst>
                <a:ext uri="{FF2B5EF4-FFF2-40B4-BE49-F238E27FC236}">
                  <a16:creationId xmlns:a16="http://schemas.microsoft.com/office/drawing/2014/main" id="{37738BCD-82D4-7A45-A979-53F499E64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375" y="3541416"/>
              <a:ext cx="220485" cy="390572"/>
            </a:xfrm>
            <a:custGeom>
              <a:avLst/>
              <a:gdLst>
                <a:gd name="T0" fmla="*/ 1080 w 1081"/>
                <a:gd name="T1" fmla="*/ 1745 h 1912"/>
                <a:gd name="T2" fmla="*/ 914 w 1081"/>
                <a:gd name="T3" fmla="*/ 1911 h 1912"/>
                <a:gd name="T4" fmla="*/ 166 w 1081"/>
                <a:gd name="T5" fmla="*/ 1911 h 1912"/>
                <a:gd name="T6" fmla="*/ 0 w 1081"/>
                <a:gd name="T7" fmla="*/ 1745 h 1912"/>
                <a:gd name="T8" fmla="*/ 0 w 1081"/>
                <a:gd name="T9" fmla="*/ 167 h 1912"/>
                <a:gd name="T10" fmla="*/ 166 w 1081"/>
                <a:gd name="T11" fmla="*/ 0 h 1912"/>
                <a:gd name="T12" fmla="*/ 914 w 1081"/>
                <a:gd name="T13" fmla="*/ 0 h 1912"/>
                <a:gd name="T14" fmla="*/ 1080 w 1081"/>
                <a:gd name="T15" fmla="*/ 167 h 1912"/>
                <a:gd name="T16" fmla="*/ 1080 w 1081"/>
                <a:gd name="T17" fmla="*/ 1745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1" h="1912">
                  <a:moveTo>
                    <a:pt x="1080" y="1745"/>
                  </a:moveTo>
                  <a:cubicBezTo>
                    <a:pt x="1080" y="1837"/>
                    <a:pt x="1006" y="1911"/>
                    <a:pt x="914" y="1911"/>
                  </a:cubicBezTo>
                  <a:lnTo>
                    <a:pt x="166" y="1911"/>
                  </a:lnTo>
                  <a:cubicBezTo>
                    <a:pt x="75" y="1911"/>
                    <a:pt x="0" y="1837"/>
                    <a:pt x="0" y="1745"/>
                  </a:cubicBezTo>
                  <a:lnTo>
                    <a:pt x="0" y="167"/>
                  </a:lnTo>
                  <a:cubicBezTo>
                    <a:pt x="0" y="75"/>
                    <a:pt x="75" y="0"/>
                    <a:pt x="166" y="0"/>
                  </a:cubicBezTo>
                  <a:lnTo>
                    <a:pt x="914" y="0"/>
                  </a:lnTo>
                  <a:cubicBezTo>
                    <a:pt x="1006" y="0"/>
                    <a:pt x="1080" y="75"/>
                    <a:pt x="1080" y="167"/>
                  </a:cubicBezTo>
                  <a:lnTo>
                    <a:pt x="1080" y="1745"/>
                  </a:lnTo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89" name="Line 54">
              <a:extLst>
                <a:ext uri="{FF2B5EF4-FFF2-40B4-BE49-F238E27FC236}">
                  <a16:creationId xmlns:a16="http://schemas.microsoft.com/office/drawing/2014/main" id="{64069ECE-DAFB-9E41-9BD8-8F37EBB4C3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3770" y="3554350"/>
              <a:ext cx="84594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F922ACD9-AE84-334A-8AC3-3B774B2291F3}"/>
              </a:ext>
            </a:extLst>
          </p:cNvPr>
          <p:cNvCxnSpPr>
            <a:cxnSpLocks/>
          </p:cNvCxnSpPr>
          <p:nvPr/>
        </p:nvCxnSpPr>
        <p:spPr>
          <a:xfrm flipV="1">
            <a:off x="4045609" y="2494558"/>
            <a:ext cx="1564130" cy="5897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584E44F-F3D2-A646-8E78-1DFC7469A64D}"/>
              </a:ext>
            </a:extLst>
          </p:cNvPr>
          <p:cNvCxnSpPr>
            <a:cxnSpLocks/>
          </p:cNvCxnSpPr>
          <p:nvPr/>
        </p:nvCxnSpPr>
        <p:spPr>
          <a:xfrm>
            <a:off x="4054695" y="3429832"/>
            <a:ext cx="1581380" cy="85587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A053BDC6-1F63-4A4E-BE04-9B6D2D00EC7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029738" y="3173295"/>
            <a:ext cx="458309" cy="365760"/>
            <a:chOff x="839746" y="4443493"/>
            <a:chExt cx="169154" cy="134996"/>
          </a:xfrm>
        </p:grpSpPr>
        <p:sp>
          <p:nvSpPr>
            <p:cNvPr id="193" name="Freeform 296">
              <a:extLst>
                <a:ext uri="{FF2B5EF4-FFF2-40B4-BE49-F238E27FC236}">
                  <a16:creationId xmlns:a16="http://schemas.microsoft.com/office/drawing/2014/main" id="{CF24A3FD-1FA2-864A-AFDE-35E515E35D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6" y="4443493"/>
              <a:ext cx="169154" cy="5806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297">
              <a:extLst>
                <a:ext uri="{FF2B5EF4-FFF2-40B4-BE49-F238E27FC236}">
                  <a16:creationId xmlns:a16="http://schemas.microsoft.com/office/drawing/2014/main" id="{791361E4-6D3D-8C48-BB11-1DCDA8BA92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298">
              <a:extLst>
                <a:ext uri="{FF2B5EF4-FFF2-40B4-BE49-F238E27FC236}">
                  <a16:creationId xmlns:a16="http://schemas.microsoft.com/office/drawing/2014/main" id="{3EF65FE8-EEE7-9F43-BA8B-4CAEA585F6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04FE9936-4965-BB45-BF63-E7AA9FDE3B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456266" y="3626507"/>
            <a:ext cx="458309" cy="365760"/>
            <a:chOff x="839746" y="4443493"/>
            <a:chExt cx="169154" cy="134996"/>
          </a:xfrm>
        </p:grpSpPr>
        <p:sp>
          <p:nvSpPr>
            <p:cNvPr id="197" name="Freeform 296">
              <a:extLst>
                <a:ext uri="{FF2B5EF4-FFF2-40B4-BE49-F238E27FC236}">
                  <a16:creationId xmlns:a16="http://schemas.microsoft.com/office/drawing/2014/main" id="{482E8901-F394-3344-A9BD-7061E71D570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6" y="4443493"/>
              <a:ext cx="169154" cy="5806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297">
              <a:extLst>
                <a:ext uri="{FF2B5EF4-FFF2-40B4-BE49-F238E27FC236}">
                  <a16:creationId xmlns:a16="http://schemas.microsoft.com/office/drawing/2014/main" id="{BD0A2A09-F781-3B4E-A967-0D90D80163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298">
              <a:extLst>
                <a:ext uri="{FF2B5EF4-FFF2-40B4-BE49-F238E27FC236}">
                  <a16:creationId xmlns:a16="http://schemas.microsoft.com/office/drawing/2014/main" id="{C6F1AA18-F5BE-8A4F-9E58-4A45E210A8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0" name="Picture 199">
            <a:extLst>
              <a:ext uri="{FF2B5EF4-FFF2-40B4-BE49-F238E27FC236}">
                <a16:creationId xmlns:a16="http://schemas.microsoft.com/office/drawing/2014/main" id="{5842C862-9DFC-DA4A-A172-BCEB35800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3741" y="2490782"/>
            <a:ext cx="1551290" cy="23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6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ＭＳ Ｐゴシック"/>
              </a:rPr>
              <a:t>Agenda</a:t>
            </a:r>
            <a:r>
              <a:rPr lang="pl-PL" dirty="0">
                <a:solidFill>
                  <a:schemeClr val="bg1"/>
                </a:solidFill>
                <a:ea typeface="ＭＳ Ｐゴシック"/>
              </a:rPr>
              <a:t> </a:t>
            </a:r>
            <a:endParaRPr lang="en-US">
              <a:solidFill>
                <a:schemeClr val="bg1"/>
              </a:solidFill>
              <a:ea typeface="ＭＳ Ｐゴシック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192397" y="471622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192397" y="1398973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192397" y="2326324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3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192397" y="3253675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4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192397" y="4181025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8616" y="377057"/>
            <a:ext cx="34453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b="1">
                <a:latin typeface="+mn-lt"/>
              </a:rPr>
              <a:t>Why do small businesses matter?</a:t>
            </a:r>
            <a:endParaRPr lang="en-US" b="1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8616" y="1442907"/>
            <a:ext cx="32136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Cisco Business</a:t>
            </a:r>
            <a:endParaRPr lang="en-US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8616" y="2370258"/>
            <a:ext cx="33577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Why Cisco Business Wireless?</a:t>
            </a:r>
            <a:endParaRPr lang="en-US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8616" y="3159110"/>
            <a:ext cx="34453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What is Cisco Business Wireless? </a:t>
            </a:r>
            <a:endParaRPr lang="en-US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8617" y="4224959"/>
            <a:ext cx="26555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Summary 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84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4C070-4B2D-3C4D-9C7C-00B06DBD3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3216B-2637-BD41-90F2-4473729B78F5}"/>
              </a:ext>
            </a:extLst>
          </p:cNvPr>
          <p:cNvSpPr/>
          <p:nvPr/>
        </p:nvSpPr>
        <p:spPr>
          <a:xfrm>
            <a:off x="0" y="0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3BDE76-7DB7-4C48-8AF8-A7034E31A1FF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Cisco Business Wireless Access Points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C6B3F04-F26E-E844-8F3D-01D96F1C2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69222"/>
              </p:ext>
            </p:extLst>
          </p:nvPr>
        </p:nvGraphicFramePr>
        <p:xfrm>
          <a:off x="538634" y="1739492"/>
          <a:ext cx="8194821" cy="3130144"/>
        </p:xfrm>
        <a:graphic>
          <a:graphicData uri="http://schemas.openxmlformats.org/drawingml/2006/table">
            <a:tbl>
              <a:tblPr firstRow="1" bandRow="1"/>
              <a:tblGrid>
                <a:gridCol w="199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3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3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46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1050">
                        <a:latin typeface="+mj-lt"/>
                      </a:endParaRP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 dirty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Arial Narrow"/>
                        </a:rPr>
                        <a:t>CBW140AC Access Point</a:t>
                      </a:r>
                    </a:p>
                  </a:txBody>
                  <a:tcPr marL="45720" marR="45720" marT="18288" marB="18288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 dirty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Arial Narrow"/>
                        </a:rPr>
                        <a:t>CBW240AC Access Point</a:t>
                      </a:r>
                    </a:p>
                  </a:txBody>
                  <a:tcPr marL="45720" marR="45720" marT="18288" marB="18288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 dirty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Arial Narrow"/>
                        </a:rPr>
                        <a:t>CBW145AC Access Point</a:t>
                      </a:r>
                    </a:p>
                  </a:txBody>
                  <a:tcPr marL="45720" marR="45720" marT="18288" marB="18288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53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For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+mj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SoHo / SB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SB / SMB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SB / SMB / Back Office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20430"/>
                  </a:ext>
                </a:extLst>
              </a:tr>
              <a:tr h="395886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+mj-lt"/>
                          <a:cs typeface="Arial Narrow"/>
                        </a:rPr>
                        <a:t>Mounting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5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Ceiling &amp; T-bar / Wall </a:t>
                      </a:r>
                      <a:endParaRPr lang="en-US" sz="1050" b="0">
                        <a:solidFill>
                          <a:schemeClr val="tx2"/>
                        </a:solidFill>
                        <a:latin typeface="+mn-lt"/>
                        <a:cs typeface="Arial Narrow"/>
                      </a:endParaRPr>
                    </a:p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5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Mounting Kit included 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Ceiling &amp; T-bar / Wall</a:t>
                      </a:r>
                    </a:p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Mounting Kit included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Wall / Wall Plate</a:t>
                      </a:r>
                    </a:p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Mounting Kit included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45702"/>
                  </a:ext>
                </a:extLst>
              </a:tr>
              <a:tr h="237532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Maximum</a:t>
                      </a:r>
                      <a:r>
                        <a:rPr lang="en-US" sz="1100" b="1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 data rate</a:t>
                      </a:r>
                      <a:endParaRPr lang="en-US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867Mbps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kern="1200" dirty="0">
                          <a:solidFill>
                            <a:schemeClr val="tx2"/>
                          </a:solidFill>
                          <a:effectLst>
                            <a:outerShdw sx="0" sy="0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1733Mbps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867Mbps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395160"/>
                  </a:ext>
                </a:extLst>
              </a:tr>
              <a:tr h="237532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2"/>
                          </a:solidFill>
                          <a:latin typeface="+mj-lt"/>
                          <a:cs typeface="Arial Narrow"/>
                        </a:rPr>
                        <a:t>Antennas Spatial streams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2X2:2SS – 80 MHz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5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4X4:4SS – 80 MHz </a:t>
                      </a:r>
                      <a:endParaRPr lang="en-US" sz="1050" b="0">
                        <a:solidFill>
                          <a:schemeClr val="tx2"/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2X2:2SS – 80 MHz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3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+mj-lt"/>
                          <a:cs typeface="Arial Narrow"/>
                        </a:rPr>
                        <a:t>Max Tx Output Power (5GHz)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20 dBm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23 dBm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 Narrow"/>
                        </a:rPr>
                        <a:t>20 dBm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087986"/>
                  </a:ext>
                </a:extLst>
              </a:tr>
              <a:tr h="237532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Wired Ports </a:t>
                      </a:r>
                      <a:endParaRPr lang="en-US" sz="5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05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GbE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</a:rPr>
                        <a:t>2 </a:t>
                      </a:r>
                      <a:r>
                        <a:rPr lang="en-US" sz="1100" dirty="0" err="1">
                          <a:solidFill>
                            <a:schemeClr val="tx2"/>
                          </a:solidFill>
                          <a:latin typeface="+mn-lt"/>
                        </a:rPr>
                        <a:t>GbE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aseline="0" dirty="0">
                          <a:solidFill>
                            <a:schemeClr val="tx2"/>
                          </a:solidFill>
                          <a:latin typeface="+mn-lt"/>
                        </a:rPr>
                        <a:t>4 </a:t>
                      </a:r>
                      <a:r>
                        <a:rPr lang="en-US" sz="110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GbE</a:t>
                      </a:r>
                      <a:r>
                        <a:rPr lang="en-US" sz="1100" baseline="0" dirty="0">
                          <a:solidFill>
                            <a:schemeClr val="tx2"/>
                          </a:solidFill>
                          <a:latin typeface="+mn-lt"/>
                        </a:rPr>
                        <a:t> (1 PoE PSE)</a:t>
                      </a:r>
                    </a:p>
                    <a:p>
                      <a:pPr algn="ctr"/>
                      <a:r>
                        <a:rPr lang="en-US" sz="1100" baseline="0" dirty="0">
                          <a:solidFill>
                            <a:schemeClr val="tx2"/>
                          </a:solidFill>
                          <a:latin typeface="+mn-lt"/>
                        </a:rPr>
                        <a:t>Includes pass-thru port</a:t>
                      </a:r>
                      <a:endParaRPr lang="en-US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81104"/>
                  </a:ext>
                </a:extLst>
              </a:tr>
              <a:tr h="37733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+mn-cs"/>
                        </a:rPr>
                        <a:t>WPA/WPA2, WPA3 , WPA2-Enterprise, RADIUS Server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CiscoSansTT ExtraLigh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+mn-cs"/>
                        </a:rPr>
                        <a:t>WPA/WPA2, WPA3 , WPA2-Enterprise, RADIUS Server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CiscoSansTT ExtraLigh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+mn-cs"/>
                        </a:rPr>
                        <a:t>WPA/WPA2, WPA3 , WPA2-Enterprise, RADIUS Server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CiscoSansTT ExtraLigh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886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2"/>
                          </a:solidFill>
                          <a:latin typeface="+mj-lt"/>
                          <a:cs typeface="Arial Narrow"/>
                        </a:rPr>
                        <a:t>Cisco Suggested Price ($USD)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$165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$235</a:t>
                      </a:r>
                      <a:endParaRPr lang="en-US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$205</a:t>
                      </a:r>
                      <a:endParaRPr lang="en-US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94686"/>
                  </a:ext>
                </a:extLst>
              </a:tr>
              <a:tr h="39588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50" b="1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Also sold as Multipacks </a:t>
                      </a:r>
                      <a:endParaRPr lang="en-US" sz="1050" b="1">
                        <a:solidFill>
                          <a:schemeClr val="tx2"/>
                        </a:solidFill>
                        <a:latin typeface="+mn-lt"/>
                        <a:cs typeface="Arial Narrow"/>
                      </a:endParaRPr>
                    </a:p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(Qty of 3 &amp; 5)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✔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✔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-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1354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A3E1955-8B97-564A-A0B4-4A3CD9E718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141" y="820301"/>
            <a:ext cx="948045" cy="758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5F801-5A42-C744-83EC-680887684B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770" y="869658"/>
            <a:ext cx="962938" cy="770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E69451-77F9-E749-BAE5-387337FE97B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40" y="786857"/>
            <a:ext cx="996564" cy="79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7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CEE1B-B9DA-C443-A2DA-ABB3CAF1B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7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CFEF8-36AA-D54E-AD76-98CF7D8CFAB0}"/>
              </a:ext>
            </a:extLst>
          </p:cNvPr>
          <p:cNvSpPr/>
          <p:nvPr/>
        </p:nvSpPr>
        <p:spPr>
          <a:xfrm>
            <a:off x="0" y="557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652AD4-D1EA-5245-9870-44FB10A67652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lvl="0" defTabSz="457189"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Cisco Business Wireless Mesh Extenders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96BA8F-7208-7A4B-A06D-6B174062F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998032"/>
              </p:ext>
            </p:extLst>
          </p:nvPr>
        </p:nvGraphicFramePr>
        <p:xfrm>
          <a:off x="550903" y="1882929"/>
          <a:ext cx="8211311" cy="2673040"/>
        </p:xfrm>
        <a:graphic>
          <a:graphicData uri="http://schemas.openxmlformats.org/drawingml/2006/table">
            <a:tbl>
              <a:tblPr firstRow="1" bandRow="1"/>
              <a:tblGrid>
                <a:gridCol w="2129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7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7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271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8665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1100">
                        <a:latin typeface="+mn-lt"/>
                      </a:endParaRP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Arial Narrow"/>
                        </a:rPr>
                        <a:t>CBW141ACM Mesh Extender</a:t>
                      </a:r>
                    </a:p>
                  </a:txBody>
                  <a:tcPr marL="45720" marR="45720" marT="18288" marB="18288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Arial Narrow"/>
                        </a:rPr>
                        <a:t>CBW142ACM Mesh Extender</a:t>
                      </a:r>
                    </a:p>
                  </a:txBody>
                  <a:tcPr marL="45720" marR="45720" marT="18288" marB="18288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Arial Narrow"/>
                        </a:rPr>
                        <a:t>CBW143ACM Mesh Extender</a:t>
                      </a:r>
                    </a:p>
                  </a:txBody>
                  <a:tcPr marL="45720" marR="45720" marT="18288" marB="18288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751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For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SoHo / SB / SMB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SoHo / SB / SMB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SoHo / SB / SMB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20430"/>
                  </a:ext>
                </a:extLst>
              </a:tr>
              <a:tr h="209751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Mounting/Placement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Desktop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Direct to Power Outlet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Wall </a:t>
                      </a:r>
                      <a:endParaRPr lang="en-US" sz="1100" b="0" i="0" u="none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45702"/>
                  </a:ext>
                </a:extLst>
              </a:tr>
              <a:tr h="209751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Maximum</a:t>
                      </a:r>
                      <a:r>
                        <a:rPr lang="en-US" sz="1100" b="1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 data rate</a:t>
                      </a:r>
                      <a:endParaRPr lang="en-US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867Mbps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867Mbps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867Mbps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395160"/>
                  </a:ext>
                </a:extLst>
              </a:tr>
              <a:tr h="310215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Antennas Spatial streams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2X2:2SS – 80 MHz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2X2:2SS – 80 MHz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latin typeface="+mn-lt"/>
                          <a:cs typeface="Arial Narrow"/>
                        </a:rPr>
                        <a:t>2X2:2SS – 80 MHz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37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+mj-lt"/>
                          <a:cs typeface="Arial Narrow"/>
                        </a:rPr>
                        <a:t>Max Tx Output Power (5GHz)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20 dBm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20 dBm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 Narrow"/>
                        </a:rPr>
                        <a:t>20 dBm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087986"/>
                  </a:ext>
                </a:extLst>
              </a:tr>
              <a:tr h="21309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Wired LAN Ports </a:t>
                      </a:r>
                      <a:endParaRPr lang="en-US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aseline="0" dirty="0">
                          <a:solidFill>
                            <a:schemeClr val="tx2"/>
                          </a:solidFill>
                          <a:latin typeface="+mn-lt"/>
                        </a:rPr>
                        <a:t>4 </a:t>
                      </a:r>
                      <a:r>
                        <a:rPr lang="en-US" sz="110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GbE</a:t>
                      </a:r>
                    </a:p>
                    <a:p>
                      <a:pPr algn="ctr"/>
                      <a:r>
                        <a:rPr lang="en-US" sz="1100" baseline="0" dirty="0">
                          <a:solidFill>
                            <a:schemeClr val="tx2"/>
                          </a:solidFill>
                          <a:latin typeface="+mn-lt"/>
                        </a:rPr>
                        <a:t>(1 PoE PSE)</a:t>
                      </a:r>
                      <a:endParaRPr lang="en-US" sz="11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2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10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GbE</a:t>
                      </a:r>
                    </a:p>
                    <a:p>
                      <a:pPr algn="ctr"/>
                      <a:r>
                        <a:rPr lang="en-US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downlink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857042"/>
                  </a:ext>
                </a:extLst>
              </a:tr>
              <a:tr h="409801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WPA/WPA2, WPA3 , WPA2-Enterprise, RADIUS Server</a:t>
                      </a:r>
                      <a:endParaRPr lang="en-US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WPA/WPA2, WPA3, WPA2-Enterprise, RADIUS Server</a:t>
                      </a:r>
                      <a:endParaRPr lang="en-US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WPA/WPA2, WPA3, WPA2-Enterprise, RADIUS Server</a:t>
                      </a:r>
                      <a:endParaRPr lang="en-US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801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 Narrow"/>
                        </a:rPr>
                        <a:t>Cisco Suggested Price ($USD)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$235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$135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2"/>
                          </a:solidFill>
                        </a:rPr>
                        <a:t>$165</a:t>
                      </a:r>
                      <a:endParaRPr lang="en-US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642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1BCA0B4-468F-2742-B357-8F0D04C68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267347" y="985875"/>
            <a:ext cx="936431" cy="74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56F4D-B30F-A64A-82CB-CE6A3EEFD1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118" y="778156"/>
            <a:ext cx="765491" cy="95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932E99-922A-334E-89D6-AE5E3EE43D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777" y="985875"/>
            <a:ext cx="1514018" cy="8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27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5ECED-BAB4-1846-B647-130B8952FE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3" y="179597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C602B9-3B7C-1141-B343-E16F44F0B48F}"/>
              </a:ext>
            </a:extLst>
          </p:cNvPr>
          <p:cNvSpPr/>
          <p:nvPr/>
        </p:nvSpPr>
        <p:spPr>
          <a:xfrm>
            <a:off x="0" y="2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>
              <a:defRPr/>
            </a:pPr>
            <a:endParaRPr lang="en-GB" dirty="0">
              <a:solidFill>
                <a:srgbClr val="0D274D"/>
              </a:solidFill>
              <a:latin typeface="CiscoSansTT Light" panose="020B05030202010203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FF813-FF6A-2C4A-A330-FF569C8E0DD3}"/>
              </a:ext>
            </a:extLst>
          </p:cNvPr>
          <p:cNvSpPr/>
          <p:nvPr/>
        </p:nvSpPr>
        <p:spPr>
          <a:xfrm>
            <a:off x="0" y="175815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defTabSz="457166">
              <a:defRPr/>
            </a:pPr>
            <a:r>
              <a:rPr lang="en-GB" sz="1600" spc="300" dirty="0">
                <a:solidFill>
                  <a:srgbClr val="FFFFFF"/>
                </a:solidFill>
                <a:latin typeface="CiscoSansTT Light" panose="020B0503020201020303" pitchFamily="34" charset="0"/>
              </a:rPr>
              <a:t>Cisco Business – Building Block for a Small Business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AE4C63-4E42-8F40-A14F-A0F25664E79E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7219750" y="1941342"/>
            <a:ext cx="468401" cy="331178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D8EE56-505F-3D47-9F0F-8700BFBD3CC0}"/>
              </a:ext>
            </a:extLst>
          </p:cNvPr>
          <p:cNvSpPr/>
          <p:nvPr/>
        </p:nvSpPr>
        <p:spPr>
          <a:xfrm>
            <a:off x="277814" y="3851793"/>
            <a:ext cx="2841063" cy="8726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57178">
              <a:defRPr/>
            </a:pPr>
            <a:r>
              <a:rPr lang="en-US" sz="1300" dirty="0">
                <a:solidFill>
                  <a:srgbClr val="FFFFFF"/>
                </a:solidFill>
                <a:latin typeface="CiscoSansTT ExtraLight"/>
              </a:rPr>
              <a:t>Creates a reliable </a:t>
            </a:r>
            <a:br>
              <a:rPr lang="en-US" sz="1300" dirty="0">
                <a:solidFill>
                  <a:srgbClr val="FFFFFF"/>
                </a:solidFill>
                <a:latin typeface="CiscoSansTT ExtraLight"/>
              </a:rPr>
            </a:br>
            <a:r>
              <a:rPr lang="en-US" sz="1300" dirty="0">
                <a:solidFill>
                  <a:srgbClr val="FFFFFF"/>
                </a:solidFill>
                <a:latin typeface="CiscoSansTT ExtraLight"/>
              </a:rPr>
              <a:t>small business </a:t>
            </a:r>
            <a:br>
              <a:rPr lang="en-US" sz="1300" dirty="0">
                <a:solidFill>
                  <a:srgbClr val="FFFFFF"/>
                </a:solidFill>
                <a:latin typeface="CiscoSansTT ExtraLight"/>
              </a:rPr>
            </a:br>
            <a:r>
              <a:rPr lang="en-US" sz="1300" dirty="0">
                <a:solidFill>
                  <a:srgbClr val="FFFFFF"/>
                </a:solidFill>
                <a:latin typeface="CiscoSansTT ExtraLight"/>
              </a:rPr>
              <a:t>local area network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718349-6CF9-6D48-9DDE-2C20EC4541E1}"/>
              </a:ext>
            </a:extLst>
          </p:cNvPr>
          <p:cNvSpPr/>
          <p:nvPr/>
        </p:nvSpPr>
        <p:spPr>
          <a:xfrm>
            <a:off x="3154772" y="3851793"/>
            <a:ext cx="2841063" cy="87260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57178">
              <a:defRPr/>
            </a:pPr>
            <a:r>
              <a:rPr lang="en-US" sz="1300" dirty="0">
                <a:solidFill>
                  <a:srgbClr val="FFFFFF"/>
                </a:solidFill>
                <a:latin typeface="CiscoSansTT ExtraLight"/>
              </a:rPr>
              <a:t>Easily integrates with </a:t>
            </a:r>
            <a:br>
              <a:rPr lang="en-US" sz="1300" dirty="0">
                <a:solidFill>
                  <a:srgbClr val="FFFFFF"/>
                </a:solidFill>
                <a:latin typeface="CiscoSansTT ExtraLight"/>
              </a:rPr>
            </a:br>
            <a:r>
              <a:rPr lang="en-US" sz="1300" dirty="0">
                <a:solidFill>
                  <a:srgbClr val="FFFFFF"/>
                </a:solidFill>
                <a:latin typeface="CiscoSansTT ExtraLight"/>
              </a:rPr>
              <a:t>data, voice, video, and </a:t>
            </a:r>
            <a:br>
              <a:rPr lang="en-US" sz="1300" dirty="0">
                <a:solidFill>
                  <a:srgbClr val="FFFFFF"/>
                </a:solidFill>
                <a:latin typeface="CiscoSansTT ExtraLight"/>
              </a:rPr>
            </a:br>
            <a:r>
              <a:rPr lang="en-US" sz="1300" dirty="0">
                <a:solidFill>
                  <a:srgbClr val="FFFFFF"/>
                </a:solidFill>
                <a:latin typeface="CiscoSansTT ExtraLight"/>
              </a:rPr>
              <a:t>wireless products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9F4E1C8-36DC-F546-9433-A996D6FB7ED5}"/>
              </a:ext>
            </a:extLst>
          </p:cNvPr>
          <p:cNvSpPr/>
          <p:nvPr/>
        </p:nvSpPr>
        <p:spPr>
          <a:xfrm>
            <a:off x="6031475" y="3851793"/>
            <a:ext cx="2841063" cy="8726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57178">
              <a:defRPr/>
            </a:pPr>
            <a:r>
              <a:rPr lang="en-US" sz="1300" dirty="0">
                <a:solidFill>
                  <a:srgbClr val="FFFFFF"/>
                </a:solidFill>
                <a:latin typeface="CiscoSansTT ExtraLight"/>
              </a:rPr>
              <a:t>Easy to use, with a consistent interface across all Cisco </a:t>
            </a:r>
            <a:br>
              <a:rPr lang="en-US" sz="1300" dirty="0">
                <a:solidFill>
                  <a:srgbClr val="FFFFFF"/>
                </a:solidFill>
                <a:latin typeface="CiscoSansTT ExtraLight"/>
              </a:rPr>
            </a:br>
            <a:r>
              <a:rPr lang="en-US" sz="1300" dirty="0">
                <a:solidFill>
                  <a:srgbClr val="FFFFFF"/>
                </a:solidFill>
                <a:latin typeface="CiscoSansTT ExtraLight"/>
              </a:rPr>
              <a:t>Small Business products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F7D905-BDE6-8242-B331-2096A9FCCD72}"/>
              </a:ext>
            </a:extLst>
          </p:cNvPr>
          <p:cNvCxnSpPr>
            <a:cxnSpLocks/>
            <a:stCxn id="35" idx="2"/>
            <a:endCxn id="11" idx="0"/>
          </p:cNvCxnSpPr>
          <p:nvPr/>
        </p:nvCxnSpPr>
        <p:spPr>
          <a:xfrm flipH="1">
            <a:off x="5094197" y="1543328"/>
            <a:ext cx="3929" cy="1032079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44">
            <a:extLst>
              <a:ext uri="{FF2B5EF4-FFF2-40B4-BE49-F238E27FC236}">
                <a16:creationId xmlns:a16="http://schemas.microsoft.com/office/drawing/2014/main" id="{C109B9DF-0844-3D4A-95A1-897CBDBC3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542" y="2575407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78">
              <a:defRPr/>
            </a:pPr>
            <a:endParaRPr lang="en-US" sz="1100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13" name="Text Box 45">
            <a:extLst>
              <a:ext uri="{FF2B5EF4-FFF2-40B4-BE49-F238E27FC236}">
                <a16:creationId xmlns:a16="http://schemas.microsoft.com/office/drawing/2014/main" id="{5499E27D-8F2C-984C-B381-884BB34A5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137" y="2604259"/>
            <a:ext cx="9818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178">
              <a:spcBef>
                <a:spcPct val="50000"/>
              </a:spcBef>
              <a:defRPr/>
            </a:pP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Cisco</a:t>
            </a:r>
            <a:b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</a:b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CBW140AC</a:t>
            </a:r>
          </a:p>
        </p:txBody>
      </p:sp>
      <p:sp>
        <p:nvSpPr>
          <p:cNvPr id="17" name="Oval 44">
            <a:extLst>
              <a:ext uri="{FF2B5EF4-FFF2-40B4-BE49-F238E27FC236}">
                <a16:creationId xmlns:a16="http://schemas.microsoft.com/office/drawing/2014/main" id="{B579E445-3AC2-E54B-8A21-E09384D9F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431" y="1220682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78">
              <a:defRPr/>
            </a:pPr>
            <a:endParaRPr lang="en-US" sz="1100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18" name="Text Box 58">
            <a:extLst>
              <a:ext uri="{FF2B5EF4-FFF2-40B4-BE49-F238E27FC236}">
                <a16:creationId xmlns:a16="http://schemas.microsoft.com/office/drawing/2014/main" id="{8DE78973-E0F6-3B49-B6AB-0C45D0C70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729" y="1790362"/>
            <a:ext cx="121882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178">
              <a:spcBef>
                <a:spcPct val="50000"/>
              </a:spcBef>
              <a:defRPr/>
            </a:pP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Cisco</a:t>
            </a:r>
            <a:b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</a:b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SG350-52P</a:t>
            </a:r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753F8832-562D-E547-92E6-09A30C529FAA}"/>
              </a:ext>
            </a:extLst>
          </p:cNvPr>
          <p:cNvSpPr/>
          <p:nvPr/>
        </p:nvSpPr>
        <p:spPr>
          <a:xfrm>
            <a:off x="1928840" y="1754798"/>
            <a:ext cx="167338" cy="543979"/>
          </a:xfrm>
          <a:prstGeom prst="rightBracket">
            <a:avLst>
              <a:gd name="adj" fmla="val 0"/>
            </a:avLst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en-US" dirty="0">
              <a:solidFill>
                <a:srgbClr val="282828"/>
              </a:solidFill>
              <a:latin typeface="CiscoSansTT ExtraLigh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126615-E6AC-A643-AD73-9F142C7AA3D4}"/>
              </a:ext>
            </a:extLst>
          </p:cNvPr>
          <p:cNvCxnSpPr>
            <a:cxnSpLocks/>
            <a:stCxn id="29" idx="6"/>
            <a:endCxn id="193" idx="2"/>
          </p:cNvCxnSpPr>
          <p:nvPr/>
        </p:nvCxnSpPr>
        <p:spPr>
          <a:xfrm>
            <a:off x="1915817" y="3454200"/>
            <a:ext cx="1184381" cy="5748"/>
          </a:xfrm>
          <a:prstGeom prst="straightConnector1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44">
            <a:extLst>
              <a:ext uri="{FF2B5EF4-FFF2-40B4-BE49-F238E27FC236}">
                <a16:creationId xmlns:a16="http://schemas.microsoft.com/office/drawing/2014/main" id="{67CE6576-A880-874A-9F86-842BFBF78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095" y="2205942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78">
              <a:defRPr/>
            </a:pPr>
            <a:endParaRPr lang="en-US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29" name="Oval 44">
            <a:extLst>
              <a:ext uri="{FF2B5EF4-FFF2-40B4-BE49-F238E27FC236}">
                <a16:creationId xmlns:a16="http://schemas.microsoft.com/office/drawing/2014/main" id="{03208ACA-174F-FD47-9DE7-39F83AC0A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506" y="3398546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78">
              <a:defRPr/>
            </a:pPr>
            <a:endParaRPr lang="en-US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30" name="Oval 44">
            <a:extLst>
              <a:ext uri="{FF2B5EF4-FFF2-40B4-BE49-F238E27FC236}">
                <a16:creationId xmlns:a16="http://schemas.microsoft.com/office/drawing/2014/main" id="{5B4B6A2D-C291-8A43-94C5-0FC387887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612" y="1703571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78">
              <a:defRPr/>
            </a:pPr>
            <a:endParaRPr lang="en-US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31" name="Text Box 44">
            <a:extLst>
              <a:ext uri="{FF2B5EF4-FFF2-40B4-BE49-F238E27FC236}">
                <a16:creationId xmlns:a16="http://schemas.microsoft.com/office/drawing/2014/main" id="{4490B69A-5822-454A-9EE9-0F57CE8A8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541" y="921778"/>
            <a:ext cx="10709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178">
              <a:spcBef>
                <a:spcPct val="50000"/>
              </a:spcBef>
              <a:defRPr/>
            </a:pP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Cisco</a:t>
            </a:r>
            <a:b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</a:b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SG350-28PD</a:t>
            </a:r>
          </a:p>
        </p:txBody>
      </p:sp>
      <p:sp>
        <p:nvSpPr>
          <p:cNvPr id="33" name="Text Box 45">
            <a:extLst>
              <a:ext uri="{FF2B5EF4-FFF2-40B4-BE49-F238E27FC236}">
                <a16:creationId xmlns:a16="http://schemas.microsoft.com/office/drawing/2014/main" id="{3BFAC2CD-4EE7-484C-B8C7-DECEE2707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968" y="1379628"/>
            <a:ext cx="7853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178">
              <a:spcBef>
                <a:spcPct val="50000"/>
              </a:spcBef>
              <a:defRPr/>
            </a:pP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Cisco</a:t>
            </a:r>
            <a:b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</a:b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RV340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A3B20ED-6CE3-0641-BD34-8185CB728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1337" y="1364365"/>
            <a:ext cx="1653578" cy="178963"/>
          </a:xfrm>
          <a:prstGeom prst="rect">
            <a:avLst/>
          </a:prstGeom>
          <a:effectLst/>
        </p:spPr>
      </p:pic>
      <p:sp>
        <p:nvSpPr>
          <p:cNvPr id="36" name="Text Box 55">
            <a:extLst>
              <a:ext uri="{FF2B5EF4-FFF2-40B4-BE49-F238E27FC236}">
                <a16:creationId xmlns:a16="http://schemas.microsoft.com/office/drawing/2014/main" id="{14ACAA7D-5E2C-0447-B727-3837137A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3186" y="2015903"/>
            <a:ext cx="846363" cy="1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457178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US" sz="1100" kern="0" dirty="0">
              <a:solidFill>
                <a:srgbClr val="005073"/>
              </a:solidFill>
              <a:latin typeface="CiscoSansTT ExtraLight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766A1CA-9F46-4D41-AE7E-38A72D3A24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043" y="2171524"/>
            <a:ext cx="1576238" cy="163524"/>
          </a:xfrm>
          <a:prstGeom prst="rect">
            <a:avLst/>
          </a:prstGeom>
          <a:effectLst/>
        </p:spPr>
      </p:pic>
      <p:grpSp>
        <p:nvGrpSpPr>
          <p:cNvPr id="38" name="Group 94">
            <a:extLst>
              <a:ext uri="{FF2B5EF4-FFF2-40B4-BE49-F238E27FC236}">
                <a16:creationId xmlns:a16="http://schemas.microsoft.com/office/drawing/2014/main" id="{1FFD472C-79E1-554D-B238-D20C66A83B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77784" y="1131027"/>
            <a:ext cx="368394" cy="276485"/>
            <a:chOff x="4825" y="1860"/>
            <a:chExt cx="485" cy="364"/>
          </a:xfrm>
        </p:grpSpPr>
        <p:sp>
          <p:nvSpPr>
            <p:cNvPr id="39" name="Freeform 95">
              <a:extLst>
                <a:ext uri="{FF2B5EF4-FFF2-40B4-BE49-F238E27FC236}">
                  <a16:creationId xmlns:a16="http://schemas.microsoft.com/office/drawing/2014/main" id="{CA5C3381-095D-8340-B870-F55A53D76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860"/>
              <a:ext cx="114" cy="364"/>
            </a:xfrm>
            <a:custGeom>
              <a:avLst/>
              <a:gdLst>
                <a:gd name="T0" fmla="*/ 300 w 600"/>
                <a:gd name="T1" fmla="*/ 0 h 1960"/>
                <a:gd name="T2" fmla="*/ 0 w 600"/>
                <a:gd name="T3" fmla="*/ 300 h 1960"/>
                <a:gd name="T4" fmla="*/ 0 w 600"/>
                <a:gd name="T5" fmla="*/ 1660 h 1960"/>
                <a:gd name="T6" fmla="*/ 300 w 600"/>
                <a:gd name="T7" fmla="*/ 1960 h 1960"/>
                <a:gd name="T8" fmla="*/ 600 w 600"/>
                <a:gd name="T9" fmla="*/ 1660 h 1960"/>
                <a:gd name="T10" fmla="*/ 600 w 600"/>
                <a:gd name="T11" fmla="*/ 300 h 1960"/>
                <a:gd name="T12" fmla="*/ 300 w 600"/>
                <a:gd name="T13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196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1660"/>
                    <a:pt x="0" y="1660"/>
                    <a:pt x="0" y="1660"/>
                  </a:cubicBezTo>
                  <a:cubicBezTo>
                    <a:pt x="0" y="1826"/>
                    <a:pt x="134" y="1960"/>
                    <a:pt x="300" y="1960"/>
                  </a:cubicBezTo>
                  <a:cubicBezTo>
                    <a:pt x="466" y="1960"/>
                    <a:pt x="600" y="1826"/>
                    <a:pt x="600" y="1660"/>
                  </a:cubicBezTo>
                  <a:cubicBezTo>
                    <a:pt x="600" y="300"/>
                    <a:pt x="600" y="300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0" name="Freeform 96">
              <a:extLst>
                <a:ext uri="{FF2B5EF4-FFF2-40B4-BE49-F238E27FC236}">
                  <a16:creationId xmlns:a16="http://schemas.microsoft.com/office/drawing/2014/main" id="{3E119E89-CB42-AE4B-BDD0-9FBD04FA7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9" y="1860"/>
              <a:ext cx="341" cy="364"/>
            </a:xfrm>
            <a:custGeom>
              <a:avLst/>
              <a:gdLst>
                <a:gd name="T0" fmla="*/ 1580 w 1796"/>
                <a:gd name="T1" fmla="*/ 0 h 1960"/>
                <a:gd name="T2" fmla="*/ 216 w 1796"/>
                <a:gd name="T3" fmla="*/ 0 h 1960"/>
                <a:gd name="T4" fmla="*/ 0 w 1796"/>
                <a:gd name="T5" fmla="*/ 216 h 1960"/>
                <a:gd name="T6" fmla="*/ 0 w 1796"/>
                <a:gd name="T7" fmla="*/ 1744 h 1960"/>
                <a:gd name="T8" fmla="*/ 216 w 1796"/>
                <a:gd name="T9" fmla="*/ 1960 h 1960"/>
                <a:gd name="T10" fmla="*/ 1580 w 1796"/>
                <a:gd name="T11" fmla="*/ 1960 h 1960"/>
                <a:gd name="T12" fmla="*/ 1796 w 1796"/>
                <a:gd name="T13" fmla="*/ 1744 h 1960"/>
                <a:gd name="T14" fmla="*/ 1796 w 1796"/>
                <a:gd name="T15" fmla="*/ 216 h 1960"/>
                <a:gd name="T16" fmla="*/ 1580 w 1796"/>
                <a:gd name="T17" fmla="*/ 0 h 1960"/>
                <a:gd name="T18" fmla="*/ 480 w 1796"/>
                <a:gd name="T19" fmla="*/ 1707 h 1960"/>
                <a:gd name="T20" fmla="*/ 364 w 1796"/>
                <a:gd name="T21" fmla="*/ 1591 h 1960"/>
                <a:gd name="T22" fmla="*/ 480 w 1796"/>
                <a:gd name="T23" fmla="*/ 1475 h 1960"/>
                <a:gd name="T24" fmla="*/ 596 w 1796"/>
                <a:gd name="T25" fmla="*/ 1591 h 1960"/>
                <a:gd name="T26" fmla="*/ 480 w 1796"/>
                <a:gd name="T27" fmla="*/ 1707 h 1960"/>
                <a:gd name="T28" fmla="*/ 480 w 1796"/>
                <a:gd name="T29" fmla="*/ 1333 h 1960"/>
                <a:gd name="T30" fmla="*/ 364 w 1796"/>
                <a:gd name="T31" fmla="*/ 1217 h 1960"/>
                <a:gd name="T32" fmla="*/ 480 w 1796"/>
                <a:gd name="T33" fmla="*/ 1101 h 1960"/>
                <a:gd name="T34" fmla="*/ 596 w 1796"/>
                <a:gd name="T35" fmla="*/ 1217 h 1960"/>
                <a:gd name="T36" fmla="*/ 480 w 1796"/>
                <a:gd name="T37" fmla="*/ 1333 h 1960"/>
                <a:gd name="T38" fmla="*/ 480 w 1796"/>
                <a:gd name="T39" fmla="*/ 960 h 1960"/>
                <a:gd name="T40" fmla="*/ 364 w 1796"/>
                <a:gd name="T41" fmla="*/ 844 h 1960"/>
                <a:gd name="T42" fmla="*/ 480 w 1796"/>
                <a:gd name="T43" fmla="*/ 728 h 1960"/>
                <a:gd name="T44" fmla="*/ 596 w 1796"/>
                <a:gd name="T45" fmla="*/ 844 h 1960"/>
                <a:gd name="T46" fmla="*/ 480 w 1796"/>
                <a:gd name="T47" fmla="*/ 960 h 1960"/>
                <a:gd name="T48" fmla="*/ 898 w 1796"/>
                <a:gd name="T49" fmla="*/ 1707 h 1960"/>
                <a:gd name="T50" fmla="*/ 782 w 1796"/>
                <a:gd name="T51" fmla="*/ 1591 h 1960"/>
                <a:gd name="T52" fmla="*/ 898 w 1796"/>
                <a:gd name="T53" fmla="*/ 1475 h 1960"/>
                <a:gd name="T54" fmla="*/ 1014 w 1796"/>
                <a:gd name="T55" fmla="*/ 1591 h 1960"/>
                <a:gd name="T56" fmla="*/ 898 w 1796"/>
                <a:gd name="T57" fmla="*/ 1707 h 1960"/>
                <a:gd name="T58" fmla="*/ 898 w 1796"/>
                <a:gd name="T59" fmla="*/ 1333 h 1960"/>
                <a:gd name="T60" fmla="*/ 782 w 1796"/>
                <a:gd name="T61" fmla="*/ 1217 h 1960"/>
                <a:gd name="T62" fmla="*/ 898 w 1796"/>
                <a:gd name="T63" fmla="*/ 1101 h 1960"/>
                <a:gd name="T64" fmla="*/ 1014 w 1796"/>
                <a:gd name="T65" fmla="*/ 1217 h 1960"/>
                <a:gd name="T66" fmla="*/ 898 w 1796"/>
                <a:gd name="T67" fmla="*/ 1333 h 1960"/>
                <a:gd name="T68" fmla="*/ 898 w 1796"/>
                <a:gd name="T69" fmla="*/ 960 h 1960"/>
                <a:gd name="T70" fmla="*/ 782 w 1796"/>
                <a:gd name="T71" fmla="*/ 844 h 1960"/>
                <a:gd name="T72" fmla="*/ 898 w 1796"/>
                <a:gd name="T73" fmla="*/ 728 h 1960"/>
                <a:gd name="T74" fmla="*/ 1014 w 1796"/>
                <a:gd name="T75" fmla="*/ 844 h 1960"/>
                <a:gd name="T76" fmla="*/ 898 w 1796"/>
                <a:gd name="T77" fmla="*/ 960 h 1960"/>
                <a:gd name="T78" fmla="*/ 1316 w 1796"/>
                <a:gd name="T79" fmla="*/ 1707 h 1960"/>
                <a:gd name="T80" fmla="*/ 1200 w 1796"/>
                <a:gd name="T81" fmla="*/ 1591 h 1960"/>
                <a:gd name="T82" fmla="*/ 1316 w 1796"/>
                <a:gd name="T83" fmla="*/ 1475 h 1960"/>
                <a:gd name="T84" fmla="*/ 1432 w 1796"/>
                <a:gd name="T85" fmla="*/ 1591 h 1960"/>
                <a:gd name="T86" fmla="*/ 1316 w 1796"/>
                <a:gd name="T87" fmla="*/ 1707 h 1960"/>
                <a:gd name="T88" fmla="*/ 1316 w 1796"/>
                <a:gd name="T89" fmla="*/ 1333 h 1960"/>
                <a:gd name="T90" fmla="*/ 1200 w 1796"/>
                <a:gd name="T91" fmla="*/ 1217 h 1960"/>
                <a:gd name="T92" fmla="*/ 1316 w 1796"/>
                <a:gd name="T93" fmla="*/ 1101 h 1960"/>
                <a:gd name="T94" fmla="*/ 1432 w 1796"/>
                <a:gd name="T95" fmla="*/ 1217 h 1960"/>
                <a:gd name="T96" fmla="*/ 1316 w 1796"/>
                <a:gd name="T97" fmla="*/ 1333 h 1960"/>
                <a:gd name="T98" fmla="*/ 1316 w 1796"/>
                <a:gd name="T99" fmla="*/ 960 h 1960"/>
                <a:gd name="T100" fmla="*/ 1200 w 1796"/>
                <a:gd name="T101" fmla="*/ 844 h 1960"/>
                <a:gd name="T102" fmla="*/ 1316 w 1796"/>
                <a:gd name="T103" fmla="*/ 728 h 1960"/>
                <a:gd name="T104" fmla="*/ 1432 w 1796"/>
                <a:gd name="T105" fmla="*/ 844 h 1960"/>
                <a:gd name="T106" fmla="*/ 1316 w 1796"/>
                <a:gd name="T107" fmla="*/ 960 h 1960"/>
                <a:gd name="T108" fmla="*/ 1452 w 1796"/>
                <a:gd name="T109" fmla="*/ 468 h 1960"/>
                <a:gd name="T110" fmla="*/ 344 w 1796"/>
                <a:gd name="T111" fmla="*/ 468 h 1960"/>
                <a:gd name="T112" fmla="*/ 202 w 1796"/>
                <a:gd name="T113" fmla="*/ 326 h 1960"/>
                <a:gd name="T114" fmla="*/ 344 w 1796"/>
                <a:gd name="T115" fmla="*/ 184 h 1960"/>
                <a:gd name="T116" fmla="*/ 1452 w 1796"/>
                <a:gd name="T117" fmla="*/ 184 h 1960"/>
                <a:gd name="T118" fmla="*/ 1594 w 1796"/>
                <a:gd name="T119" fmla="*/ 326 h 1960"/>
                <a:gd name="T120" fmla="*/ 1452 w 1796"/>
                <a:gd name="T121" fmla="*/ 468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6" h="1960">
                  <a:moveTo>
                    <a:pt x="1580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97" y="0"/>
                    <a:pt x="0" y="97"/>
                    <a:pt x="0" y="216"/>
                  </a:cubicBezTo>
                  <a:cubicBezTo>
                    <a:pt x="0" y="1744"/>
                    <a:pt x="0" y="1744"/>
                    <a:pt x="0" y="1744"/>
                  </a:cubicBezTo>
                  <a:cubicBezTo>
                    <a:pt x="0" y="1863"/>
                    <a:pt x="97" y="1960"/>
                    <a:pt x="216" y="1960"/>
                  </a:cubicBezTo>
                  <a:cubicBezTo>
                    <a:pt x="1580" y="1960"/>
                    <a:pt x="1580" y="1960"/>
                    <a:pt x="1580" y="1960"/>
                  </a:cubicBezTo>
                  <a:cubicBezTo>
                    <a:pt x="1699" y="1960"/>
                    <a:pt x="1796" y="1863"/>
                    <a:pt x="1796" y="1744"/>
                  </a:cubicBezTo>
                  <a:cubicBezTo>
                    <a:pt x="1796" y="216"/>
                    <a:pt x="1796" y="216"/>
                    <a:pt x="1796" y="216"/>
                  </a:cubicBezTo>
                  <a:cubicBezTo>
                    <a:pt x="1796" y="97"/>
                    <a:pt x="1699" y="0"/>
                    <a:pt x="1580" y="0"/>
                  </a:cubicBezTo>
                  <a:close/>
                  <a:moveTo>
                    <a:pt x="480" y="1707"/>
                  </a:moveTo>
                  <a:cubicBezTo>
                    <a:pt x="416" y="1707"/>
                    <a:pt x="364" y="1655"/>
                    <a:pt x="364" y="1591"/>
                  </a:cubicBezTo>
                  <a:cubicBezTo>
                    <a:pt x="364" y="1527"/>
                    <a:pt x="416" y="1475"/>
                    <a:pt x="480" y="1475"/>
                  </a:cubicBezTo>
                  <a:cubicBezTo>
                    <a:pt x="544" y="1475"/>
                    <a:pt x="596" y="1527"/>
                    <a:pt x="596" y="1591"/>
                  </a:cubicBezTo>
                  <a:cubicBezTo>
                    <a:pt x="596" y="1655"/>
                    <a:pt x="544" y="1707"/>
                    <a:pt x="480" y="1707"/>
                  </a:cubicBezTo>
                  <a:close/>
                  <a:moveTo>
                    <a:pt x="480" y="1333"/>
                  </a:moveTo>
                  <a:cubicBezTo>
                    <a:pt x="416" y="1333"/>
                    <a:pt x="364" y="1281"/>
                    <a:pt x="364" y="1217"/>
                  </a:cubicBezTo>
                  <a:cubicBezTo>
                    <a:pt x="364" y="1153"/>
                    <a:pt x="416" y="1101"/>
                    <a:pt x="480" y="1101"/>
                  </a:cubicBezTo>
                  <a:cubicBezTo>
                    <a:pt x="544" y="1101"/>
                    <a:pt x="596" y="1153"/>
                    <a:pt x="596" y="1217"/>
                  </a:cubicBezTo>
                  <a:cubicBezTo>
                    <a:pt x="596" y="1281"/>
                    <a:pt x="544" y="1333"/>
                    <a:pt x="480" y="1333"/>
                  </a:cubicBezTo>
                  <a:close/>
                  <a:moveTo>
                    <a:pt x="480" y="960"/>
                  </a:moveTo>
                  <a:cubicBezTo>
                    <a:pt x="416" y="960"/>
                    <a:pt x="364" y="908"/>
                    <a:pt x="364" y="844"/>
                  </a:cubicBezTo>
                  <a:cubicBezTo>
                    <a:pt x="364" y="780"/>
                    <a:pt x="416" y="728"/>
                    <a:pt x="480" y="728"/>
                  </a:cubicBezTo>
                  <a:cubicBezTo>
                    <a:pt x="544" y="728"/>
                    <a:pt x="596" y="780"/>
                    <a:pt x="596" y="844"/>
                  </a:cubicBezTo>
                  <a:cubicBezTo>
                    <a:pt x="596" y="908"/>
                    <a:pt x="544" y="960"/>
                    <a:pt x="480" y="960"/>
                  </a:cubicBezTo>
                  <a:close/>
                  <a:moveTo>
                    <a:pt x="898" y="1707"/>
                  </a:moveTo>
                  <a:cubicBezTo>
                    <a:pt x="834" y="1707"/>
                    <a:pt x="782" y="1655"/>
                    <a:pt x="782" y="1591"/>
                  </a:cubicBezTo>
                  <a:cubicBezTo>
                    <a:pt x="782" y="1527"/>
                    <a:pt x="834" y="1475"/>
                    <a:pt x="898" y="1475"/>
                  </a:cubicBezTo>
                  <a:cubicBezTo>
                    <a:pt x="962" y="1475"/>
                    <a:pt x="1014" y="1527"/>
                    <a:pt x="1014" y="1591"/>
                  </a:cubicBezTo>
                  <a:cubicBezTo>
                    <a:pt x="1014" y="1655"/>
                    <a:pt x="962" y="1707"/>
                    <a:pt x="898" y="1707"/>
                  </a:cubicBezTo>
                  <a:close/>
                  <a:moveTo>
                    <a:pt x="898" y="1333"/>
                  </a:moveTo>
                  <a:cubicBezTo>
                    <a:pt x="834" y="1333"/>
                    <a:pt x="782" y="1281"/>
                    <a:pt x="782" y="1217"/>
                  </a:cubicBezTo>
                  <a:cubicBezTo>
                    <a:pt x="782" y="1153"/>
                    <a:pt x="834" y="1101"/>
                    <a:pt x="898" y="1101"/>
                  </a:cubicBezTo>
                  <a:cubicBezTo>
                    <a:pt x="962" y="1101"/>
                    <a:pt x="1014" y="1153"/>
                    <a:pt x="1014" y="1217"/>
                  </a:cubicBezTo>
                  <a:cubicBezTo>
                    <a:pt x="1014" y="1281"/>
                    <a:pt x="962" y="1333"/>
                    <a:pt x="898" y="1333"/>
                  </a:cubicBezTo>
                  <a:close/>
                  <a:moveTo>
                    <a:pt x="898" y="960"/>
                  </a:moveTo>
                  <a:cubicBezTo>
                    <a:pt x="834" y="960"/>
                    <a:pt x="782" y="908"/>
                    <a:pt x="782" y="844"/>
                  </a:cubicBezTo>
                  <a:cubicBezTo>
                    <a:pt x="782" y="780"/>
                    <a:pt x="834" y="728"/>
                    <a:pt x="898" y="728"/>
                  </a:cubicBezTo>
                  <a:cubicBezTo>
                    <a:pt x="962" y="728"/>
                    <a:pt x="1014" y="780"/>
                    <a:pt x="1014" y="844"/>
                  </a:cubicBezTo>
                  <a:cubicBezTo>
                    <a:pt x="1014" y="908"/>
                    <a:pt x="962" y="960"/>
                    <a:pt x="898" y="960"/>
                  </a:cubicBezTo>
                  <a:close/>
                  <a:moveTo>
                    <a:pt x="1316" y="1707"/>
                  </a:moveTo>
                  <a:cubicBezTo>
                    <a:pt x="1252" y="1707"/>
                    <a:pt x="1200" y="1655"/>
                    <a:pt x="1200" y="1591"/>
                  </a:cubicBezTo>
                  <a:cubicBezTo>
                    <a:pt x="1200" y="1527"/>
                    <a:pt x="1252" y="1475"/>
                    <a:pt x="1316" y="1475"/>
                  </a:cubicBezTo>
                  <a:cubicBezTo>
                    <a:pt x="1380" y="1475"/>
                    <a:pt x="1432" y="1527"/>
                    <a:pt x="1432" y="1591"/>
                  </a:cubicBezTo>
                  <a:cubicBezTo>
                    <a:pt x="1432" y="1655"/>
                    <a:pt x="1380" y="1707"/>
                    <a:pt x="1316" y="1707"/>
                  </a:cubicBezTo>
                  <a:close/>
                  <a:moveTo>
                    <a:pt x="1316" y="1333"/>
                  </a:moveTo>
                  <a:cubicBezTo>
                    <a:pt x="1252" y="1333"/>
                    <a:pt x="1200" y="1281"/>
                    <a:pt x="1200" y="1217"/>
                  </a:cubicBezTo>
                  <a:cubicBezTo>
                    <a:pt x="1200" y="1153"/>
                    <a:pt x="1252" y="1101"/>
                    <a:pt x="1316" y="1101"/>
                  </a:cubicBezTo>
                  <a:cubicBezTo>
                    <a:pt x="1380" y="1101"/>
                    <a:pt x="1432" y="1153"/>
                    <a:pt x="1432" y="1217"/>
                  </a:cubicBezTo>
                  <a:cubicBezTo>
                    <a:pt x="1432" y="1281"/>
                    <a:pt x="1380" y="1333"/>
                    <a:pt x="1316" y="1333"/>
                  </a:cubicBezTo>
                  <a:close/>
                  <a:moveTo>
                    <a:pt x="1316" y="960"/>
                  </a:moveTo>
                  <a:cubicBezTo>
                    <a:pt x="1252" y="960"/>
                    <a:pt x="1200" y="908"/>
                    <a:pt x="1200" y="844"/>
                  </a:cubicBezTo>
                  <a:cubicBezTo>
                    <a:pt x="1200" y="780"/>
                    <a:pt x="1252" y="728"/>
                    <a:pt x="1316" y="728"/>
                  </a:cubicBezTo>
                  <a:cubicBezTo>
                    <a:pt x="1380" y="728"/>
                    <a:pt x="1432" y="780"/>
                    <a:pt x="1432" y="844"/>
                  </a:cubicBezTo>
                  <a:cubicBezTo>
                    <a:pt x="1432" y="908"/>
                    <a:pt x="1380" y="960"/>
                    <a:pt x="1316" y="960"/>
                  </a:cubicBezTo>
                  <a:close/>
                  <a:moveTo>
                    <a:pt x="1452" y="468"/>
                  </a:moveTo>
                  <a:cubicBezTo>
                    <a:pt x="344" y="468"/>
                    <a:pt x="344" y="468"/>
                    <a:pt x="344" y="468"/>
                  </a:cubicBezTo>
                  <a:cubicBezTo>
                    <a:pt x="266" y="468"/>
                    <a:pt x="202" y="404"/>
                    <a:pt x="202" y="326"/>
                  </a:cubicBezTo>
                  <a:cubicBezTo>
                    <a:pt x="202" y="248"/>
                    <a:pt x="266" y="184"/>
                    <a:pt x="344" y="184"/>
                  </a:cubicBezTo>
                  <a:cubicBezTo>
                    <a:pt x="1452" y="184"/>
                    <a:pt x="1452" y="184"/>
                    <a:pt x="1452" y="184"/>
                  </a:cubicBezTo>
                  <a:cubicBezTo>
                    <a:pt x="1531" y="184"/>
                    <a:pt x="1594" y="248"/>
                    <a:pt x="1594" y="326"/>
                  </a:cubicBezTo>
                  <a:cubicBezTo>
                    <a:pt x="1594" y="404"/>
                    <a:pt x="1531" y="468"/>
                    <a:pt x="1452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1" name="Freeform 97">
              <a:extLst>
                <a:ext uri="{FF2B5EF4-FFF2-40B4-BE49-F238E27FC236}">
                  <a16:creationId xmlns:a16="http://schemas.microsoft.com/office/drawing/2014/main" id="{53EF35C4-139D-8B47-B7F4-E3CC00A61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" y="1894"/>
              <a:ext cx="265" cy="53"/>
            </a:xfrm>
            <a:custGeom>
              <a:avLst/>
              <a:gdLst>
                <a:gd name="T0" fmla="*/ 1250 w 1392"/>
                <a:gd name="T1" fmla="*/ 284 h 284"/>
                <a:gd name="T2" fmla="*/ 142 w 1392"/>
                <a:gd name="T3" fmla="*/ 284 h 284"/>
                <a:gd name="T4" fmla="*/ 0 w 1392"/>
                <a:gd name="T5" fmla="*/ 142 h 284"/>
                <a:gd name="T6" fmla="*/ 142 w 1392"/>
                <a:gd name="T7" fmla="*/ 0 h 284"/>
                <a:gd name="T8" fmla="*/ 1250 w 1392"/>
                <a:gd name="T9" fmla="*/ 0 h 284"/>
                <a:gd name="T10" fmla="*/ 1392 w 1392"/>
                <a:gd name="T11" fmla="*/ 142 h 284"/>
                <a:gd name="T12" fmla="*/ 1250 w 139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284">
                  <a:moveTo>
                    <a:pt x="1250" y="284"/>
                  </a:moveTo>
                  <a:cubicBezTo>
                    <a:pt x="142" y="284"/>
                    <a:pt x="142" y="284"/>
                    <a:pt x="142" y="284"/>
                  </a:cubicBezTo>
                  <a:cubicBezTo>
                    <a:pt x="64" y="284"/>
                    <a:pt x="0" y="220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cubicBezTo>
                    <a:pt x="1250" y="0"/>
                    <a:pt x="1250" y="0"/>
                    <a:pt x="1250" y="0"/>
                  </a:cubicBezTo>
                  <a:cubicBezTo>
                    <a:pt x="1329" y="0"/>
                    <a:pt x="1392" y="64"/>
                    <a:pt x="1392" y="142"/>
                  </a:cubicBezTo>
                  <a:cubicBezTo>
                    <a:pt x="1392" y="220"/>
                    <a:pt x="1329" y="284"/>
                    <a:pt x="1250" y="2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2" name="Oval 98">
              <a:extLst>
                <a:ext uri="{FF2B5EF4-FFF2-40B4-BE49-F238E27FC236}">
                  <a16:creationId xmlns:a16="http://schemas.microsoft.com/office/drawing/2014/main" id="{1D69ED83-A2C9-8747-AB3B-DB29A8D5A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3" name="Oval 99">
              <a:extLst>
                <a:ext uri="{FF2B5EF4-FFF2-40B4-BE49-F238E27FC236}">
                  <a16:creationId xmlns:a16="http://schemas.microsoft.com/office/drawing/2014/main" id="{95EC498F-D8A8-3745-94F4-DAAC77A9F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4" name="Oval 100">
              <a:extLst>
                <a:ext uri="{FF2B5EF4-FFF2-40B4-BE49-F238E27FC236}">
                  <a16:creationId xmlns:a16="http://schemas.microsoft.com/office/drawing/2014/main" id="{61768B70-C48B-E741-B819-28752F84B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5" name="Oval 101">
              <a:extLst>
                <a:ext uri="{FF2B5EF4-FFF2-40B4-BE49-F238E27FC236}">
                  <a16:creationId xmlns:a16="http://schemas.microsoft.com/office/drawing/2014/main" id="{F2F713F7-63A6-A84C-829D-29EEAF2F1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6" name="Oval 102">
              <a:extLst>
                <a:ext uri="{FF2B5EF4-FFF2-40B4-BE49-F238E27FC236}">
                  <a16:creationId xmlns:a16="http://schemas.microsoft.com/office/drawing/2014/main" id="{68D5CEDA-374D-3C45-B727-CE454908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7" name="Oval 103">
              <a:extLst>
                <a:ext uri="{FF2B5EF4-FFF2-40B4-BE49-F238E27FC236}">
                  <a16:creationId xmlns:a16="http://schemas.microsoft.com/office/drawing/2014/main" id="{C15605BB-423B-8148-9AB9-FB2225CAB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8" name="Oval 104">
              <a:extLst>
                <a:ext uri="{FF2B5EF4-FFF2-40B4-BE49-F238E27FC236}">
                  <a16:creationId xmlns:a16="http://schemas.microsoft.com/office/drawing/2014/main" id="{D4B5F881-71D3-E841-B0E6-B1F2D62E3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49" name="Oval 105">
              <a:extLst>
                <a:ext uri="{FF2B5EF4-FFF2-40B4-BE49-F238E27FC236}">
                  <a16:creationId xmlns:a16="http://schemas.microsoft.com/office/drawing/2014/main" id="{B2F70A10-FD36-E747-9B67-3C637FF55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50" name="Oval 106">
              <a:extLst>
                <a:ext uri="{FF2B5EF4-FFF2-40B4-BE49-F238E27FC236}">
                  <a16:creationId xmlns:a16="http://schemas.microsoft.com/office/drawing/2014/main" id="{54F5C4D2-4B1F-E14C-8F9A-BA4783B12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4519F0-2BA0-CE44-AE75-F990ABB2279C}"/>
              </a:ext>
            </a:extLst>
          </p:cNvPr>
          <p:cNvGrpSpPr>
            <a:grpSpLocks noChangeAspect="1"/>
          </p:cNvGrpSpPr>
          <p:nvPr/>
        </p:nvGrpSpPr>
        <p:grpSpPr>
          <a:xfrm>
            <a:off x="603762" y="1083366"/>
            <a:ext cx="641012" cy="353378"/>
            <a:chOff x="572756" y="4356495"/>
            <a:chExt cx="701979" cy="386989"/>
          </a:xfrm>
        </p:grpSpPr>
        <p:sp>
          <p:nvSpPr>
            <p:cNvPr id="52" name="Freeform 294">
              <a:extLst>
                <a:ext uri="{FF2B5EF4-FFF2-40B4-BE49-F238E27FC236}">
                  <a16:creationId xmlns:a16="http://schemas.microsoft.com/office/drawing/2014/main" id="{5FEFF98C-8DBA-844B-A50D-87C2718173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53" name="Freeform 295">
              <a:extLst>
                <a:ext uri="{FF2B5EF4-FFF2-40B4-BE49-F238E27FC236}">
                  <a16:creationId xmlns:a16="http://schemas.microsoft.com/office/drawing/2014/main" id="{24E67026-E420-6647-A146-AA7C818E85F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7D0AC0F1-6F3A-2441-B367-78BE087246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958" y="684938"/>
            <a:ext cx="494968" cy="494968"/>
          </a:xfrm>
          <a:prstGeom prst="rect">
            <a:avLst/>
          </a:prstGeom>
        </p:spPr>
      </p:pic>
      <p:sp>
        <p:nvSpPr>
          <p:cNvPr id="57" name="Oval 44">
            <a:extLst>
              <a:ext uri="{FF2B5EF4-FFF2-40B4-BE49-F238E27FC236}">
                <a16:creationId xmlns:a16="http://schemas.microsoft.com/office/drawing/2014/main" id="{50DC7DDB-1D78-9C45-9B71-1B60EC611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935" y="2215482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78">
              <a:defRPr/>
            </a:pPr>
            <a:endParaRPr lang="en-US" sz="1100" dirty="0">
              <a:solidFill>
                <a:srgbClr val="282828"/>
              </a:solidFill>
              <a:latin typeface="CiscoSansTT ExtraLigh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0F0C374-E03E-F547-99C3-712EC0E64F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870" y="1510189"/>
            <a:ext cx="1077880" cy="862304"/>
          </a:xfrm>
          <a:prstGeom prst="rect">
            <a:avLst/>
          </a:prstGeom>
        </p:spPr>
      </p:pic>
      <p:grpSp>
        <p:nvGrpSpPr>
          <p:cNvPr id="59" name="Group 94">
            <a:extLst>
              <a:ext uri="{FF2B5EF4-FFF2-40B4-BE49-F238E27FC236}">
                <a16:creationId xmlns:a16="http://schemas.microsoft.com/office/drawing/2014/main" id="{64AD9B12-CD16-AD40-8B86-22473A3830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35090" y="3285420"/>
            <a:ext cx="368394" cy="276485"/>
            <a:chOff x="4825" y="1860"/>
            <a:chExt cx="485" cy="364"/>
          </a:xfrm>
        </p:grpSpPr>
        <p:sp>
          <p:nvSpPr>
            <p:cNvPr id="60" name="Freeform 95">
              <a:extLst>
                <a:ext uri="{FF2B5EF4-FFF2-40B4-BE49-F238E27FC236}">
                  <a16:creationId xmlns:a16="http://schemas.microsoft.com/office/drawing/2014/main" id="{A21D6ACA-9EE1-244E-B9D9-3F7D11563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860"/>
              <a:ext cx="114" cy="364"/>
            </a:xfrm>
            <a:custGeom>
              <a:avLst/>
              <a:gdLst>
                <a:gd name="T0" fmla="*/ 300 w 600"/>
                <a:gd name="T1" fmla="*/ 0 h 1960"/>
                <a:gd name="T2" fmla="*/ 0 w 600"/>
                <a:gd name="T3" fmla="*/ 300 h 1960"/>
                <a:gd name="T4" fmla="*/ 0 w 600"/>
                <a:gd name="T5" fmla="*/ 1660 h 1960"/>
                <a:gd name="T6" fmla="*/ 300 w 600"/>
                <a:gd name="T7" fmla="*/ 1960 h 1960"/>
                <a:gd name="T8" fmla="*/ 600 w 600"/>
                <a:gd name="T9" fmla="*/ 1660 h 1960"/>
                <a:gd name="T10" fmla="*/ 600 w 600"/>
                <a:gd name="T11" fmla="*/ 300 h 1960"/>
                <a:gd name="T12" fmla="*/ 300 w 600"/>
                <a:gd name="T13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196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1660"/>
                    <a:pt x="0" y="1660"/>
                    <a:pt x="0" y="1660"/>
                  </a:cubicBezTo>
                  <a:cubicBezTo>
                    <a:pt x="0" y="1826"/>
                    <a:pt x="134" y="1960"/>
                    <a:pt x="300" y="1960"/>
                  </a:cubicBezTo>
                  <a:cubicBezTo>
                    <a:pt x="466" y="1960"/>
                    <a:pt x="600" y="1826"/>
                    <a:pt x="600" y="1660"/>
                  </a:cubicBezTo>
                  <a:cubicBezTo>
                    <a:pt x="600" y="300"/>
                    <a:pt x="600" y="300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61" name="Freeform 96">
              <a:extLst>
                <a:ext uri="{FF2B5EF4-FFF2-40B4-BE49-F238E27FC236}">
                  <a16:creationId xmlns:a16="http://schemas.microsoft.com/office/drawing/2014/main" id="{298A1AF7-B424-AD4C-8F7D-4C85FED73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9" y="1860"/>
              <a:ext cx="341" cy="364"/>
            </a:xfrm>
            <a:custGeom>
              <a:avLst/>
              <a:gdLst>
                <a:gd name="T0" fmla="*/ 1580 w 1796"/>
                <a:gd name="T1" fmla="*/ 0 h 1960"/>
                <a:gd name="T2" fmla="*/ 216 w 1796"/>
                <a:gd name="T3" fmla="*/ 0 h 1960"/>
                <a:gd name="T4" fmla="*/ 0 w 1796"/>
                <a:gd name="T5" fmla="*/ 216 h 1960"/>
                <a:gd name="T6" fmla="*/ 0 w 1796"/>
                <a:gd name="T7" fmla="*/ 1744 h 1960"/>
                <a:gd name="T8" fmla="*/ 216 w 1796"/>
                <a:gd name="T9" fmla="*/ 1960 h 1960"/>
                <a:gd name="T10" fmla="*/ 1580 w 1796"/>
                <a:gd name="T11" fmla="*/ 1960 h 1960"/>
                <a:gd name="T12" fmla="*/ 1796 w 1796"/>
                <a:gd name="T13" fmla="*/ 1744 h 1960"/>
                <a:gd name="T14" fmla="*/ 1796 w 1796"/>
                <a:gd name="T15" fmla="*/ 216 h 1960"/>
                <a:gd name="T16" fmla="*/ 1580 w 1796"/>
                <a:gd name="T17" fmla="*/ 0 h 1960"/>
                <a:gd name="T18" fmla="*/ 480 w 1796"/>
                <a:gd name="T19" fmla="*/ 1707 h 1960"/>
                <a:gd name="T20" fmla="*/ 364 w 1796"/>
                <a:gd name="T21" fmla="*/ 1591 h 1960"/>
                <a:gd name="T22" fmla="*/ 480 w 1796"/>
                <a:gd name="T23" fmla="*/ 1475 h 1960"/>
                <a:gd name="T24" fmla="*/ 596 w 1796"/>
                <a:gd name="T25" fmla="*/ 1591 h 1960"/>
                <a:gd name="T26" fmla="*/ 480 w 1796"/>
                <a:gd name="T27" fmla="*/ 1707 h 1960"/>
                <a:gd name="T28" fmla="*/ 480 w 1796"/>
                <a:gd name="T29" fmla="*/ 1333 h 1960"/>
                <a:gd name="T30" fmla="*/ 364 w 1796"/>
                <a:gd name="T31" fmla="*/ 1217 h 1960"/>
                <a:gd name="T32" fmla="*/ 480 w 1796"/>
                <a:gd name="T33" fmla="*/ 1101 h 1960"/>
                <a:gd name="T34" fmla="*/ 596 w 1796"/>
                <a:gd name="T35" fmla="*/ 1217 h 1960"/>
                <a:gd name="T36" fmla="*/ 480 w 1796"/>
                <a:gd name="T37" fmla="*/ 1333 h 1960"/>
                <a:gd name="T38" fmla="*/ 480 w 1796"/>
                <a:gd name="T39" fmla="*/ 960 h 1960"/>
                <a:gd name="T40" fmla="*/ 364 w 1796"/>
                <a:gd name="T41" fmla="*/ 844 h 1960"/>
                <a:gd name="T42" fmla="*/ 480 w 1796"/>
                <a:gd name="T43" fmla="*/ 728 h 1960"/>
                <a:gd name="T44" fmla="*/ 596 w 1796"/>
                <a:gd name="T45" fmla="*/ 844 h 1960"/>
                <a:gd name="T46" fmla="*/ 480 w 1796"/>
                <a:gd name="T47" fmla="*/ 960 h 1960"/>
                <a:gd name="T48" fmla="*/ 898 w 1796"/>
                <a:gd name="T49" fmla="*/ 1707 h 1960"/>
                <a:gd name="T50" fmla="*/ 782 w 1796"/>
                <a:gd name="T51" fmla="*/ 1591 h 1960"/>
                <a:gd name="T52" fmla="*/ 898 w 1796"/>
                <a:gd name="T53" fmla="*/ 1475 h 1960"/>
                <a:gd name="T54" fmla="*/ 1014 w 1796"/>
                <a:gd name="T55" fmla="*/ 1591 h 1960"/>
                <a:gd name="T56" fmla="*/ 898 w 1796"/>
                <a:gd name="T57" fmla="*/ 1707 h 1960"/>
                <a:gd name="T58" fmla="*/ 898 w 1796"/>
                <a:gd name="T59" fmla="*/ 1333 h 1960"/>
                <a:gd name="T60" fmla="*/ 782 w 1796"/>
                <a:gd name="T61" fmla="*/ 1217 h 1960"/>
                <a:gd name="T62" fmla="*/ 898 w 1796"/>
                <a:gd name="T63" fmla="*/ 1101 h 1960"/>
                <a:gd name="T64" fmla="*/ 1014 w 1796"/>
                <a:gd name="T65" fmla="*/ 1217 h 1960"/>
                <a:gd name="T66" fmla="*/ 898 w 1796"/>
                <a:gd name="T67" fmla="*/ 1333 h 1960"/>
                <a:gd name="T68" fmla="*/ 898 w 1796"/>
                <a:gd name="T69" fmla="*/ 960 h 1960"/>
                <a:gd name="T70" fmla="*/ 782 w 1796"/>
                <a:gd name="T71" fmla="*/ 844 h 1960"/>
                <a:gd name="T72" fmla="*/ 898 w 1796"/>
                <a:gd name="T73" fmla="*/ 728 h 1960"/>
                <a:gd name="T74" fmla="*/ 1014 w 1796"/>
                <a:gd name="T75" fmla="*/ 844 h 1960"/>
                <a:gd name="T76" fmla="*/ 898 w 1796"/>
                <a:gd name="T77" fmla="*/ 960 h 1960"/>
                <a:gd name="T78" fmla="*/ 1316 w 1796"/>
                <a:gd name="T79" fmla="*/ 1707 h 1960"/>
                <a:gd name="T80" fmla="*/ 1200 w 1796"/>
                <a:gd name="T81" fmla="*/ 1591 h 1960"/>
                <a:gd name="T82" fmla="*/ 1316 w 1796"/>
                <a:gd name="T83" fmla="*/ 1475 h 1960"/>
                <a:gd name="T84" fmla="*/ 1432 w 1796"/>
                <a:gd name="T85" fmla="*/ 1591 h 1960"/>
                <a:gd name="T86" fmla="*/ 1316 w 1796"/>
                <a:gd name="T87" fmla="*/ 1707 h 1960"/>
                <a:gd name="T88" fmla="*/ 1316 w 1796"/>
                <a:gd name="T89" fmla="*/ 1333 h 1960"/>
                <a:gd name="T90" fmla="*/ 1200 w 1796"/>
                <a:gd name="T91" fmla="*/ 1217 h 1960"/>
                <a:gd name="T92" fmla="*/ 1316 w 1796"/>
                <a:gd name="T93" fmla="*/ 1101 h 1960"/>
                <a:gd name="T94" fmla="*/ 1432 w 1796"/>
                <a:gd name="T95" fmla="*/ 1217 h 1960"/>
                <a:gd name="T96" fmla="*/ 1316 w 1796"/>
                <a:gd name="T97" fmla="*/ 1333 h 1960"/>
                <a:gd name="T98" fmla="*/ 1316 w 1796"/>
                <a:gd name="T99" fmla="*/ 960 h 1960"/>
                <a:gd name="T100" fmla="*/ 1200 w 1796"/>
                <a:gd name="T101" fmla="*/ 844 h 1960"/>
                <a:gd name="T102" fmla="*/ 1316 w 1796"/>
                <a:gd name="T103" fmla="*/ 728 h 1960"/>
                <a:gd name="T104" fmla="*/ 1432 w 1796"/>
                <a:gd name="T105" fmla="*/ 844 h 1960"/>
                <a:gd name="T106" fmla="*/ 1316 w 1796"/>
                <a:gd name="T107" fmla="*/ 960 h 1960"/>
                <a:gd name="T108" fmla="*/ 1452 w 1796"/>
                <a:gd name="T109" fmla="*/ 468 h 1960"/>
                <a:gd name="T110" fmla="*/ 344 w 1796"/>
                <a:gd name="T111" fmla="*/ 468 h 1960"/>
                <a:gd name="T112" fmla="*/ 202 w 1796"/>
                <a:gd name="T113" fmla="*/ 326 h 1960"/>
                <a:gd name="T114" fmla="*/ 344 w 1796"/>
                <a:gd name="T115" fmla="*/ 184 h 1960"/>
                <a:gd name="T116" fmla="*/ 1452 w 1796"/>
                <a:gd name="T117" fmla="*/ 184 h 1960"/>
                <a:gd name="T118" fmla="*/ 1594 w 1796"/>
                <a:gd name="T119" fmla="*/ 326 h 1960"/>
                <a:gd name="T120" fmla="*/ 1452 w 1796"/>
                <a:gd name="T121" fmla="*/ 468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6" h="1960">
                  <a:moveTo>
                    <a:pt x="1580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97" y="0"/>
                    <a:pt x="0" y="97"/>
                    <a:pt x="0" y="216"/>
                  </a:cubicBezTo>
                  <a:cubicBezTo>
                    <a:pt x="0" y="1744"/>
                    <a:pt x="0" y="1744"/>
                    <a:pt x="0" y="1744"/>
                  </a:cubicBezTo>
                  <a:cubicBezTo>
                    <a:pt x="0" y="1863"/>
                    <a:pt x="97" y="1960"/>
                    <a:pt x="216" y="1960"/>
                  </a:cubicBezTo>
                  <a:cubicBezTo>
                    <a:pt x="1580" y="1960"/>
                    <a:pt x="1580" y="1960"/>
                    <a:pt x="1580" y="1960"/>
                  </a:cubicBezTo>
                  <a:cubicBezTo>
                    <a:pt x="1699" y="1960"/>
                    <a:pt x="1796" y="1863"/>
                    <a:pt x="1796" y="1744"/>
                  </a:cubicBezTo>
                  <a:cubicBezTo>
                    <a:pt x="1796" y="216"/>
                    <a:pt x="1796" y="216"/>
                    <a:pt x="1796" y="216"/>
                  </a:cubicBezTo>
                  <a:cubicBezTo>
                    <a:pt x="1796" y="97"/>
                    <a:pt x="1699" y="0"/>
                    <a:pt x="1580" y="0"/>
                  </a:cubicBezTo>
                  <a:close/>
                  <a:moveTo>
                    <a:pt x="480" y="1707"/>
                  </a:moveTo>
                  <a:cubicBezTo>
                    <a:pt x="416" y="1707"/>
                    <a:pt x="364" y="1655"/>
                    <a:pt x="364" y="1591"/>
                  </a:cubicBezTo>
                  <a:cubicBezTo>
                    <a:pt x="364" y="1527"/>
                    <a:pt x="416" y="1475"/>
                    <a:pt x="480" y="1475"/>
                  </a:cubicBezTo>
                  <a:cubicBezTo>
                    <a:pt x="544" y="1475"/>
                    <a:pt x="596" y="1527"/>
                    <a:pt x="596" y="1591"/>
                  </a:cubicBezTo>
                  <a:cubicBezTo>
                    <a:pt x="596" y="1655"/>
                    <a:pt x="544" y="1707"/>
                    <a:pt x="480" y="1707"/>
                  </a:cubicBezTo>
                  <a:close/>
                  <a:moveTo>
                    <a:pt x="480" y="1333"/>
                  </a:moveTo>
                  <a:cubicBezTo>
                    <a:pt x="416" y="1333"/>
                    <a:pt x="364" y="1281"/>
                    <a:pt x="364" y="1217"/>
                  </a:cubicBezTo>
                  <a:cubicBezTo>
                    <a:pt x="364" y="1153"/>
                    <a:pt x="416" y="1101"/>
                    <a:pt x="480" y="1101"/>
                  </a:cubicBezTo>
                  <a:cubicBezTo>
                    <a:pt x="544" y="1101"/>
                    <a:pt x="596" y="1153"/>
                    <a:pt x="596" y="1217"/>
                  </a:cubicBezTo>
                  <a:cubicBezTo>
                    <a:pt x="596" y="1281"/>
                    <a:pt x="544" y="1333"/>
                    <a:pt x="480" y="1333"/>
                  </a:cubicBezTo>
                  <a:close/>
                  <a:moveTo>
                    <a:pt x="480" y="960"/>
                  </a:moveTo>
                  <a:cubicBezTo>
                    <a:pt x="416" y="960"/>
                    <a:pt x="364" y="908"/>
                    <a:pt x="364" y="844"/>
                  </a:cubicBezTo>
                  <a:cubicBezTo>
                    <a:pt x="364" y="780"/>
                    <a:pt x="416" y="728"/>
                    <a:pt x="480" y="728"/>
                  </a:cubicBezTo>
                  <a:cubicBezTo>
                    <a:pt x="544" y="728"/>
                    <a:pt x="596" y="780"/>
                    <a:pt x="596" y="844"/>
                  </a:cubicBezTo>
                  <a:cubicBezTo>
                    <a:pt x="596" y="908"/>
                    <a:pt x="544" y="960"/>
                    <a:pt x="480" y="960"/>
                  </a:cubicBezTo>
                  <a:close/>
                  <a:moveTo>
                    <a:pt x="898" y="1707"/>
                  </a:moveTo>
                  <a:cubicBezTo>
                    <a:pt x="834" y="1707"/>
                    <a:pt x="782" y="1655"/>
                    <a:pt x="782" y="1591"/>
                  </a:cubicBezTo>
                  <a:cubicBezTo>
                    <a:pt x="782" y="1527"/>
                    <a:pt x="834" y="1475"/>
                    <a:pt x="898" y="1475"/>
                  </a:cubicBezTo>
                  <a:cubicBezTo>
                    <a:pt x="962" y="1475"/>
                    <a:pt x="1014" y="1527"/>
                    <a:pt x="1014" y="1591"/>
                  </a:cubicBezTo>
                  <a:cubicBezTo>
                    <a:pt x="1014" y="1655"/>
                    <a:pt x="962" y="1707"/>
                    <a:pt x="898" y="1707"/>
                  </a:cubicBezTo>
                  <a:close/>
                  <a:moveTo>
                    <a:pt x="898" y="1333"/>
                  </a:moveTo>
                  <a:cubicBezTo>
                    <a:pt x="834" y="1333"/>
                    <a:pt x="782" y="1281"/>
                    <a:pt x="782" y="1217"/>
                  </a:cubicBezTo>
                  <a:cubicBezTo>
                    <a:pt x="782" y="1153"/>
                    <a:pt x="834" y="1101"/>
                    <a:pt x="898" y="1101"/>
                  </a:cubicBezTo>
                  <a:cubicBezTo>
                    <a:pt x="962" y="1101"/>
                    <a:pt x="1014" y="1153"/>
                    <a:pt x="1014" y="1217"/>
                  </a:cubicBezTo>
                  <a:cubicBezTo>
                    <a:pt x="1014" y="1281"/>
                    <a:pt x="962" y="1333"/>
                    <a:pt x="898" y="1333"/>
                  </a:cubicBezTo>
                  <a:close/>
                  <a:moveTo>
                    <a:pt x="898" y="960"/>
                  </a:moveTo>
                  <a:cubicBezTo>
                    <a:pt x="834" y="960"/>
                    <a:pt x="782" y="908"/>
                    <a:pt x="782" y="844"/>
                  </a:cubicBezTo>
                  <a:cubicBezTo>
                    <a:pt x="782" y="780"/>
                    <a:pt x="834" y="728"/>
                    <a:pt x="898" y="728"/>
                  </a:cubicBezTo>
                  <a:cubicBezTo>
                    <a:pt x="962" y="728"/>
                    <a:pt x="1014" y="780"/>
                    <a:pt x="1014" y="844"/>
                  </a:cubicBezTo>
                  <a:cubicBezTo>
                    <a:pt x="1014" y="908"/>
                    <a:pt x="962" y="960"/>
                    <a:pt x="898" y="960"/>
                  </a:cubicBezTo>
                  <a:close/>
                  <a:moveTo>
                    <a:pt x="1316" y="1707"/>
                  </a:moveTo>
                  <a:cubicBezTo>
                    <a:pt x="1252" y="1707"/>
                    <a:pt x="1200" y="1655"/>
                    <a:pt x="1200" y="1591"/>
                  </a:cubicBezTo>
                  <a:cubicBezTo>
                    <a:pt x="1200" y="1527"/>
                    <a:pt x="1252" y="1475"/>
                    <a:pt x="1316" y="1475"/>
                  </a:cubicBezTo>
                  <a:cubicBezTo>
                    <a:pt x="1380" y="1475"/>
                    <a:pt x="1432" y="1527"/>
                    <a:pt x="1432" y="1591"/>
                  </a:cubicBezTo>
                  <a:cubicBezTo>
                    <a:pt x="1432" y="1655"/>
                    <a:pt x="1380" y="1707"/>
                    <a:pt x="1316" y="1707"/>
                  </a:cubicBezTo>
                  <a:close/>
                  <a:moveTo>
                    <a:pt x="1316" y="1333"/>
                  </a:moveTo>
                  <a:cubicBezTo>
                    <a:pt x="1252" y="1333"/>
                    <a:pt x="1200" y="1281"/>
                    <a:pt x="1200" y="1217"/>
                  </a:cubicBezTo>
                  <a:cubicBezTo>
                    <a:pt x="1200" y="1153"/>
                    <a:pt x="1252" y="1101"/>
                    <a:pt x="1316" y="1101"/>
                  </a:cubicBezTo>
                  <a:cubicBezTo>
                    <a:pt x="1380" y="1101"/>
                    <a:pt x="1432" y="1153"/>
                    <a:pt x="1432" y="1217"/>
                  </a:cubicBezTo>
                  <a:cubicBezTo>
                    <a:pt x="1432" y="1281"/>
                    <a:pt x="1380" y="1333"/>
                    <a:pt x="1316" y="1333"/>
                  </a:cubicBezTo>
                  <a:close/>
                  <a:moveTo>
                    <a:pt x="1316" y="960"/>
                  </a:moveTo>
                  <a:cubicBezTo>
                    <a:pt x="1252" y="960"/>
                    <a:pt x="1200" y="908"/>
                    <a:pt x="1200" y="844"/>
                  </a:cubicBezTo>
                  <a:cubicBezTo>
                    <a:pt x="1200" y="780"/>
                    <a:pt x="1252" y="728"/>
                    <a:pt x="1316" y="728"/>
                  </a:cubicBezTo>
                  <a:cubicBezTo>
                    <a:pt x="1380" y="728"/>
                    <a:pt x="1432" y="780"/>
                    <a:pt x="1432" y="844"/>
                  </a:cubicBezTo>
                  <a:cubicBezTo>
                    <a:pt x="1432" y="908"/>
                    <a:pt x="1380" y="960"/>
                    <a:pt x="1316" y="960"/>
                  </a:cubicBezTo>
                  <a:close/>
                  <a:moveTo>
                    <a:pt x="1452" y="468"/>
                  </a:moveTo>
                  <a:cubicBezTo>
                    <a:pt x="344" y="468"/>
                    <a:pt x="344" y="468"/>
                    <a:pt x="344" y="468"/>
                  </a:cubicBezTo>
                  <a:cubicBezTo>
                    <a:pt x="266" y="468"/>
                    <a:pt x="202" y="404"/>
                    <a:pt x="202" y="326"/>
                  </a:cubicBezTo>
                  <a:cubicBezTo>
                    <a:pt x="202" y="248"/>
                    <a:pt x="266" y="184"/>
                    <a:pt x="344" y="184"/>
                  </a:cubicBezTo>
                  <a:cubicBezTo>
                    <a:pt x="1452" y="184"/>
                    <a:pt x="1452" y="184"/>
                    <a:pt x="1452" y="184"/>
                  </a:cubicBezTo>
                  <a:cubicBezTo>
                    <a:pt x="1531" y="184"/>
                    <a:pt x="1594" y="248"/>
                    <a:pt x="1594" y="326"/>
                  </a:cubicBezTo>
                  <a:cubicBezTo>
                    <a:pt x="1594" y="404"/>
                    <a:pt x="1531" y="468"/>
                    <a:pt x="1452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62" name="Freeform 97">
              <a:extLst>
                <a:ext uri="{FF2B5EF4-FFF2-40B4-BE49-F238E27FC236}">
                  <a16:creationId xmlns:a16="http://schemas.microsoft.com/office/drawing/2014/main" id="{934A33CC-40FD-AD41-BEBA-D7906CC62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" y="1894"/>
              <a:ext cx="265" cy="53"/>
            </a:xfrm>
            <a:custGeom>
              <a:avLst/>
              <a:gdLst>
                <a:gd name="T0" fmla="*/ 1250 w 1392"/>
                <a:gd name="T1" fmla="*/ 284 h 284"/>
                <a:gd name="T2" fmla="*/ 142 w 1392"/>
                <a:gd name="T3" fmla="*/ 284 h 284"/>
                <a:gd name="T4" fmla="*/ 0 w 1392"/>
                <a:gd name="T5" fmla="*/ 142 h 284"/>
                <a:gd name="T6" fmla="*/ 142 w 1392"/>
                <a:gd name="T7" fmla="*/ 0 h 284"/>
                <a:gd name="T8" fmla="*/ 1250 w 1392"/>
                <a:gd name="T9" fmla="*/ 0 h 284"/>
                <a:gd name="T10" fmla="*/ 1392 w 1392"/>
                <a:gd name="T11" fmla="*/ 142 h 284"/>
                <a:gd name="T12" fmla="*/ 1250 w 139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284">
                  <a:moveTo>
                    <a:pt x="1250" y="284"/>
                  </a:moveTo>
                  <a:cubicBezTo>
                    <a:pt x="142" y="284"/>
                    <a:pt x="142" y="284"/>
                    <a:pt x="142" y="284"/>
                  </a:cubicBezTo>
                  <a:cubicBezTo>
                    <a:pt x="64" y="284"/>
                    <a:pt x="0" y="220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cubicBezTo>
                    <a:pt x="1250" y="0"/>
                    <a:pt x="1250" y="0"/>
                    <a:pt x="1250" y="0"/>
                  </a:cubicBezTo>
                  <a:cubicBezTo>
                    <a:pt x="1329" y="0"/>
                    <a:pt x="1392" y="64"/>
                    <a:pt x="1392" y="142"/>
                  </a:cubicBezTo>
                  <a:cubicBezTo>
                    <a:pt x="1392" y="220"/>
                    <a:pt x="1329" y="284"/>
                    <a:pt x="1250" y="2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63" name="Oval 98">
              <a:extLst>
                <a:ext uri="{FF2B5EF4-FFF2-40B4-BE49-F238E27FC236}">
                  <a16:creationId xmlns:a16="http://schemas.microsoft.com/office/drawing/2014/main" id="{A27C5E3A-59D8-954B-97DD-0C0F7BE2B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64" name="Oval 99">
              <a:extLst>
                <a:ext uri="{FF2B5EF4-FFF2-40B4-BE49-F238E27FC236}">
                  <a16:creationId xmlns:a16="http://schemas.microsoft.com/office/drawing/2014/main" id="{86EB9AD3-7C6A-E948-A421-CBF636795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65" name="Oval 100">
              <a:extLst>
                <a:ext uri="{FF2B5EF4-FFF2-40B4-BE49-F238E27FC236}">
                  <a16:creationId xmlns:a16="http://schemas.microsoft.com/office/drawing/2014/main" id="{50B7556F-7367-8E41-933C-AC9D533CF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66" name="Oval 101">
              <a:extLst>
                <a:ext uri="{FF2B5EF4-FFF2-40B4-BE49-F238E27FC236}">
                  <a16:creationId xmlns:a16="http://schemas.microsoft.com/office/drawing/2014/main" id="{DCE4C4D0-4C9D-204A-A0BC-B62C03E27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67" name="Oval 102">
              <a:extLst>
                <a:ext uri="{FF2B5EF4-FFF2-40B4-BE49-F238E27FC236}">
                  <a16:creationId xmlns:a16="http://schemas.microsoft.com/office/drawing/2014/main" id="{2EB43942-62B5-624E-AE31-544DD38C7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68" name="Oval 103">
              <a:extLst>
                <a:ext uri="{FF2B5EF4-FFF2-40B4-BE49-F238E27FC236}">
                  <a16:creationId xmlns:a16="http://schemas.microsoft.com/office/drawing/2014/main" id="{E959CE43-E83A-4243-879D-58EF12095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69" name="Oval 104">
              <a:extLst>
                <a:ext uri="{FF2B5EF4-FFF2-40B4-BE49-F238E27FC236}">
                  <a16:creationId xmlns:a16="http://schemas.microsoft.com/office/drawing/2014/main" id="{BFC811AE-9A33-5D4A-913E-10FAC104E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70" name="Oval 105">
              <a:extLst>
                <a:ext uri="{FF2B5EF4-FFF2-40B4-BE49-F238E27FC236}">
                  <a16:creationId xmlns:a16="http://schemas.microsoft.com/office/drawing/2014/main" id="{4253721A-F012-0E45-9DDF-BF0A58A7E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71" name="Oval 106">
              <a:extLst>
                <a:ext uri="{FF2B5EF4-FFF2-40B4-BE49-F238E27FC236}">
                  <a16:creationId xmlns:a16="http://schemas.microsoft.com/office/drawing/2014/main" id="{31841C95-2A6D-374D-AD5B-BC9D2A4A9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357243-AF65-9749-A0EB-CF636A628D36}"/>
              </a:ext>
            </a:extLst>
          </p:cNvPr>
          <p:cNvGrpSpPr>
            <a:grpSpLocks noChangeAspect="1"/>
          </p:cNvGrpSpPr>
          <p:nvPr/>
        </p:nvGrpSpPr>
        <p:grpSpPr>
          <a:xfrm>
            <a:off x="596743" y="1567240"/>
            <a:ext cx="641012" cy="353378"/>
            <a:chOff x="572756" y="4356495"/>
            <a:chExt cx="701979" cy="386989"/>
          </a:xfrm>
        </p:grpSpPr>
        <p:sp>
          <p:nvSpPr>
            <p:cNvPr id="73" name="Freeform 294">
              <a:extLst>
                <a:ext uri="{FF2B5EF4-FFF2-40B4-BE49-F238E27FC236}">
                  <a16:creationId xmlns:a16="http://schemas.microsoft.com/office/drawing/2014/main" id="{63F2B421-F3E0-E745-86B3-397BF719D7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74" name="Freeform 295">
              <a:extLst>
                <a:ext uri="{FF2B5EF4-FFF2-40B4-BE49-F238E27FC236}">
                  <a16:creationId xmlns:a16="http://schemas.microsoft.com/office/drawing/2014/main" id="{6DEDFB13-B2CC-AE4F-91BF-5FBE2013C97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grpSp>
        <p:nvGrpSpPr>
          <p:cNvPr id="75" name="Group 94">
            <a:extLst>
              <a:ext uri="{FF2B5EF4-FFF2-40B4-BE49-F238E27FC236}">
                <a16:creationId xmlns:a16="http://schemas.microsoft.com/office/drawing/2014/main" id="{0FBF7A2E-3ADF-B444-B016-F7108DAC6C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01035" y="2110759"/>
            <a:ext cx="368394" cy="276485"/>
            <a:chOff x="4825" y="1860"/>
            <a:chExt cx="485" cy="364"/>
          </a:xfrm>
        </p:grpSpPr>
        <p:sp>
          <p:nvSpPr>
            <p:cNvPr id="76" name="Freeform 95">
              <a:extLst>
                <a:ext uri="{FF2B5EF4-FFF2-40B4-BE49-F238E27FC236}">
                  <a16:creationId xmlns:a16="http://schemas.microsoft.com/office/drawing/2014/main" id="{13B11161-D41E-3A48-A0C9-621E3AA12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860"/>
              <a:ext cx="114" cy="364"/>
            </a:xfrm>
            <a:custGeom>
              <a:avLst/>
              <a:gdLst>
                <a:gd name="T0" fmla="*/ 300 w 600"/>
                <a:gd name="T1" fmla="*/ 0 h 1960"/>
                <a:gd name="T2" fmla="*/ 0 w 600"/>
                <a:gd name="T3" fmla="*/ 300 h 1960"/>
                <a:gd name="T4" fmla="*/ 0 w 600"/>
                <a:gd name="T5" fmla="*/ 1660 h 1960"/>
                <a:gd name="T6" fmla="*/ 300 w 600"/>
                <a:gd name="T7" fmla="*/ 1960 h 1960"/>
                <a:gd name="T8" fmla="*/ 600 w 600"/>
                <a:gd name="T9" fmla="*/ 1660 h 1960"/>
                <a:gd name="T10" fmla="*/ 600 w 600"/>
                <a:gd name="T11" fmla="*/ 300 h 1960"/>
                <a:gd name="T12" fmla="*/ 300 w 600"/>
                <a:gd name="T13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196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1660"/>
                    <a:pt x="0" y="1660"/>
                    <a:pt x="0" y="1660"/>
                  </a:cubicBezTo>
                  <a:cubicBezTo>
                    <a:pt x="0" y="1826"/>
                    <a:pt x="134" y="1960"/>
                    <a:pt x="300" y="1960"/>
                  </a:cubicBezTo>
                  <a:cubicBezTo>
                    <a:pt x="466" y="1960"/>
                    <a:pt x="600" y="1826"/>
                    <a:pt x="600" y="1660"/>
                  </a:cubicBezTo>
                  <a:cubicBezTo>
                    <a:pt x="600" y="300"/>
                    <a:pt x="600" y="300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77" name="Freeform 96">
              <a:extLst>
                <a:ext uri="{FF2B5EF4-FFF2-40B4-BE49-F238E27FC236}">
                  <a16:creationId xmlns:a16="http://schemas.microsoft.com/office/drawing/2014/main" id="{54F453D8-795F-AC4F-A684-06B514148A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9" y="1860"/>
              <a:ext cx="341" cy="364"/>
            </a:xfrm>
            <a:custGeom>
              <a:avLst/>
              <a:gdLst>
                <a:gd name="T0" fmla="*/ 1580 w 1796"/>
                <a:gd name="T1" fmla="*/ 0 h 1960"/>
                <a:gd name="T2" fmla="*/ 216 w 1796"/>
                <a:gd name="T3" fmla="*/ 0 h 1960"/>
                <a:gd name="T4" fmla="*/ 0 w 1796"/>
                <a:gd name="T5" fmla="*/ 216 h 1960"/>
                <a:gd name="T6" fmla="*/ 0 w 1796"/>
                <a:gd name="T7" fmla="*/ 1744 h 1960"/>
                <a:gd name="T8" fmla="*/ 216 w 1796"/>
                <a:gd name="T9" fmla="*/ 1960 h 1960"/>
                <a:gd name="T10" fmla="*/ 1580 w 1796"/>
                <a:gd name="T11" fmla="*/ 1960 h 1960"/>
                <a:gd name="T12" fmla="*/ 1796 w 1796"/>
                <a:gd name="T13" fmla="*/ 1744 h 1960"/>
                <a:gd name="T14" fmla="*/ 1796 w 1796"/>
                <a:gd name="T15" fmla="*/ 216 h 1960"/>
                <a:gd name="T16" fmla="*/ 1580 w 1796"/>
                <a:gd name="T17" fmla="*/ 0 h 1960"/>
                <a:gd name="T18" fmla="*/ 480 w 1796"/>
                <a:gd name="T19" fmla="*/ 1707 h 1960"/>
                <a:gd name="T20" fmla="*/ 364 w 1796"/>
                <a:gd name="T21" fmla="*/ 1591 h 1960"/>
                <a:gd name="T22" fmla="*/ 480 w 1796"/>
                <a:gd name="T23" fmla="*/ 1475 h 1960"/>
                <a:gd name="T24" fmla="*/ 596 w 1796"/>
                <a:gd name="T25" fmla="*/ 1591 h 1960"/>
                <a:gd name="T26" fmla="*/ 480 w 1796"/>
                <a:gd name="T27" fmla="*/ 1707 h 1960"/>
                <a:gd name="T28" fmla="*/ 480 w 1796"/>
                <a:gd name="T29" fmla="*/ 1333 h 1960"/>
                <a:gd name="T30" fmla="*/ 364 w 1796"/>
                <a:gd name="T31" fmla="*/ 1217 h 1960"/>
                <a:gd name="T32" fmla="*/ 480 w 1796"/>
                <a:gd name="T33" fmla="*/ 1101 h 1960"/>
                <a:gd name="T34" fmla="*/ 596 w 1796"/>
                <a:gd name="T35" fmla="*/ 1217 h 1960"/>
                <a:gd name="T36" fmla="*/ 480 w 1796"/>
                <a:gd name="T37" fmla="*/ 1333 h 1960"/>
                <a:gd name="T38" fmla="*/ 480 w 1796"/>
                <a:gd name="T39" fmla="*/ 960 h 1960"/>
                <a:gd name="T40" fmla="*/ 364 w 1796"/>
                <a:gd name="T41" fmla="*/ 844 h 1960"/>
                <a:gd name="T42" fmla="*/ 480 w 1796"/>
                <a:gd name="T43" fmla="*/ 728 h 1960"/>
                <a:gd name="T44" fmla="*/ 596 w 1796"/>
                <a:gd name="T45" fmla="*/ 844 h 1960"/>
                <a:gd name="T46" fmla="*/ 480 w 1796"/>
                <a:gd name="T47" fmla="*/ 960 h 1960"/>
                <a:gd name="T48" fmla="*/ 898 w 1796"/>
                <a:gd name="T49" fmla="*/ 1707 h 1960"/>
                <a:gd name="T50" fmla="*/ 782 w 1796"/>
                <a:gd name="T51" fmla="*/ 1591 h 1960"/>
                <a:gd name="T52" fmla="*/ 898 w 1796"/>
                <a:gd name="T53" fmla="*/ 1475 h 1960"/>
                <a:gd name="T54" fmla="*/ 1014 w 1796"/>
                <a:gd name="T55" fmla="*/ 1591 h 1960"/>
                <a:gd name="T56" fmla="*/ 898 w 1796"/>
                <a:gd name="T57" fmla="*/ 1707 h 1960"/>
                <a:gd name="T58" fmla="*/ 898 w 1796"/>
                <a:gd name="T59" fmla="*/ 1333 h 1960"/>
                <a:gd name="T60" fmla="*/ 782 w 1796"/>
                <a:gd name="T61" fmla="*/ 1217 h 1960"/>
                <a:gd name="T62" fmla="*/ 898 w 1796"/>
                <a:gd name="T63" fmla="*/ 1101 h 1960"/>
                <a:gd name="T64" fmla="*/ 1014 w 1796"/>
                <a:gd name="T65" fmla="*/ 1217 h 1960"/>
                <a:gd name="T66" fmla="*/ 898 w 1796"/>
                <a:gd name="T67" fmla="*/ 1333 h 1960"/>
                <a:gd name="T68" fmla="*/ 898 w 1796"/>
                <a:gd name="T69" fmla="*/ 960 h 1960"/>
                <a:gd name="T70" fmla="*/ 782 w 1796"/>
                <a:gd name="T71" fmla="*/ 844 h 1960"/>
                <a:gd name="T72" fmla="*/ 898 w 1796"/>
                <a:gd name="T73" fmla="*/ 728 h 1960"/>
                <a:gd name="T74" fmla="*/ 1014 w 1796"/>
                <a:gd name="T75" fmla="*/ 844 h 1960"/>
                <a:gd name="T76" fmla="*/ 898 w 1796"/>
                <a:gd name="T77" fmla="*/ 960 h 1960"/>
                <a:gd name="T78" fmla="*/ 1316 w 1796"/>
                <a:gd name="T79" fmla="*/ 1707 h 1960"/>
                <a:gd name="T80" fmla="*/ 1200 w 1796"/>
                <a:gd name="T81" fmla="*/ 1591 h 1960"/>
                <a:gd name="T82" fmla="*/ 1316 w 1796"/>
                <a:gd name="T83" fmla="*/ 1475 h 1960"/>
                <a:gd name="T84" fmla="*/ 1432 w 1796"/>
                <a:gd name="T85" fmla="*/ 1591 h 1960"/>
                <a:gd name="T86" fmla="*/ 1316 w 1796"/>
                <a:gd name="T87" fmla="*/ 1707 h 1960"/>
                <a:gd name="T88" fmla="*/ 1316 w 1796"/>
                <a:gd name="T89" fmla="*/ 1333 h 1960"/>
                <a:gd name="T90" fmla="*/ 1200 w 1796"/>
                <a:gd name="T91" fmla="*/ 1217 h 1960"/>
                <a:gd name="T92" fmla="*/ 1316 w 1796"/>
                <a:gd name="T93" fmla="*/ 1101 h 1960"/>
                <a:gd name="T94" fmla="*/ 1432 w 1796"/>
                <a:gd name="T95" fmla="*/ 1217 h 1960"/>
                <a:gd name="T96" fmla="*/ 1316 w 1796"/>
                <a:gd name="T97" fmla="*/ 1333 h 1960"/>
                <a:gd name="T98" fmla="*/ 1316 w 1796"/>
                <a:gd name="T99" fmla="*/ 960 h 1960"/>
                <a:gd name="T100" fmla="*/ 1200 w 1796"/>
                <a:gd name="T101" fmla="*/ 844 h 1960"/>
                <a:gd name="T102" fmla="*/ 1316 w 1796"/>
                <a:gd name="T103" fmla="*/ 728 h 1960"/>
                <a:gd name="T104" fmla="*/ 1432 w 1796"/>
                <a:gd name="T105" fmla="*/ 844 h 1960"/>
                <a:gd name="T106" fmla="*/ 1316 w 1796"/>
                <a:gd name="T107" fmla="*/ 960 h 1960"/>
                <a:gd name="T108" fmla="*/ 1452 w 1796"/>
                <a:gd name="T109" fmla="*/ 468 h 1960"/>
                <a:gd name="T110" fmla="*/ 344 w 1796"/>
                <a:gd name="T111" fmla="*/ 468 h 1960"/>
                <a:gd name="T112" fmla="*/ 202 w 1796"/>
                <a:gd name="T113" fmla="*/ 326 h 1960"/>
                <a:gd name="T114" fmla="*/ 344 w 1796"/>
                <a:gd name="T115" fmla="*/ 184 h 1960"/>
                <a:gd name="T116" fmla="*/ 1452 w 1796"/>
                <a:gd name="T117" fmla="*/ 184 h 1960"/>
                <a:gd name="T118" fmla="*/ 1594 w 1796"/>
                <a:gd name="T119" fmla="*/ 326 h 1960"/>
                <a:gd name="T120" fmla="*/ 1452 w 1796"/>
                <a:gd name="T121" fmla="*/ 468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6" h="1960">
                  <a:moveTo>
                    <a:pt x="1580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97" y="0"/>
                    <a:pt x="0" y="97"/>
                    <a:pt x="0" y="216"/>
                  </a:cubicBezTo>
                  <a:cubicBezTo>
                    <a:pt x="0" y="1744"/>
                    <a:pt x="0" y="1744"/>
                    <a:pt x="0" y="1744"/>
                  </a:cubicBezTo>
                  <a:cubicBezTo>
                    <a:pt x="0" y="1863"/>
                    <a:pt x="97" y="1960"/>
                    <a:pt x="216" y="1960"/>
                  </a:cubicBezTo>
                  <a:cubicBezTo>
                    <a:pt x="1580" y="1960"/>
                    <a:pt x="1580" y="1960"/>
                    <a:pt x="1580" y="1960"/>
                  </a:cubicBezTo>
                  <a:cubicBezTo>
                    <a:pt x="1699" y="1960"/>
                    <a:pt x="1796" y="1863"/>
                    <a:pt x="1796" y="1744"/>
                  </a:cubicBezTo>
                  <a:cubicBezTo>
                    <a:pt x="1796" y="216"/>
                    <a:pt x="1796" y="216"/>
                    <a:pt x="1796" y="216"/>
                  </a:cubicBezTo>
                  <a:cubicBezTo>
                    <a:pt x="1796" y="97"/>
                    <a:pt x="1699" y="0"/>
                    <a:pt x="1580" y="0"/>
                  </a:cubicBezTo>
                  <a:close/>
                  <a:moveTo>
                    <a:pt x="480" y="1707"/>
                  </a:moveTo>
                  <a:cubicBezTo>
                    <a:pt x="416" y="1707"/>
                    <a:pt x="364" y="1655"/>
                    <a:pt x="364" y="1591"/>
                  </a:cubicBezTo>
                  <a:cubicBezTo>
                    <a:pt x="364" y="1527"/>
                    <a:pt x="416" y="1475"/>
                    <a:pt x="480" y="1475"/>
                  </a:cubicBezTo>
                  <a:cubicBezTo>
                    <a:pt x="544" y="1475"/>
                    <a:pt x="596" y="1527"/>
                    <a:pt x="596" y="1591"/>
                  </a:cubicBezTo>
                  <a:cubicBezTo>
                    <a:pt x="596" y="1655"/>
                    <a:pt x="544" y="1707"/>
                    <a:pt x="480" y="1707"/>
                  </a:cubicBezTo>
                  <a:close/>
                  <a:moveTo>
                    <a:pt x="480" y="1333"/>
                  </a:moveTo>
                  <a:cubicBezTo>
                    <a:pt x="416" y="1333"/>
                    <a:pt x="364" y="1281"/>
                    <a:pt x="364" y="1217"/>
                  </a:cubicBezTo>
                  <a:cubicBezTo>
                    <a:pt x="364" y="1153"/>
                    <a:pt x="416" y="1101"/>
                    <a:pt x="480" y="1101"/>
                  </a:cubicBezTo>
                  <a:cubicBezTo>
                    <a:pt x="544" y="1101"/>
                    <a:pt x="596" y="1153"/>
                    <a:pt x="596" y="1217"/>
                  </a:cubicBezTo>
                  <a:cubicBezTo>
                    <a:pt x="596" y="1281"/>
                    <a:pt x="544" y="1333"/>
                    <a:pt x="480" y="1333"/>
                  </a:cubicBezTo>
                  <a:close/>
                  <a:moveTo>
                    <a:pt x="480" y="960"/>
                  </a:moveTo>
                  <a:cubicBezTo>
                    <a:pt x="416" y="960"/>
                    <a:pt x="364" y="908"/>
                    <a:pt x="364" y="844"/>
                  </a:cubicBezTo>
                  <a:cubicBezTo>
                    <a:pt x="364" y="780"/>
                    <a:pt x="416" y="728"/>
                    <a:pt x="480" y="728"/>
                  </a:cubicBezTo>
                  <a:cubicBezTo>
                    <a:pt x="544" y="728"/>
                    <a:pt x="596" y="780"/>
                    <a:pt x="596" y="844"/>
                  </a:cubicBezTo>
                  <a:cubicBezTo>
                    <a:pt x="596" y="908"/>
                    <a:pt x="544" y="960"/>
                    <a:pt x="480" y="960"/>
                  </a:cubicBezTo>
                  <a:close/>
                  <a:moveTo>
                    <a:pt x="898" y="1707"/>
                  </a:moveTo>
                  <a:cubicBezTo>
                    <a:pt x="834" y="1707"/>
                    <a:pt x="782" y="1655"/>
                    <a:pt x="782" y="1591"/>
                  </a:cubicBezTo>
                  <a:cubicBezTo>
                    <a:pt x="782" y="1527"/>
                    <a:pt x="834" y="1475"/>
                    <a:pt x="898" y="1475"/>
                  </a:cubicBezTo>
                  <a:cubicBezTo>
                    <a:pt x="962" y="1475"/>
                    <a:pt x="1014" y="1527"/>
                    <a:pt x="1014" y="1591"/>
                  </a:cubicBezTo>
                  <a:cubicBezTo>
                    <a:pt x="1014" y="1655"/>
                    <a:pt x="962" y="1707"/>
                    <a:pt x="898" y="1707"/>
                  </a:cubicBezTo>
                  <a:close/>
                  <a:moveTo>
                    <a:pt x="898" y="1333"/>
                  </a:moveTo>
                  <a:cubicBezTo>
                    <a:pt x="834" y="1333"/>
                    <a:pt x="782" y="1281"/>
                    <a:pt x="782" y="1217"/>
                  </a:cubicBezTo>
                  <a:cubicBezTo>
                    <a:pt x="782" y="1153"/>
                    <a:pt x="834" y="1101"/>
                    <a:pt x="898" y="1101"/>
                  </a:cubicBezTo>
                  <a:cubicBezTo>
                    <a:pt x="962" y="1101"/>
                    <a:pt x="1014" y="1153"/>
                    <a:pt x="1014" y="1217"/>
                  </a:cubicBezTo>
                  <a:cubicBezTo>
                    <a:pt x="1014" y="1281"/>
                    <a:pt x="962" y="1333"/>
                    <a:pt x="898" y="1333"/>
                  </a:cubicBezTo>
                  <a:close/>
                  <a:moveTo>
                    <a:pt x="898" y="960"/>
                  </a:moveTo>
                  <a:cubicBezTo>
                    <a:pt x="834" y="960"/>
                    <a:pt x="782" y="908"/>
                    <a:pt x="782" y="844"/>
                  </a:cubicBezTo>
                  <a:cubicBezTo>
                    <a:pt x="782" y="780"/>
                    <a:pt x="834" y="728"/>
                    <a:pt x="898" y="728"/>
                  </a:cubicBezTo>
                  <a:cubicBezTo>
                    <a:pt x="962" y="728"/>
                    <a:pt x="1014" y="780"/>
                    <a:pt x="1014" y="844"/>
                  </a:cubicBezTo>
                  <a:cubicBezTo>
                    <a:pt x="1014" y="908"/>
                    <a:pt x="962" y="960"/>
                    <a:pt x="898" y="960"/>
                  </a:cubicBezTo>
                  <a:close/>
                  <a:moveTo>
                    <a:pt x="1316" y="1707"/>
                  </a:moveTo>
                  <a:cubicBezTo>
                    <a:pt x="1252" y="1707"/>
                    <a:pt x="1200" y="1655"/>
                    <a:pt x="1200" y="1591"/>
                  </a:cubicBezTo>
                  <a:cubicBezTo>
                    <a:pt x="1200" y="1527"/>
                    <a:pt x="1252" y="1475"/>
                    <a:pt x="1316" y="1475"/>
                  </a:cubicBezTo>
                  <a:cubicBezTo>
                    <a:pt x="1380" y="1475"/>
                    <a:pt x="1432" y="1527"/>
                    <a:pt x="1432" y="1591"/>
                  </a:cubicBezTo>
                  <a:cubicBezTo>
                    <a:pt x="1432" y="1655"/>
                    <a:pt x="1380" y="1707"/>
                    <a:pt x="1316" y="1707"/>
                  </a:cubicBezTo>
                  <a:close/>
                  <a:moveTo>
                    <a:pt x="1316" y="1333"/>
                  </a:moveTo>
                  <a:cubicBezTo>
                    <a:pt x="1252" y="1333"/>
                    <a:pt x="1200" y="1281"/>
                    <a:pt x="1200" y="1217"/>
                  </a:cubicBezTo>
                  <a:cubicBezTo>
                    <a:pt x="1200" y="1153"/>
                    <a:pt x="1252" y="1101"/>
                    <a:pt x="1316" y="1101"/>
                  </a:cubicBezTo>
                  <a:cubicBezTo>
                    <a:pt x="1380" y="1101"/>
                    <a:pt x="1432" y="1153"/>
                    <a:pt x="1432" y="1217"/>
                  </a:cubicBezTo>
                  <a:cubicBezTo>
                    <a:pt x="1432" y="1281"/>
                    <a:pt x="1380" y="1333"/>
                    <a:pt x="1316" y="1333"/>
                  </a:cubicBezTo>
                  <a:close/>
                  <a:moveTo>
                    <a:pt x="1316" y="960"/>
                  </a:moveTo>
                  <a:cubicBezTo>
                    <a:pt x="1252" y="960"/>
                    <a:pt x="1200" y="908"/>
                    <a:pt x="1200" y="844"/>
                  </a:cubicBezTo>
                  <a:cubicBezTo>
                    <a:pt x="1200" y="780"/>
                    <a:pt x="1252" y="728"/>
                    <a:pt x="1316" y="728"/>
                  </a:cubicBezTo>
                  <a:cubicBezTo>
                    <a:pt x="1380" y="728"/>
                    <a:pt x="1432" y="780"/>
                    <a:pt x="1432" y="844"/>
                  </a:cubicBezTo>
                  <a:cubicBezTo>
                    <a:pt x="1432" y="908"/>
                    <a:pt x="1380" y="960"/>
                    <a:pt x="1316" y="960"/>
                  </a:cubicBezTo>
                  <a:close/>
                  <a:moveTo>
                    <a:pt x="1452" y="468"/>
                  </a:moveTo>
                  <a:cubicBezTo>
                    <a:pt x="344" y="468"/>
                    <a:pt x="344" y="468"/>
                    <a:pt x="344" y="468"/>
                  </a:cubicBezTo>
                  <a:cubicBezTo>
                    <a:pt x="266" y="468"/>
                    <a:pt x="202" y="404"/>
                    <a:pt x="202" y="326"/>
                  </a:cubicBezTo>
                  <a:cubicBezTo>
                    <a:pt x="202" y="248"/>
                    <a:pt x="266" y="184"/>
                    <a:pt x="344" y="184"/>
                  </a:cubicBezTo>
                  <a:cubicBezTo>
                    <a:pt x="1452" y="184"/>
                    <a:pt x="1452" y="184"/>
                    <a:pt x="1452" y="184"/>
                  </a:cubicBezTo>
                  <a:cubicBezTo>
                    <a:pt x="1531" y="184"/>
                    <a:pt x="1594" y="248"/>
                    <a:pt x="1594" y="326"/>
                  </a:cubicBezTo>
                  <a:cubicBezTo>
                    <a:pt x="1594" y="404"/>
                    <a:pt x="1531" y="468"/>
                    <a:pt x="1452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78" name="Freeform 97">
              <a:extLst>
                <a:ext uri="{FF2B5EF4-FFF2-40B4-BE49-F238E27FC236}">
                  <a16:creationId xmlns:a16="http://schemas.microsoft.com/office/drawing/2014/main" id="{0A657DB8-1C1C-6B4B-832D-57E3753E6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" y="1894"/>
              <a:ext cx="265" cy="53"/>
            </a:xfrm>
            <a:custGeom>
              <a:avLst/>
              <a:gdLst>
                <a:gd name="T0" fmla="*/ 1250 w 1392"/>
                <a:gd name="T1" fmla="*/ 284 h 284"/>
                <a:gd name="T2" fmla="*/ 142 w 1392"/>
                <a:gd name="T3" fmla="*/ 284 h 284"/>
                <a:gd name="T4" fmla="*/ 0 w 1392"/>
                <a:gd name="T5" fmla="*/ 142 h 284"/>
                <a:gd name="T6" fmla="*/ 142 w 1392"/>
                <a:gd name="T7" fmla="*/ 0 h 284"/>
                <a:gd name="T8" fmla="*/ 1250 w 1392"/>
                <a:gd name="T9" fmla="*/ 0 h 284"/>
                <a:gd name="T10" fmla="*/ 1392 w 1392"/>
                <a:gd name="T11" fmla="*/ 142 h 284"/>
                <a:gd name="T12" fmla="*/ 1250 w 139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284">
                  <a:moveTo>
                    <a:pt x="1250" y="284"/>
                  </a:moveTo>
                  <a:cubicBezTo>
                    <a:pt x="142" y="284"/>
                    <a:pt x="142" y="284"/>
                    <a:pt x="142" y="284"/>
                  </a:cubicBezTo>
                  <a:cubicBezTo>
                    <a:pt x="64" y="284"/>
                    <a:pt x="0" y="220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cubicBezTo>
                    <a:pt x="1250" y="0"/>
                    <a:pt x="1250" y="0"/>
                    <a:pt x="1250" y="0"/>
                  </a:cubicBezTo>
                  <a:cubicBezTo>
                    <a:pt x="1329" y="0"/>
                    <a:pt x="1392" y="64"/>
                    <a:pt x="1392" y="142"/>
                  </a:cubicBezTo>
                  <a:cubicBezTo>
                    <a:pt x="1392" y="220"/>
                    <a:pt x="1329" y="284"/>
                    <a:pt x="1250" y="2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79" name="Oval 98">
              <a:extLst>
                <a:ext uri="{FF2B5EF4-FFF2-40B4-BE49-F238E27FC236}">
                  <a16:creationId xmlns:a16="http://schemas.microsoft.com/office/drawing/2014/main" id="{92E07991-577B-5746-833A-747BE6994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80" name="Oval 99">
              <a:extLst>
                <a:ext uri="{FF2B5EF4-FFF2-40B4-BE49-F238E27FC236}">
                  <a16:creationId xmlns:a16="http://schemas.microsoft.com/office/drawing/2014/main" id="{EB9A0C11-9BBB-D04A-ACA3-CD034C311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81" name="Oval 100">
              <a:extLst>
                <a:ext uri="{FF2B5EF4-FFF2-40B4-BE49-F238E27FC236}">
                  <a16:creationId xmlns:a16="http://schemas.microsoft.com/office/drawing/2014/main" id="{C8AB9B3A-CF87-214F-9E3E-391195164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82" name="Oval 101">
              <a:extLst>
                <a:ext uri="{FF2B5EF4-FFF2-40B4-BE49-F238E27FC236}">
                  <a16:creationId xmlns:a16="http://schemas.microsoft.com/office/drawing/2014/main" id="{710279B0-97CD-8B47-B6DF-623FF782F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83" name="Oval 102">
              <a:extLst>
                <a:ext uri="{FF2B5EF4-FFF2-40B4-BE49-F238E27FC236}">
                  <a16:creationId xmlns:a16="http://schemas.microsoft.com/office/drawing/2014/main" id="{E7136C57-FC48-D14C-AF4C-00B0AD468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84" name="Oval 103">
              <a:extLst>
                <a:ext uri="{FF2B5EF4-FFF2-40B4-BE49-F238E27FC236}">
                  <a16:creationId xmlns:a16="http://schemas.microsoft.com/office/drawing/2014/main" id="{9BAE6FF9-06B9-CA48-B957-76BCE2871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85" name="Oval 104">
              <a:extLst>
                <a:ext uri="{FF2B5EF4-FFF2-40B4-BE49-F238E27FC236}">
                  <a16:creationId xmlns:a16="http://schemas.microsoft.com/office/drawing/2014/main" id="{E1727B5B-A488-964D-B11F-C28040B65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86" name="Oval 105">
              <a:extLst>
                <a:ext uri="{FF2B5EF4-FFF2-40B4-BE49-F238E27FC236}">
                  <a16:creationId xmlns:a16="http://schemas.microsoft.com/office/drawing/2014/main" id="{238A8ADA-FBC4-4D46-8439-25156CA84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87" name="Oval 106">
              <a:extLst>
                <a:ext uri="{FF2B5EF4-FFF2-40B4-BE49-F238E27FC236}">
                  <a16:creationId xmlns:a16="http://schemas.microsoft.com/office/drawing/2014/main" id="{6DAAE8FB-B1AA-2D49-A72B-6E13E0A9A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48A6512-928A-9A4D-8C25-89394F1B8397}"/>
              </a:ext>
            </a:extLst>
          </p:cNvPr>
          <p:cNvGrpSpPr>
            <a:grpSpLocks noChangeAspect="1"/>
          </p:cNvGrpSpPr>
          <p:nvPr/>
        </p:nvGrpSpPr>
        <p:grpSpPr>
          <a:xfrm>
            <a:off x="601455" y="2076375"/>
            <a:ext cx="641012" cy="353378"/>
            <a:chOff x="572756" y="4356495"/>
            <a:chExt cx="701979" cy="386989"/>
          </a:xfrm>
        </p:grpSpPr>
        <p:sp>
          <p:nvSpPr>
            <p:cNvPr id="89" name="Freeform 294">
              <a:extLst>
                <a:ext uri="{FF2B5EF4-FFF2-40B4-BE49-F238E27FC236}">
                  <a16:creationId xmlns:a16="http://schemas.microsoft.com/office/drawing/2014/main" id="{2F2F1C65-0793-AD4B-BD3E-F6E62BE314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90" name="Freeform 295">
              <a:extLst>
                <a:ext uri="{FF2B5EF4-FFF2-40B4-BE49-F238E27FC236}">
                  <a16:creationId xmlns:a16="http://schemas.microsoft.com/office/drawing/2014/main" id="{E3C146AB-9067-F34C-84D0-C94DCA45BAA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grpSp>
        <p:nvGrpSpPr>
          <p:cNvPr id="91" name="Group 94">
            <a:extLst>
              <a:ext uri="{FF2B5EF4-FFF2-40B4-BE49-F238E27FC236}">
                <a16:creationId xmlns:a16="http://schemas.microsoft.com/office/drawing/2014/main" id="{5E8BC4C1-A55E-BC4C-94D0-7B447FF85B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83734" y="1624710"/>
            <a:ext cx="368394" cy="276485"/>
            <a:chOff x="4825" y="1860"/>
            <a:chExt cx="485" cy="364"/>
          </a:xfrm>
        </p:grpSpPr>
        <p:sp>
          <p:nvSpPr>
            <p:cNvPr id="92" name="Freeform 95">
              <a:extLst>
                <a:ext uri="{FF2B5EF4-FFF2-40B4-BE49-F238E27FC236}">
                  <a16:creationId xmlns:a16="http://schemas.microsoft.com/office/drawing/2014/main" id="{8EA84D05-D89F-7C49-8553-D8952A3D9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860"/>
              <a:ext cx="114" cy="364"/>
            </a:xfrm>
            <a:custGeom>
              <a:avLst/>
              <a:gdLst>
                <a:gd name="T0" fmla="*/ 300 w 600"/>
                <a:gd name="T1" fmla="*/ 0 h 1960"/>
                <a:gd name="T2" fmla="*/ 0 w 600"/>
                <a:gd name="T3" fmla="*/ 300 h 1960"/>
                <a:gd name="T4" fmla="*/ 0 w 600"/>
                <a:gd name="T5" fmla="*/ 1660 h 1960"/>
                <a:gd name="T6" fmla="*/ 300 w 600"/>
                <a:gd name="T7" fmla="*/ 1960 h 1960"/>
                <a:gd name="T8" fmla="*/ 600 w 600"/>
                <a:gd name="T9" fmla="*/ 1660 h 1960"/>
                <a:gd name="T10" fmla="*/ 600 w 600"/>
                <a:gd name="T11" fmla="*/ 300 h 1960"/>
                <a:gd name="T12" fmla="*/ 300 w 600"/>
                <a:gd name="T13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196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1660"/>
                    <a:pt x="0" y="1660"/>
                    <a:pt x="0" y="1660"/>
                  </a:cubicBezTo>
                  <a:cubicBezTo>
                    <a:pt x="0" y="1826"/>
                    <a:pt x="134" y="1960"/>
                    <a:pt x="300" y="1960"/>
                  </a:cubicBezTo>
                  <a:cubicBezTo>
                    <a:pt x="466" y="1960"/>
                    <a:pt x="600" y="1826"/>
                    <a:pt x="600" y="1660"/>
                  </a:cubicBezTo>
                  <a:cubicBezTo>
                    <a:pt x="600" y="300"/>
                    <a:pt x="600" y="300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93" name="Freeform 96">
              <a:extLst>
                <a:ext uri="{FF2B5EF4-FFF2-40B4-BE49-F238E27FC236}">
                  <a16:creationId xmlns:a16="http://schemas.microsoft.com/office/drawing/2014/main" id="{5D62D45C-EEDA-3748-A7F2-2967BD34D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9" y="1860"/>
              <a:ext cx="341" cy="364"/>
            </a:xfrm>
            <a:custGeom>
              <a:avLst/>
              <a:gdLst>
                <a:gd name="T0" fmla="*/ 1580 w 1796"/>
                <a:gd name="T1" fmla="*/ 0 h 1960"/>
                <a:gd name="T2" fmla="*/ 216 w 1796"/>
                <a:gd name="T3" fmla="*/ 0 h 1960"/>
                <a:gd name="T4" fmla="*/ 0 w 1796"/>
                <a:gd name="T5" fmla="*/ 216 h 1960"/>
                <a:gd name="T6" fmla="*/ 0 w 1796"/>
                <a:gd name="T7" fmla="*/ 1744 h 1960"/>
                <a:gd name="T8" fmla="*/ 216 w 1796"/>
                <a:gd name="T9" fmla="*/ 1960 h 1960"/>
                <a:gd name="T10" fmla="*/ 1580 w 1796"/>
                <a:gd name="T11" fmla="*/ 1960 h 1960"/>
                <a:gd name="T12" fmla="*/ 1796 w 1796"/>
                <a:gd name="T13" fmla="*/ 1744 h 1960"/>
                <a:gd name="T14" fmla="*/ 1796 w 1796"/>
                <a:gd name="T15" fmla="*/ 216 h 1960"/>
                <a:gd name="T16" fmla="*/ 1580 w 1796"/>
                <a:gd name="T17" fmla="*/ 0 h 1960"/>
                <a:gd name="T18" fmla="*/ 480 w 1796"/>
                <a:gd name="T19" fmla="*/ 1707 h 1960"/>
                <a:gd name="T20" fmla="*/ 364 w 1796"/>
                <a:gd name="T21" fmla="*/ 1591 h 1960"/>
                <a:gd name="T22" fmla="*/ 480 w 1796"/>
                <a:gd name="T23" fmla="*/ 1475 h 1960"/>
                <a:gd name="T24" fmla="*/ 596 w 1796"/>
                <a:gd name="T25" fmla="*/ 1591 h 1960"/>
                <a:gd name="T26" fmla="*/ 480 w 1796"/>
                <a:gd name="T27" fmla="*/ 1707 h 1960"/>
                <a:gd name="T28" fmla="*/ 480 w 1796"/>
                <a:gd name="T29" fmla="*/ 1333 h 1960"/>
                <a:gd name="T30" fmla="*/ 364 w 1796"/>
                <a:gd name="T31" fmla="*/ 1217 h 1960"/>
                <a:gd name="T32" fmla="*/ 480 w 1796"/>
                <a:gd name="T33" fmla="*/ 1101 h 1960"/>
                <a:gd name="T34" fmla="*/ 596 w 1796"/>
                <a:gd name="T35" fmla="*/ 1217 h 1960"/>
                <a:gd name="T36" fmla="*/ 480 w 1796"/>
                <a:gd name="T37" fmla="*/ 1333 h 1960"/>
                <a:gd name="T38" fmla="*/ 480 w 1796"/>
                <a:gd name="T39" fmla="*/ 960 h 1960"/>
                <a:gd name="T40" fmla="*/ 364 w 1796"/>
                <a:gd name="T41" fmla="*/ 844 h 1960"/>
                <a:gd name="T42" fmla="*/ 480 w 1796"/>
                <a:gd name="T43" fmla="*/ 728 h 1960"/>
                <a:gd name="T44" fmla="*/ 596 w 1796"/>
                <a:gd name="T45" fmla="*/ 844 h 1960"/>
                <a:gd name="T46" fmla="*/ 480 w 1796"/>
                <a:gd name="T47" fmla="*/ 960 h 1960"/>
                <a:gd name="T48" fmla="*/ 898 w 1796"/>
                <a:gd name="T49" fmla="*/ 1707 h 1960"/>
                <a:gd name="T50" fmla="*/ 782 w 1796"/>
                <a:gd name="T51" fmla="*/ 1591 h 1960"/>
                <a:gd name="T52" fmla="*/ 898 w 1796"/>
                <a:gd name="T53" fmla="*/ 1475 h 1960"/>
                <a:gd name="T54" fmla="*/ 1014 w 1796"/>
                <a:gd name="T55" fmla="*/ 1591 h 1960"/>
                <a:gd name="T56" fmla="*/ 898 w 1796"/>
                <a:gd name="T57" fmla="*/ 1707 h 1960"/>
                <a:gd name="T58" fmla="*/ 898 w 1796"/>
                <a:gd name="T59" fmla="*/ 1333 h 1960"/>
                <a:gd name="T60" fmla="*/ 782 w 1796"/>
                <a:gd name="T61" fmla="*/ 1217 h 1960"/>
                <a:gd name="T62" fmla="*/ 898 w 1796"/>
                <a:gd name="T63" fmla="*/ 1101 h 1960"/>
                <a:gd name="T64" fmla="*/ 1014 w 1796"/>
                <a:gd name="T65" fmla="*/ 1217 h 1960"/>
                <a:gd name="T66" fmla="*/ 898 w 1796"/>
                <a:gd name="T67" fmla="*/ 1333 h 1960"/>
                <a:gd name="T68" fmla="*/ 898 w 1796"/>
                <a:gd name="T69" fmla="*/ 960 h 1960"/>
                <a:gd name="T70" fmla="*/ 782 w 1796"/>
                <a:gd name="T71" fmla="*/ 844 h 1960"/>
                <a:gd name="T72" fmla="*/ 898 w 1796"/>
                <a:gd name="T73" fmla="*/ 728 h 1960"/>
                <a:gd name="T74" fmla="*/ 1014 w 1796"/>
                <a:gd name="T75" fmla="*/ 844 h 1960"/>
                <a:gd name="T76" fmla="*/ 898 w 1796"/>
                <a:gd name="T77" fmla="*/ 960 h 1960"/>
                <a:gd name="T78" fmla="*/ 1316 w 1796"/>
                <a:gd name="T79" fmla="*/ 1707 h 1960"/>
                <a:gd name="T80" fmla="*/ 1200 w 1796"/>
                <a:gd name="T81" fmla="*/ 1591 h 1960"/>
                <a:gd name="T82" fmla="*/ 1316 w 1796"/>
                <a:gd name="T83" fmla="*/ 1475 h 1960"/>
                <a:gd name="T84" fmla="*/ 1432 w 1796"/>
                <a:gd name="T85" fmla="*/ 1591 h 1960"/>
                <a:gd name="T86" fmla="*/ 1316 w 1796"/>
                <a:gd name="T87" fmla="*/ 1707 h 1960"/>
                <a:gd name="T88" fmla="*/ 1316 w 1796"/>
                <a:gd name="T89" fmla="*/ 1333 h 1960"/>
                <a:gd name="T90" fmla="*/ 1200 w 1796"/>
                <a:gd name="T91" fmla="*/ 1217 h 1960"/>
                <a:gd name="T92" fmla="*/ 1316 w 1796"/>
                <a:gd name="T93" fmla="*/ 1101 h 1960"/>
                <a:gd name="T94" fmla="*/ 1432 w 1796"/>
                <a:gd name="T95" fmla="*/ 1217 h 1960"/>
                <a:gd name="T96" fmla="*/ 1316 w 1796"/>
                <a:gd name="T97" fmla="*/ 1333 h 1960"/>
                <a:gd name="T98" fmla="*/ 1316 w 1796"/>
                <a:gd name="T99" fmla="*/ 960 h 1960"/>
                <a:gd name="T100" fmla="*/ 1200 w 1796"/>
                <a:gd name="T101" fmla="*/ 844 h 1960"/>
                <a:gd name="T102" fmla="*/ 1316 w 1796"/>
                <a:gd name="T103" fmla="*/ 728 h 1960"/>
                <a:gd name="T104" fmla="*/ 1432 w 1796"/>
                <a:gd name="T105" fmla="*/ 844 h 1960"/>
                <a:gd name="T106" fmla="*/ 1316 w 1796"/>
                <a:gd name="T107" fmla="*/ 960 h 1960"/>
                <a:gd name="T108" fmla="*/ 1452 w 1796"/>
                <a:gd name="T109" fmla="*/ 468 h 1960"/>
                <a:gd name="T110" fmla="*/ 344 w 1796"/>
                <a:gd name="T111" fmla="*/ 468 h 1960"/>
                <a:gd name="T112" fmla="*/ 202 w 1796"/>
                <a:gd name="T113" fmla="*/ 326 h 1960"/>
                <a:gd name="T114" fmla="*/ 344 w 1796"/>
                <a:gd name="T115" fmla="*/ 184 h 1960"/>
                <a:gd name="T116" fmla="*/ 1452 w 1796"/>
                <a:gd name="T117" fmla="*/ 184 h 1960"/>
                <a:gd name="T118" fmla="*/ 1594 w 1796"/>
                <a:gd name="T119" fmla="*/ 326 h 1960"/>
                <a:gd name="T120" fmla="*/ 1452 w 1796"/>
                <a:gd name="T121" fmla="*/ 468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6" h="1960">
                  <a:moveTo>
                    <a:pt x="1580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97" y="0"/>
                    <a:pt x="0" y="97"/>
                    <a:pt x="0" y="216"/>
                  </a:cubicBezTo>
                  <a:cubicBezTo>
                    <a:pt x="0" y="1744"/>
                    <a:pt x="0" y="1744"/>
                    <a:pt x="0" y="1744"/>
                  </a:cubicBezTo>
                  <a:cubicBezTo>
                    <a:pt x="0" y="1863"/>
                    <a:pt x="97" y="1960"/>
                    <a:pt x="216" y="1960"/>
                  </a:cubicBezTo>
                  <a:cubicBezTo>
                    <a:pt x="1580" y="1960"/>
                    <a:pt x="1580" y="1960"/>
                    <a:pt x="1580" y="1960"/>
                  </a:cubicBezTo>
                  <a:cubicBezTo>
                    <a:pt x="1699" y="1960"/>
                    <a:pt x="1796" y="1863"/>
                    <a:pt x="1796" y="1744"/>
                  </a:cubicBezTo>
                  <a:cubicBezTo>
                    <a:pt x="1796" y="216"/>
                    <a:pt x="1796" y="216"/>
                    <a:pt x="1796" y="216"/>
                  </a:cubicBezTo>
                  <a:cubicBezTo>
                    <a:pt x="1796" y="97"/>
                    <a:pt x="1699" y="0"/>
                    <a:pt x="1580" y="0"/>
                  </a:cubicBezTo>
                  <a:close/>
                  <a:moveTo>
                    <a:pt x="480" y="1707"/>
                  </a:moveTo>
                  <a:cubicBezTo>
                    <a:pt x="416" y="1707"/>
                    <a:pt x="364" y="1655"/>
                    <a:pt x="364" y="1591"/>
                  </a:cubicBezTo>
                  <a:cubicBezTo>
                    <a:pt x="364" y="1527"/>
                    <a:pt x="416" y="1475"/>
                    <a:pt x="480" y="1475"/>
                  </a:cubicBezTo>
                  <a:cubicBezTo>
                    <a:pt x="544" y="1475"/>
                    <a:pt x="596" y="1527"/>
                    <a:pt x="596" y="1591"/>
                  </a:cubicBezTo>
                  <a:cubicBezTo>
                    <a:pt x="596" y="1655"/>
                    <a:pt x="544" y="1707"/>
                    <a:pt x="480" y="1707"/>
                  </a:cubicBezTo>
                  <a:close/>
                  <a:moveTo>
                    <a:pt x="480" y="1333"/>
                  </a:moveTo>
                  <a:cubicBezTo>
                    <a:pt x="416" y="1333"/>
                    <a:pt x="364" y="1281"/>
                    <a:pt x="364" y="1217"/>
                  </a:cubicBezTo>
                  <a:cubicBezTo>
                    <a:pt x="364" y="1153"/>
                    <a:pt x="416" y="1101"/>
                    <a:pt x="480" y="1101"/>
                  </a:cubicBezTo>
                  <a:cubicBezTo>
                    <a:pt x="544" y="1101"/>
                    <a:pt x="596" y="1153"/>
                    <a:pt x="596" y="1217"/>
                  </a:cubicBezTo>
                  <a:cubicBezTo>
                    <a:pt x="596" y="1281"/>
                    <a:pt x="544" y="1333"/>
                    <a:pt x="480" y="1333"/>
                  </a:cubicBezTo>
                  <a:close/>
                  <a:moveTo>
                    <a:pt x="480" y="960"/>
                  </a:moveTo>
                  <a:cubicBezTo>
                    <a:pt x="416" y="960"/>
                    <a:pt x="364" y="908"/>
                    <a:pt x="364" y="844"/>
                  </a:cubicBezTo>
                  <a:cubicBezTo>
                    <a:pt x="364" y="780"/>
                    <a:pt x="416" y="728"/>
                    <a:pt x="480" y="728"/>
                  </a:cubicBezTo>
                  <a:cubicBezTo>
                    <a:pt x="544" y="728"/>
                    <a:pt x="596" y="780"/>
                    <a:pt x="596" y="844"/>
                  </a:cubicBezTo>
                  <a:cubicBezTo>
                    <a:pt x="596" y="908"/>
                    <a:pt x="544" y="960"/>
                    <a:pt x="480" y="960"/>
                  </a:cubicBezTo>
                  <a:close/>
                  <a:moveTo>
                    <a:pt x="898" y="1707"/>
                  </a:moveTo>
                  <a:cubicBezTo>
                    <a:pt x="834" y="1707"/>
                    <a:pt x="782" y="1655"/>
                    <a:pt x="782" y="1591"/>
                  </a:cubicBezTo>
                  <a:cubicBezTo>
                    <a:pt x="782" y="1527"/>
                    <a:pt x="834" y="1475"/>
                    <a:pt x="898" y="1475"/>
                  </a:cubicBezTo>
                  <a:cubicBezTo>
                    <a:pt x="962" y="1475"/>
                    <a:pt x="1014" y="1527"/>
                    <a:pt x="1014" y="1591"/>
                  </a:cubicBezTo>
                  <a:cubicBezTo>
                    <a:pt x="1014" y="1655"/>
                    <a:pt x="962" y="1707"/>
                    <a:pt x="898" y="1707"/>
                  </a:cubicBezTo>
                  <a:close/>
                  <a:moveTo>
                    <a:pt x="898" y="1333"/>
                  </a:moveTo>
                  <a:cubicBezTo>
                    <a:pt x="834" y="1333"/>
                    <a:pt x="782" y="1281"/>
                    <a:pt x="782" y="1217"/>
                  </a:cubicBezTo>
                  <a:cubicBezTo>
                    <a:pt x="782" y="1153"/>
                    <a:pt x="834" y="1101"/>
                    <a:pt x="898" y="1101"/>
                  </a:cubicBezTo>
                  <a:cubicBezTo>
                    <a:pt x="962" y="1101"/>
                    <a:pt x="1014" y="1153"/>
                    <a:pt x="1014" y="1217"/>
                  </a:cubicBezTo>
                  <a:cubicBezTo>
                    <a:pt x="1014" y="1281"/>
                    <a:pt x="962" y="1333"/>
                    <a:pt x="898" y="1333"/>
                  </a:cubicBezTo>
                  <a:close/>
                  <a:moveTo>
                    <a:pt x="898" y="960"/>
                  </a:moveTo>
                  <a:cubicBezTo>
                    <a:pt x="834" y="960"/>
                    <a:pt x="782" y="908"/>
                    <a:pt x="782" y="844"/>
                  </a:cubicBezTo>
                  <a:cubicBezTo>
                    <a:pt x="782" y="780"/>
                    <a:pt x="834" y="728"/>
                    <a:pt x="898" y="728"/>
                  </a:cubicBezTo>
                  <a:cubicBezTo>
                    <a:pt x="962" y="728"/>
                    <a:pt x="1014" y="780"/>
                    <a:pt x="1014" y="844"/>
                  </a:cubicBezTo>
                  <a:cubicBezTo>
                    <a:pt x="1014" y="908"/>
                    <a:pt x="962" y="960"/>
                    <a:pt x="898" y="960"/>
                  </a:cubicBezTo>
                  <a:close/>
                  <a:moveTo>
                    <a:pt x="1316" y="1707"/>
                  </a:moveTo>
                  <a:cubicBezTo>
                    <a:pt x="1252" y="1707"/>
                    <a:pt x="1200" y="1655"/>
                    <a:pt x="1200" y="1591"/>
                  </a:cubicBezTo>
                  <a:cubicBezTo>
                    <a:pt x="1200" y="1527"/>
                    <a:pt x="1252" y="1475"/>
                    <a:pt x="1316" y="1475"/>
                  </a:cubicBezTo>
                  <a:cubicBezTo>
                    <a:pt x="1380" y="1475"/>
                    <a:pt x="1432" y="1527"/>
                    <a:pt x="1432" y="1591"/>
                  </a:cubicBezTo>
                  <a:cubicBezTo>
                    <a:pt x="1432" y="1655"/>
                    <a:pt x="1380" y="1707"/>
                    <a:pt x="1316" y="1707"/>
                  </a:cubicBezTo>
                  <a:close/>
                  <a:moveTo>
                    <a:pt x="1316" y="1333"/>
                  </a:moveTo>
                  <a:cubicBezTo>
                    <a:pt x="1252" y="1333"/>
                    <a:pt x="1200" y="1281"/>
                    <a:pt x="1200" y="1217"/>
                  </a:cubicBezTo>
                  <a:cubicBezTo>
                    <a:pt x="1200" y="1153"/>
                    <a:pt x="1252" y="1101"/>
                    <a:pt x="1316" y="1101"/>
                  </a:cubicBezTo>
                  <a:cubicBezTo>
                    <a:pt x="1380" y="1101"/>
                    <a:pt x="1432" y="1153"/>
                    <a:pt x="1432" y="1217"/>
                  </a:cubicBezTo>
                  <a:cubicBezTo>
                    <a:pt x="1432" y="1281"/>
                    <a:pt x="1380" y="1333"/>
                    <a:pt x="1316" y="1333"/>
                  </a:cubicBezTo>
                  <a:close/>
                  <a:moveTo>
                    <a:pt x="1316" y="960"/>
                  </a:moveTo>
                  <a:cubicBezTo>
                    <a:pt x="1252" y="960"/>
                    <a:pt x="1200" y="908"/>
                    <a:pt x="1200" y="844"/>
                  </a:cubicBezTo>
                  <a:cubicBezTo>
                    <a:pt x="1200" y="780"/>
                    <a:pt x="1252" y="728"/>
                    <a:pt x="1316" y="728"/>
                  </a:cubicBezTo>
                  <a:cubicBezTo>
                    <a:pt x="1380" y="728"/>
                    <a:pt x="1432" y="780"/>
                    <a:pt x="1432" y="844"/>
                  </a:cubicBezTo>
                  <a:cubicBezTo>
                    <a:pt x="1432" y="908"/>
                    <a:pt x="1380" y="960"/>
                    <a:pt x="1316" y="960"/>
                  </a:cubicBezTo>
                  <a:close/>
                  <a:moveTo>
                    <a:pt x="1452" y="468"/>
                  </a:moveTo>
                  <a:cubicBezTo>
                    <a:pt x="344" y="468"/>
                    <a:pt x="344" y="468"/>
                    <a:pt x="344" y="468"/>
                  </a:cubicBezTo>
                  <a:cubicBezTo>
                    <a:pt x="266" y="468"/>
                    <a:pt x="202" y="404"/>
                    <a:pt x="202" y="326"/>
                  </a:cubicBezTo>
                  <a:cubicBezTo>
                    <a:pt x="202" y="248"/>
                    <a:pt x="266" y="184"/>
                    <a:pt x="344" y="184"/>
                  </a:cubicBezTo>
                  <a:cubicBezTo>
                    <a:pt x="1452" y="184"/>
                    <a:pt x="1452" y="184"/>
                    <a:pt x="1452" y="184"/>
                  </a:cubicBezTo>
                  <a:cubicBezTo>
                    <a:pt x="1531" y="184"/>
                    <a:pt x="1594" y="248"/>
                    <a:pt x="1594" y="326"/>
                  </a:cubicBezTo>
                  <a:cubicBezTo>
                    <a:pt x="1594" y="404"/>
                    <a:pt x="1531" y="468"/>
                    <a:pt x="1452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E5910EA7-5195-144F-A854-290C544F8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" y="1894"/>
              <a:ext cx="265" cy="53"/>
            </a:xfrm>
            <a:custGeom>
              <a:avLst/>
              <a:gdLst>
                <a:gd name="T0" fmla="*/ 1250 w 1392"/>
                <a:gd name="T1" fmla="*/ 284 h 284"/>
                <a:gd name="T2" fmla="*/ 142 w 1392"/>
                <a:gd name="T3" fmla="*/ 284 h 284"/>
                <a:gd name="T4" fmla="*/ 0 w 1392"/>
                <a:gd name="T5" fmla="*/ 142 h 284"/>
                <a:gd name="T6" fmla="*/ 142 w 1392"/>
                <a:gd name="T7" fmla="*/ 0 h 284"/>
                <a:gd name="T8" fmla="*/ 1250 w 1392"/>
                <a:gd name="T9" fmla="*/ 0 h 284"/>
                <a:gd name="T10" fmla="*/ 1392 w 1392"/>
                <a:gd name="T11" fmla="*/ 142 h 284"/>
                <a:gd name="T12" fmla="*/ 1250 w 139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284">
                  <a:moveTo>
                    <a:pt x="1250" y="284"/>
                  </a:moveTo>
                  <a:cubicBezTo>
                    <a:pt x="142" y="284"/>
                    <a:pt x="142" y="284"/>
                    <a:pt x="142" y="284"/>
                  </a:cubicBezTo>
                  <a:cubicBezTo>
                    <a:pt x="64" y="284"/>
                    <a:pt x="0" y="220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cubicBezTo>
                    <a:pt x="1250" y="0"/>
                    <a:pt x="1250" y="0"/>
                    <a:pt x="1250" y="0"/>
                  </a:cubicBezTo>
                  <a:cubicBezTo>
                    <a:pt x="1329" y="0"/>
                    <a:pt x="1392" y="64"/>
                    <a:pt x="1392" y="142"/>
                  </a:cubicBezTo>
                  <a:cubicBezTo>
                    <a:pt x="1392" y="220"/>
                    <a:pt x="1329" y="284"/>
                    <a:pt x="1250" y="2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95" name="Oval 98">
              <a:extLst>
                <a:ext uri="{FF2B5EF4-FFF2-40B4-BE49-F238E27FC236}">
                  <a16:creationId xmlns:a16="http://schemas.microsoft.com/office/drawing/2014/main" id="{A4700605-954C-524E-A674-1BFD8259B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96" name="Oval 99">
              <a:extLst>
                <a:ext uri="{FF2B5EF4-FFF2-40B4-BE49-F238E27FC236}">
                  <a16:creationId xmlns:a16="http://schemas.microsoft.com/office/drawing/2014/main" id="{41EC7BC4-BC7F-C044-B6FB-390B9DA17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97" name="Oval 100">
              <a:extLst>
                <a:ext uri="{FF2B5EF4-FFF2-40B4-BE49-F238E27FC236}">
                  <a16:creationId xmlns:a16="http://schemas.microsoft.com/office/drawing/2014/main" id="{22E6A985-E623-EF44-B7D1-060C618C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98" name="Oval 101">
              <a:extLst>
                <a:ext uri="{FF2B5EF4-FFF2-40B4-BE49-F238E27FC236}">
                  <a16:creationId xmlns:a16="http://schemas.microsoft.com/office/drawing/2014/main" id="{3660410F-F2EF-A148-873D-6E8E6D4F8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99" name="Oval 102">
              <a:extLst>
                <a:ext uri="{FF2B5EF4-FFF2-40B4-BE49-F238E27FC236}">
                  <a16:creationId xmlns:a16="http://schemas.microsoft.com/office/drawing/2014/main" id="{1C739CB7-587C-4B47-ACCF-8701D52D9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00" name="Oval 103">
              <a:extLst>
                <a:ext uri="{FF2B5EF4-FFF2-40B4-BE49-F238E27FC236}">
                  <a16:creationId xmlns:a16="http://schemas.microsoft.com/office/drawing/2014/main" id="{CB308848-BAC2-E146-9C2A-75ED77234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01" name="Oval 104">
              <a:extLst>
                <a:ext uri="{FF2B5EF4-FFF2-40B4-BE49-F238E27FC236}">
                  <a16:creationId xmlns:a16="http://schemas.microsoft.com/office/drawing/2014/main" id="{CAC35FF9-1595-854C-8F17-B1BDE3B67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02" name="Oval 105">
              <a:extLst>
                <a:ext uri="{FF2B5EF4-FFF2-40B4-BE49-F238E27FC236}">
                  <a16:creationId xmlns:a16="http://schemas.microsoft.com/office/drawing/2014/main" id="{1D599BA7-38E7-CA41-A3BD-375493736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03" name="Oval 106">
              <a:extLst>
                <a:ext uri="{FF2B5EF4-FFF2-40B4-BE49-F238E27FC236}">
                  <a16:creationId xmlns:a16="http://schemas.microsoft.com/office/drawing/2014/main" id="{1752440A-984C-E340-B601-BAF34B89F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FC50F08-7CBE-B445-91F5-E904EBBCC1FD}"/>
              </a:ext>
            </a:extLst>
          </p:cNvPr>
          <p:cNvGrpSpPr>
            <a:grpSpLocks noChangeAspect="1"/>
          </p:cNvGrpSpPr>
          <p:nvPr/>
        </p:nvGrpSpPr>
        <p:grpSpPr>
          <a:xfrm rot="15738549">
            <a:off x="4473836" y="3004632"/>
            <a:ext cx="412912" cy="331804"/>
            <a:chOff x="839748" y="4443493"/>
            <a:chExt cx="167995" cy="134996"/>
          </a:xfrm>
        </p:grpSpPr>
        <p:sp>
          <p:nvSpPr>
            <p:cNvPr id="108" name="Freeform 296">
              <a:extLst>
                <a:ext uri="{FF2B5EF4-FFF2-40B4-BE49-F238E27FC236}">
                  <a16:creationId xmlns:a16="http://schemas.microsoft.com/office/drawing/2014/main" id="{013CEF5F-F102-8745-88CB-4C90A5A760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09" name="Freeform 297">
              <a:extLst>
                <a:ext uri="{FF2B5EF4-FFF2-40B4-BE49-F238E27FC236}">
                  <a16:creationId xmlns:a16="http://schemas.microsoft.com/office/drawing/2014/main" id="{51F39509-7CDF-1E49-A284-FA394754E4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10" name="Freeform 298">
              <a:extLst>
                <a:ext uri="{FF2B5EF4-FFF2-40B4-BE49-F238E27FC236}">
                  <a16:creationId xmlns:a16="http://schemas.microsoft.com/office/drawing/2014/main" id="{3C3431B1-E70D-4241-9671-38EE1DB25CA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F660B2A-24AF-3A4C-A696-5EB6DE126B25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45547" y="2990970"/>
            <a:ext cx="412912" cy="331804"/>
            <a:chOff x="839748" y="4443493"/>
            <a:chExt cx="167995" cy="134996"/>
          </a:xfrm>
        </p:grpSpPr>
        <p:sp>
          <p:nvSpPr>
            <p:cNvPr id="112" name="Freeform 296">
              <a:extLst>
                <a:ext uri="{FF2B5EF4-FFF2-40B4-BE49-F238E27FC236}">
                  <a16:creationId xmlns:a16="http://schemas.microsoft.com/office/drawing/2014/main" id="{1A487570-3525-404F-AFF0-5E84C46BB1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13" name="Freeform 297">
              <a:extLst>
                <a:ext uri="{FF2B5EF4-FFF2-40B4-BE49-F238E27FC236}">
                  <a16:creationId xmlns:a16="http://schemas.microsoft.com/office/drawing/2014/main" id="{2A4CD578-EA0F-8D45-ADAC-7771A1CE4A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14" name="Freeform 298">
              <a:extLst>
                <a:ext uri="{FF2B5EF4-FFF2-40B4-BE49-F238E27FC236}">
                  <a16:creationId xmlns:a16="http://schemas.microsoft.com/office/drawing/2014/main" id="{412F70A3-C356-8A46-94DD-17C9F1078B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B60F5C84-DC34-CB49-A96E-6E642464EA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253" y="2758607"/>
            <a:ext cx="639787" cy="51182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A082135-C179-6147-AC7D-FD4D8A3091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230" y="796544"/>
            <a:ext cx="891599" cy="89334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D3BC8F89-6C3E-D749-A03B-C4A21BCE3D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231" y="2716364"/>
            <a:ext cx="871596" cy="873299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C5FEAF70-21C0-C44F-8D6E-BD892F4B192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329" y="1767665"/>
            <a:ext cx="894498" cy="894498"/>
          </a:xfrm>
          <a:prstGeom prst="rect">
            <a:avLst/>
          </a:prstGeom>
        </p:spPr>
      </p:pic>
      <p:sp>
        <p:nvSpPr>
          <p:cNvPr id="119" name="Oval 44">
            <a:extLst>
              <a:ext uri="{FF2B5EF4-FFF2-40B4-BE49-F238E27FC236}">
                <a16:creationId xmlns:a16="http://schemas.microsoft.com/office/drawing/2014/main" id="{1F5E7EDE-60F4-9C4E-B383-BA37FBDB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493" y="3101547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78">
              <a:defRPr/>
            </a:pPr>
            <a:endParaRPr lang="en-US" sz="1100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120" name="Right Bracket 119">
            <a:extLst>
              <a:ext uri="{FF2B5EF4-FFF2-40B4-BE49-F238E27FC236}">
                <a16:creationId xmlns:a16="http://schemas.microsoft.com/office/drawing/2014/main" id="{C5D71BF6-537B-1F4D-90C3-6B4BC4BD0795}"/>
              </a:ext>
            </a:extLst>
          </p:cNvPr>
          <p:cNvSpPr/>
          <p:nvPr/>
        </p:nvSpPr>
        <p:spPr>
          <a:xfrm rot="10800000">
            <a:off x="7697634" y="1265230"/>
            <a:ext cx="167338" cy="1011458"/>
          </a:xfrm>
          <a:prstGeom prst="rightBracket">
            <a:avLst>
              <a:gd name="adj" fmla="val 0"/>
            </a:avLst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en-US" sz="1100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121" name="Right Bracket 120">
            <a:extLst>
              <a:ext uri="{FF2B5EF4-FFF2-40B4-BE49-F238E27FC236}">
                <a16:creationId xmlns:a16="http://schemas.microsoft.com/office/drawing/2014/main" id="{B786FEE6-11B2-C44D-A028-E923F4900F7B}"/>
              </a:ext>
            </a:extLst>
          </p:cNvPr>
          <p:cNvSpPr/>
          <p:nvPr/>
        </p:nvSpPr>
        <p:spPr>
          <a:xfrm rot="10800000">
            <a:off x="7690953" y="2280970"/>
            <a:ext cx="167338" cy="910754"/>
          </a:xfrm>
          <a:prstGeom prst="rightBracket">
            <a:avLst>
              <a:gd name="adj" fmla="val 0"/>
            </a:avLst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en-US" sz="1100" dirty="0">
              <a:solidFill>
                <a:srgbClr val="282828"/>
              </a:solidFill>
              <a:latin typeface="CiscoSansTT ExtraLight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1BEA84A4-5FD4-1844-A5A5-6A541EA331D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464" y="2994052"/>
            <a:ext cx="673096" cy="538477"/>
          </a:xfrm>
          <a:prstGeom prst="rect">
            <a:avLst/>
          </a:prstGeom>
        </p:spPr>
      </p:pic>
      <p:cxnSp>
        <p:nvCxnSpPr>
          <p:cNvPr id="133" name="Elbow Connector 132">
            <a:extLst>
              <a:ext uri="{FF2B5EF4-FFF2-40B4-BE49-F238E27FC236}">
                <a16:creationId xmlns:a16="http://schemas.microsoft.com/office/drawing/2014/main" id="{49F26DF7-B4C0-ED47-938C-85052ADFF5C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06345" y="1540466"/>
            <a:ext cx="629686" cy="142871"/>
          </a:xfrm>
          <a:prstGeom prst="bentConnector3">
            <a:avLst>
              <a:gd name="adj1" fmla="val 9875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21D70E77-D078-A642-B8D1-8F7224C5A37A}"/>
              </a:ext>
            </a:extLst>
          </p:cNvPr>
          <p:cNvSpPr txBox="1"/>
          <p:nvPr/>
        </p:nvSpPr>
        <p:spPr>
          <a:xfrm>
            <a:off x="4787221" y="3266736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sz="1400" dirty="0">
                <a:solidFill>
                  <a:srgbClr val="FBAB18"/>
                </a:solidFill>
                <a:latin typeface="CiscoSansTT ExtraLight"/>
              </a:rPr>
              <a:t>Mesh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028557F-78B6-2F46-A67A-83B7E91FA2FC}"/>
              </a:ext>
            </a:extLst>
          </p:cNvPr>
          <p:cNvSpPr/>
          <p:nvPr/>
        </p:nvSpPr>
        <p:spPr>
          <a:xfrm>
            <a:off x="3704650" y="3118769"/>
            <a:ext cx="833473" cy="94089"/>
          </a:xfrm>
          <a:prstGeom prst="rect">
            <a:avLst/>
          </a:prstGeom>
          <a:solidFill>
            <a:schemeClr val="accent5">
              <a:alpha val="3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dirty="0">
              <a:solidFill>
                <a:srgbClr val="005073"/>
              </a:solidFill>
              <a:latin typeface="CiscoSansTT ExtraLight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BF3323B-48CC-1641-B90F-637AE6367D3F}"/>
              </a:ext>
            </a:extLst>
          </p:cNvPr>
          <p:cNvGrpSpPr>
            <a:grpSpLocks noChangeAspect="1"/>
          </p:cNvGrpSpPr>
          <p:nvPr/>
        </p:nvGrpSpPr>
        <p:grpSpPr>
          <a:xfrm rot="13955939">
            <a:off x="6201812" y="2641700"/>
            <a:ext cx="412912" cy="331804"/>
            <a:chOff x="839748" y="4443493"/>
            <a:chExt cx="167995" cy="134996"/>
          </a:xfrm>
        </p:grpSpPr>
        <p:sp>
          <p:nvSpPr>
            <p:cNvPr id="147" name="Freeform 296">
              <a:extLst>
                <a:ext uri="{FF2B5EF4-FFF2-40B4-BE49-F238E27FC236}">
                  <a16:creationId xmlns:a16="http://schemas.microsoft.com/office/drawing/2014/main" id="{DD231547-EAD0-C046-926A-60DA7278C6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48" name="Freeform 297">
              <a:extLst>
                <a:ext uri="{FF2B5EF4-FFF2-40B4-BE49-F238E27FC236}">
                  <a16:creationId xmlns:a16="http://schemas.microsoft.com/office/drawing/2014/main" id="{CCAFB9E5-14DF-D045-94FD-3796F9D178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49" name="Freeform 298">
              <a:extLst>
                <a:ext uri="{FF2B5EF4-FFF2-40B4-BE49-F238E27FC236}">
                  <a16:creationId xmlns:a16="http://schemas.microsoft.com/office/drawing/2014/main" id="{F22D8522-8950-9847-A0AA-EE63DBD3394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08E17F9-8715-FF47-AF09-63242DEA2CE6}"/>
              </a:ext>
            </a:extLst>
          </p:cNvPr>
          <p:cNvGrpSpPr>
            <a:grpSpLocks noChangeAspect="1"/>
          </p:cNvGrpSpPr>
          <p:nvPr/>
        </p:nvGrpSpPr>
        <p:grpSpPr>
          <a:xfrm rot="8611323">
            <a:off x="6973677" y="2650187"/>
            <a:ext cx="412912" cy="331804"/>
            <a:chOff x="839748" y="4443493"/>
            <a:chExt cx="167995" cy="134996"/>
          </a:xfrm>
        </p:grpSpPr>
        <p:sp>
          <p:nvSpPr>
            <p:cNvPr id="152" name="Freeform 296">
              <a:extLst>
                <a:ext uri="{FF2B5EF4-FFF2-40B4-BE49-F238E27FC236}">
                  <a16:creationId xmlns:a16="http://schemas.microsoft.com/office/drawing/2014/main" id="{27F8AB0B-1CFD-134F-9522-95FEB560E1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53" name="Freeform 297">
              <a:extLst>
                <a:ext uri="{FF2B5EF4-FFF2-40B4-BE49-F238E27FC236}">
                  <a16:creationId xmlns:a16="http://schemas.microsoft.com/office/drawing/2014/main" id="{B78A9B0B-8BA2-484F-BA22-90A90466DB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54" name="Freeform 298">
              <a:extLst>
                <a:ext uri="{FF2B5EF4-FFF2-40B4-BE49-F238E27FC236}">
                  <a16:creationId xmlns:a16="http://schemas.microsoft.com/office/drawing/2014/main" id="{7702333B-DF1F-6C4C-9CF8-C22C741EF4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sp>
        <p:nvSpPr>
          <p:cNvPr id="155" name="Text Box 45">
            <a:extLst>
              <a:ext uri="{FF2B5EF4-FFF2-40B4-BE49-F238E27FC236}">
                <a16:creationId xmlns:a16="http://schemas.microsoft.com/office/drawing/2014/main" id="{2DA37DE8-9ACF-9B40-B8E8-D6EA38B77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569" y="2253057"/>
            <a:ext cx="10907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189">
              <a:spcBef>
                <a:spcPct val="50000"/>
              </a:spcBef>
              <a:defRPr/>
            </a:pP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Cisco</a:t>
            </a:r>
            <a:b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</a:b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CBW143ACM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C3935AA-C97C-F74E-8418-6A31CD7382D0}"/>
              </a:ext>
            </a:extLst>
          </p:cNvPr>
          <p:cNvSpPr/>
          <p:nvPr/>
        </p:nvSpPr>
        <p:spPr>
          <a:xfrm rot="9357273">
            <a:off x="5614825" y="2971130"/>
            <a:ext cx="690398" cy="94032"/>
          </a:xfrm>
          <a:prstGeom prst="rect">
            <a:avLst/>
          </a:prstGeom>
          <a:solidFill>
            <a:schemeClr val="accent5">
              <a:alpha val="3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 dirty="0">
              <a:solidFill>
                <a:srgbClr val="005073"/>
              </a:solidFill>
              <a:latin typeface="CiscoSansTT ExtraLight"/>
            </a:endParaRP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F8BD45F4-7BD5-0947-81E0-FBBC18CE874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59" y="2613456"/>
            <a:ext cx="409463" cy="511829"/>
          </a:xfrm>
          <a:prstGeom prst="rect">
            <a:avLst/>
          </a:prstGeom>
        </p:spPr>
      </p:pic>
      <p:sp>
        <p:nvSpPr>
          <p:cNvPr id="158" name="Text Box 45">
            <a:extLst>
              <a:ext uri="{FF2B5EF4-FFF2-40B4-BE49-F238E27FC236}">
                <a16:creationId xmlns:a16="http://schemas.microsoft.com/office/drawing/2014/main" id="{95628ED2-1794-0F4A-AD01-6CA55E30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256" y="2598826"/>
            <a:ext cx="10907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189">
              <a:spcBef>
                <a:spcPct val="50000"/>
              </a:spcBef>
              <a:defRPr/>
            </a:pP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Cisco</a:t>
            </a:r>
            <a:b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</a:br>
            <a:r>
              <a:rPr lang="en-US" sz="1100" dirty="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CBW141ACM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7E355D71-FA66-8647-BE7D-6401E733CDBE}"/>
              </a:ext>
            </a:extLst>
          </p:cNvPr>
          <p:cNvCxnSpPr>
            <a:cxnSpLocks/>
            <a:stCxn id="37" idx="3"/>
            <a:endCxn id="35" idx="1"/>
          </p:cNvCxnSpPr>
          <p:nvPr/>
        </p:nvCxnSpPr>
        <p:spPr>
          <a:xfrm flipV="1">
            <a:off x="3976282" y="1453846"/>
            <a:ext cx="295055" cy="79944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7BBB490-AFBB-B146-B4D4-BF300A95A60F}"/>
              </a:ext>
            </a:extLst>
          </p:cNvPr>
          <p:cNvGrpSpPr>
            <a:grpSpLocks noChangeAspect="1"/>
          </p:cNvGrpSpPr>
          <p:nvPr/>
        </p:nvGrpSpPr>
        <p:grpSpPr>
          <a:xfrm rot="5937974">
            <a:off x="3361370" y="3008603"/>
            <a:ext cx="412912" cy="331804"/>
            <a:chOff x="839748" y="4443493"/>
            <a:chExt cx="167995" cy="134996"/>
          </a:xfrm>
        </p:grpSpPr>
        <p:sp>
          <p:nvSpPr>
            <p:cNvPr id="160" name="Freeform 296">
              <a:extLst>
                <a:ext uri="{FF2B5EF4-FFF2-40B4-BE49-F238E27FC236}">
                  <a16:creationId xmlns:a16="http://schemas.microsoft.com/office/drawing/2014/main" id="{7ECCB5FC-031B-1247-9AE0-03B3B8BB2B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61" name="Freeform 297">
              <a:extLst>
                <a:ext uri="{FF2B5EF4-FFF2-40B4-BE49-F238E27FC236}">
                  <a16:creationId xmlns:a16="http://schemas.microsoft.com/office/drawing/2014/main" id="{708A1A1C-1132-FC4B-8C83-8B7CB4BC39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62" name="Freeform 298">
              <a:extLst>
                <a:ext uri="{FF2B5EF4-FFF2-40B4-BE49-F238E27FC236}">
                  <a16:creationId xmlns:a16="http://schemas.microsoft.com/office/drawing/2014/main" id="{4371110C-AFCD-8940-9F86-32744DE3C4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cxnSp>
        <p:nvCxnSpPr>
          <p:cNvPr id="181" name="Elbow Connector 180">
            <a:extLst>
              <a:ext uri="{FF2B5EF4-FFF2-40B4-BE49-F238E27FC236}">
                <a16:creationId xmlns:a16="http://schemas.microsoft.com/office/drawing/2014/main" id="{515DF48C-802B-FD41-9DAA-A9AC882F68F7}"/>
              </a:ext>
            </a:extLst>
          </p:cNvPr>
          <p:cNvCxnSpPr>
            <a:stCxn id="35" idx="0"/>
            <a:endCxn id="55" idx="3"/>
          </p:cNvCxnSpPr>
          <p:nvPr/>
        </p:nvCxnSpPr>
        <p:spPr>
          <a:xfrm rot="16200000" flipV="1">
            <a:off x="4278055" y="544293"/>
            <a:ext cx="431943" cy="120820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Elbow Connector 187">
            <a:extLst>
              <a:ext uri="{FF2B5EF4-FFF2-40B4-BE49-F238E27FC236}">
                <a16:creationId xmlns:a16="http://schemas.microsoft.com/office/drawing/2014/main" id="{53C2E4B2-9324-534C-9012-91F3CF34C27C}"/>
              </a:ext>
            </a:extLst>
          </p:cNvPr>
          <p:cNvCxnSpPr>
            <a:stCxn id="58" idx="1"/>
            <a:endCxn id="35" idx="3"/>
          </p:cNvCxnSpPr>
          <p:nvPr/>
        </p:nvCxnSpPr>
        <p:spPr>
          <a:xfrm rot="10800000">
            <a:off x="5924916" y="1453848"/>
            <a:ext cx="216955" cy="48749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Oval 44">
            <a:extLst>
              <a:ext uri="{FF2B5EF4-FFF2-40B4-BE49-F238E27FC236}">
                <a16:creationId xmlns:a16="http://schemas.microsoft.com/office/drawing/2014/main" id="{ADCF9857-5BCC-8C47-83BB-452F3D083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197" y="3404294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78">
              <a:defRPr/>
            </a:pPr>
            <a:endParaRPr lang="en-US" sz="1100" dirty="0">
              <a:solidFill>
                <a:srgbClr val="282828"/>
              </a:solidFill>
              <a:latin typeface="CiscoSansTT ExtraLight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4603607-44E0-E545-855D-DE09A8299553}"/>
              </a:ext>
            </a:extLst>
          </p:cNvPr>
          <p:cNvGrpSpPr>
            <a:grpSpLocks noChangeAspect="1"/>
          </p:cNvGrpSpPr>
          <p:nvPr/>
        </p:nvGrpSpPr>
        <p:grpSpPr>
          <a:xfrm rot="16706053">
            <a:off x="2310981" y="2978841"/>
            <a:ext cx="412912" cy="331804"/>
            <a:chOff x="839748" y="4443493"/>
            <a:chExt cx="167995" cy="134996"/>
          </a:xfrm>
        </p:grpSpPr>
        <p:sp>
          <p:nvSpPr>
            <p:cNvPr id="197" name="Freeform 296">
              <a:extLst>
                <a:ext uri="{FF2B5EF4-FFF2-40B4-BE49-F238E27FC236}">
                  <a16:creationId xmlns:a16="http://schemas.microsoft.com/office/drawing/2014/main" id="{9427970F-991A-7D4F-9BEB-9E74B8C1B7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98" name="Freeform 297">
              <a:extLst>
                <a:ext uri="{FF2B5EF4-FFF2-40B4-BE49-F238E27FC236}">
                  <a16:creationId xmlns:a16="http://schemas.microsoft.com/office/drawing/2014/main" id="{BC5DA316-6D95-5D4C-B8A7-3781C902C8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199" name="Freeform 298">
              <a:extLst>
                <a:ext uri="{FF2B5EF4-FFF2-40B4-BE49-F238E27FC236}">
                  <a16:creationId xmlns:a16="http://schemas.microsoft.com/office/drawing/2014/main" id="{96723F48-7311-9C44-8979-3AC07282B4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0D22763-5744-AF47-A72B-F1C15307B91D}"/>
              </a:ext>
            </a:extLst>
          </p:cNvPr>
          <p:cNvGrpSpPr>
            <a:grpSpLocks noChangeAspect="1"/>
          </p:cNvGrpSpPr>
          <p:nvPr/>
        </p:nvGrpSpPr>
        <p:grpSpPr>
          <a:xfrm>
            <a:off x="1486888" y="2683617"/>
            <a:ext cx="641012" cy="353378"/>
            <a:chOff x="572756" y="4356495"/>
            <a:chExt cx="701979" cy="386989"/>
          </a:xfrm>
        </p:grpSpPr>
        <p:sp>
          <p:nvSpPr>
            <p:cNvPr id="201" name="Freeform 294">
              <a:extLst>
                <a:ext uri="{FF2B5EF4-FFF2-40B4-BE49-F238E27FC236}">
                  <a16:creationId xmlns:a16="http://schemas.microsoft.com/office/drawing/2014/main" id="{7415C897-9C42-394A-BB4C-9ED75A1CCF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202" name="Freeform 295">
              <a:extLst>
                <a:ext uri="{FF2B5EF4-FFF2-40B4-BE49-F238E27FC236}">
                  <a16:creationId xmlns:a16="http://schemas.microsoft.com/office/drawing/2014/main" id="{6E2A5DC6-FF15-5644-A54B-453DBD7B160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  <p:cxnSp>
        <p:nvCxnSpPr>
          <p:cNvPr id="205" name="Elbow Connector 204">
            <a:extLst>
              <a:ext uri="{FF2B5EF4-FFF2-40B4-BE49-F238E27FC236}">
                <a16:creationId xmlns:a16="http://schemas.microsoft.com/office/drawing/2014/main" id="{2829E523-3E58-7043-9958-742C716C260D}"/>
              </a:ext>
            </a:extLst>
          </p:cNvPr>
          <p:cNvCxnSpPr>
            <a:cxnSpLocks/>
            <a:stCxn id="37" idx="1"/>
          </p:cNvCxnSpPr>
          <p:nvPr/>
        </p:nvCxnSpPr>
        <p:spPr>
          <a:xfrm rot="10800000">
            <a:off x="2094510" y="1767667"/>
            <a:ext cx="305534" cy="48562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Oval 44">
            <a:extLst>
              <a:ext uri="{FF2B5EF4-FFF2-40B4-BE49-F238E27FC236}">
                <a16:creationId xmlns:a16="http://schemas.microsoft.com/office/drawing/2014/main" id="{4B0D3346-A835-1E41-97EE-ED08A6E4C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816" y="1233570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78">
              <a:defRPr/>
            </a:pPr>
            <a:endParaRPr lang="en-US" dirty="0">
              <a:solidFill>
                <a:srgbClr val="282828"/>
              </a:solidFill>
              <a:latin typeface="CiscoSansTT ExtraLight"/>
            </a:endParaRP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B92B4F13-1E5A-464A-B026-F972A55C0A46}"/>
              </a:ext>
            </a:extLst>
          </p:cNvPr>
          <p:cNvGrpSpPr>
            <a:grpSpLocks noChangeAspect="1"/>
          </p:cNvGrpSpPr>
          <p:nvPr/>
        </p:nvGrpSpPr>
        <p:grpSpPr>
          <a:xfrm>
            <a:off x="5983048" y="3308856"/>
            <a:ext cx="641012" cy="353378"/>
            <a:chOff x="572756" y="4356495"/>
            <a:chExt cx="701979" cy="386989"/>
          </a:xfrm>
        </p:grpSpPr>
        <p:sp>
          <p:nvSpPr>
            <p:cNvPr id="230" name="Freeform 294">
              <a:extLst>
                <a:ext uri="{FF2B5EF4-FFF2-40B4-BE49-F238E27FC236}">
                  <a16:creationId xmlns:a16="http://schemas.microsoft.com/office/drawing/2014/main" id="{314FAA2C-92D0-BF46-8177-661A6F1F97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  <p:sp>
          <p:nvSpPr>
            <p:cNvPr id="231" name="Freeform 295">
              <a:extLst>
                <a:ext uri="{FF2B5EF4-FFF2-40B4-BE49-F238E27FC236}">
                  <a16:creationId xmlns:a16="http://schemas.microsoft.com/office/drawing/2014/main" id="{2F945537-E871-E44F-8736-51AA4E30CB4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en-US" dirty="0">
                <a:solidFill>
                  <a:srgbClr val="28282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81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ＭＳ Ｐゴシック"/>
              </a:rPr>
              <a:t>Agenda</a:t>
            </a:r>
            <a:r>
              <a:rPr lang="pl-PL" dirty="0">
                <a:solidFill>
                  <a:schemeClr val="bg1"/>
                </a:solidFill>
                <a:ea typeface="ＭＳ Ｐゴシック"/>
              </a:rPr>
              <a:t> </a:t>
            </a:r>
            <a:endParaRPr lang="en-US">
              <a:solidFill>
                <a:schemeClr val="bg1"/>
              </a:solidFill>
              <a:ea typeface="ＭＳ Ｐゴシック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192397" y="471622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192397" y="1398973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192397" y="2326324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3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192397" y="3253675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4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192397" y="4181025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8616" y="377057"/>
            <a:ext cx="34453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Why do small businesses matter?</a:t>
            </a:r>
            <a:endParaRPr lang="en-US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8616" y="1442907"/>
            <a:ext cx="32136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Cisco Business</a:t>
            </a:r>
            <a:endParaRPr lang="en-US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8616" y="2370258"/>
            <a:ext cx="33577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Why Cisco Business Wireless?</a:t>
            </a:r>
            <a:endParaRPr lang="en-US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8616" y="3159110"/>
            <a:ext cx="34453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What is Cisco Business Wireless? </a:t>
            </a:r>
            <a:endParaRPr lang="en-US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8617" y="4224959"/>
            <a:ext cx="26555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b="1">
                <a:latin typeface="+mn-lt"/>
              </a:rPr>
              <a:t>Summary </a:t>
            </a:r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455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standing in a room&#10;&#10;Description automatically generated">
            <a:extLst>
              <a:ext uri="{FF2B5EF4-FFF2-40B4-BE49-F238E27FC236}">
                <a16:creationId xmlns:a16="http://schemas.microsoft.com/office/drawing/2014/main" id="{9EAED902-D99F-7F4C-872C-263F61719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0EAABF7-8792-5846-85F0-93E1BA17B964}"/>
              </a:ext>
            </a:extLst>
          </p:cNvPr>
          <p:cNvSpPr/>
          <p:nvPr/>
        </p:nvSpPr>
        <p:spPr>
          <a:xfrm>
            <a:off x="1303419" y="2483317"/>
            <a:ext cx="3224463" cy="1645920"/>
          </a:xfrm>
          <a:prstGeom prst="rect">
            <a:avLst/>
          </a:prstGeom>
          <a:solidFill>
            <a:srgbClr val="004F72">
              <a:alpha val="8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420A58-E025-524C-A618-D0925754281B}"/>
              </a:ext>
            </a:extLst>
          </p:cNvPr>
          <p:cNvSpPr/>
          <p:nvPr/>
        </p:nvSpPr>
        <p:spPr>
          <a:xfrm>
            <a:off x="4653011" y="2483317"/>
            <a:ext cx="3224463" cy="1645920"/>
          </a:xfrm>
          <a:prstGeom prst="rect">
            <a:avLst/>
          </a:prstGeom>
          <a:solidFill>
            <a:srgbClr val="004F72">
              <a:alpha val="8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194AC9-C0E9-3D4B-85CF-7386817653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4664" y="2689604"/>
            <a:ext cx="3159765" cy="1046440"/>
          </a:xfrm>
        </p:spPr>
        <p:txBody>
          <a:bodyPr lIns="182880"/>
          <a:lstStyle/>
          <a:p>
            <a:pPr marL="0" indent="0">
              <a:lnSpc>
                <a:spcPct val="100000"/>
              </a:lnSpc>
              <a:buNone/>
            </a:pPr>
            <a:endParaRPr lang="en-US" sz="140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chemeClr val="bg2"/>
                </a:solidFill>
                <a:ea typeface="ＭＳ Ｐゴシック"/>
              </a:rPr>
              <a:t>Complementary 24/7 access to </a:t>
            </a:r>
            <a:br>
              <a:rPr lang="en-US" sz="1400"/>
            </a:br>
            <a:r>
              <a:rPr lang="en-US" sz="1400">
                <a:solidFill>
                  <a:schemeClr val="bg2"/>
                </a:solidFill>
                <a:ea typeface="ＭＳ Ｐゴシック"/>
              </a:rPr>
              <a:t>our Small Business TAC</a:t>
            </a:r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chemeClr val="bg2"/>
                </a:solidFill>
                <a:ea typeface="ＭＳ Ｐゴシック"/>
              </a:rPr>
              <a:t> available in10 languages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AAE803-B9CD-7E46-AFD4-E969F5204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668" y="942409"/>
            <a:ext cx="798426" cy="798426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0C862CBB-B78E-2D44-A8CD-386593AE66DA}"/>
              </a:ext>
            </a:extLst>
          </p:cNvPr>
          <p:cNvSpPr txBox="1">
            <a:spLocks/>
          </p:cNvSpPr>
          <p:nvPr/>
        </p:nvSpPr>
        <p:spPr bwMode="auto">
          <a:xfrm>
            <a:off x="1661522" y="1686437"/>
            <a:ext cx="582095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Peace of Mind with Cisco Business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A8D65-6B04-774A-83B3-D71E5E6CFB91}"/>
              </a:ext>
            </a:extLst>
          </p:cNvPr>
          <p:cNvSpPr txBox="1"/>
          <p:nvPr/>
        </p:nvSpPr>
        <p:spPr>
          <a:xfrm>
            <a:off x="4602699" y="2841098"/>
            <a:ext cx="3199734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>
                <a:solidFill>
                  <a:schemeClr val="bg2"/>
                </a:solidFill>
                <a:latin typeface="+mj-lt"/>
                <a:ea typeface="ＭＳ Ｐゴシック"/>
              </a:rPr>
              <a:t>Limited lifetime warranty with advanced hardware replacement service option </a:t>
            </a:r>
            <a:br>
              <a:rPr lang="en-US" sz="1400">
                <a:latin typeface="+mj-lt"/>
              </a:rPr>
            </a:br>
            <a:r>
              <a:rPr lang="en-US" sz="1400">
                <a:solidFill>
                  <a:schemeClr val="bg2"/>
                </a:solidFill>
                <a:latin typeface="+mj-lt"/>
                <a:ea typeface="ＭＳ Ｐゴシック"/>
              </a:rPr>
              <a:t>keeps your business running smoothly.</a:t>
            </a:r>
          </a:p>
        </p:txBody>
      </p:sp>
    </p:spTree>
    <p:extLst>
      <p:ext uri="{BB962C8B-B14F-4D97-AF65-F5344CB8AC3E}">
        <p14:creationId xmlns:p14="http://schemas.microsoft.com/office/powerpoint/2010/main" val="2798458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C6489-1D40-C843-9149-23F1A7167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7"/>
          <a:stretch/>
        </p:blipFill>
        <p:spPr>
          <a:xfrm>
            <a:off x="-83698" y="0"/>
            <a:ext cx="9227698" cy="51435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69370AA-BC11-3C40-97B0-01918574ED7B}"/>
              </a:ext>
            </a:extLst>
          </p:cNvPr>
          <p:cNvSpPr txBox="1">
            <a:spLocks/>
          </p:cNvSpPr>
          <p:nvPr/>
        </p:nvSpPr>
        <p:spPr>
          <a:xfrm>
            <a:off x="1314000" y="1699326"/>
            <a:ext cx="6516000" cy="2892258"/>
          </a:xfrm>
          <a:prstGeom prst="rect">
            <a:avLst/>
          </a:prstGeo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 dirty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83515" indent="-399415" algn="ctr"/>
            <a:br>
              <a:rPr lang="en-SG" sz="1600">
                <a:solidFill>
                  <a:schemeClr val="bg2"/>
                </a:solidFill>
                <a:latin typeface="CiscoSansTT ExtraLightOblique" panose="020B0503020201020303" pitchFamily="34" charset="0"/>
                <a:cs typeface="CiscoSansTT ExtraLightOblique" panose="020B0503020201020303" pitchFamily="34" charset="0"/>
              </a:rPr>
            </a:br>
            <a:br>
              <a:rPr lang="en-SG" sz="1600">
                <a:solidFill>
                  <a:schemeClr val="bg2"/>
                </a:solidFill>
                <a:latin typeface="CiscoSansTT ExtraLightOblique" panose="020B0503020201020303" pitchFamily="34" charset="0"/>
                <a:cs typeface="CiscoSansTT ExtraLightOblique" panose="020B0503020201020303" pitchFamily="34" charset="0"/>
              </a:rPr>
            </a:br>
            <a:r>
              <a:rPr lang="en-SG" sz="1800">
                <a:solidFill>
                  <a:schemeClr val="bg1">
                    <a:lumMod val="75000"/>
                  </a:schemeClr>
                </a:solidFill>
              </a:rPr>
              <a:t>We've been very successful at deploying Cisco Business solutions for small businesses at our client sites - to provide the stability, security, and uptime that we're looking for as well as the simplicity associated with remote manageability.</a:t>
            </a:r>
            <a:br>
              <a:rPr lang="en-SG" sz="1800">
                <a:solidFill>
                  <a:schemeClr val="bg1">
                    <a:lumMod val="75000"/>
                  </a:schemeClr>
                </a:solidFill>
              </a:rPr>
            </a:br>
            <a:br>
              <a:rPr lang="en-SG" sz="1800">
                <a:solidFill>
                  <a:schemeClr val="bg1">
                    <a:lumMod val="75000"/>
                  </a:schemeClr>
                </a:solidFill>
              </a:rPr>
            </a:br>
            <a:r>
              <a:rPr lang="en-SG" sz="1800">
                <a:solidFill>
                  <a:schemeClr val="bg1">
                    <a:lumMod val="75000"/>
                  </a:schemeClr>
                </a:solidFill>
              </a:rPr>
              <a:t>Cisco Business solutions are flexible and have the price/performance ratio that we look for to take our clients’ business to the next level</a:t>
            </a:r>
            <a:r>
              <a:rPr lang="en-SG" sz="90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SG" sz="1200">
                <a:solidFill>
                  <a:schemeClr val="bg1">
                    <a:lumMod val="75000"/>
                  </a:schemeClr>
                </a:solidFill>
                <a:latin typeface="CiscoSansTT ExtraLightOblique" panose="020B0503020201020303" pitchFamily="34" charset="0"/>
                <a:cs typeface="CiscoSansTT ExtraLightOblique" panose="020B0503020201020303" pitchFamily="34" charset="0"/>
              </a:rPr>
            </a:br>
            <a:br>
              <a:rPr lang="en-SG" sz="1800">
                <a:solidFill>
                  <a:schemeClr val="bg1">
                    <a:lumMod val="75000"/>
                  </a:schemeClr>
                </a:solidFill>
              </a:rPr>
            </a:br>
            <a:r>
              <a:rPr lang="en-SG" sz="1050" b="1" spc="300">
                <a:solidFill>
                  <a:schemeClr val="bg1">
                    <a:lumMod val="75000"/>
                  </a:schemeClr>
                </a:solidFill>
              </a:rPr>
              <a:t>—WAYNE CHOW</a:t>
            </a:r>
            <a:br>
              <a:rPr lang="en-SG" sz="1050" b="1" spc="300">
                <a:solidFill>
                  <a:schemeClr val="bg1">
                    <a:lumMod val="75000"/>
                  </a:schemeClr>
                </a:solidFill>
              </a:rPr>
            </a:br>
            <a:r>
              <a:rPr lang="en-SG" sz="1050" b="1" spc="300">
                <a:solidFill>
                  <a:schemeClr val="bg1">
                    <a:lumMod val="75000"/>
                  </a:schemeClr>
                </a:solidFill>
              </a:rPr>
              <a:t>DIRECTOR OF TECHNOLOGY SOLUTION</a:t>
            </a:r>
            <a:br>
              <a:rPr lang="en-SG" sz="1050" b="1" spc="300">
                <a:solidFill>
                  <a:schemeClr val="bg1">
                    <a:lumMod val="75000"/>
                  </a:schemeClr>
                </a:solidFill>
              </a:rPr>
            </a:br>
            <a:r>
              <a:rPr lang="en-SG" sz="1050" b="1" spc="300">
                <a:solidFill>
                  <a:schemeClr val="bg1">
                    <a:lumMod val="75000"/>
                  </a:schemeClr>
                </a:solidFill>
              </a:rPr>
              <a:t>NUCLEUS</a:t>
            </a:r>
            <a:endParaRPr lang="en-SG" sz="1600" b="1" spc="30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5C7DA5-6C54-9C4E-B0CB-474E8FBF9ADA}"/>
              </a:ext>
            </a:extLst>
          </p:cNvPr>
          <p:cNvGrpSpPr/>
          <p:nvPr/>
        </p:nvGrpSpPr>
        <p:grpSpPr>
          <a:xfrm>
            <a:off x="4166099" y="804985"/>
            <a:ext cx="811803" cy="1060737"/>
            <a:chOff x="4166099" y="804985"/>
            <a:chExt cx="811803" cy="106073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2C1302C-569B-1544-80B2-CE886D06E43D}"/>
                </a:ext>
              </a:extLst>
            </p:cNvPr>
            <p:cNvSpPr/>
            <p:nvPr/>
          </p:nvSpPr>
          <p:spPr>
            <a:xfrm>
              <a:off x="4166099" y="804985"/>
              <a:ext cx="811803" cy="8278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B5E691-6BC5-DB44-836D-8B370EBC9891}"/>
                </a:ext>
              </a:extLst>
            </p:cNvPr>
            <p:cNvSpPr txBox="1"/>
            <p:nvPr/>
          </p:nvSpPr>
          <p:spPr>
            <a:xfrm>
              <a:off x="4166099" y="850059"/>
              <a:ext cx="811803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000" b="1">
                  <a:solidFill>
                    <a:schemeClr val="bg2"/>
                  </a:solidFill>
                  <a:latin typeface="Rockwell Nova Extra Bold" panose="020F0502020204030204" pitchFamily="34" charset="0"/>
                  <a:cs typeface="Rockwell Nova Extra Bold" panose="020F0502020204030204" pitchFamily="34" charset="0"/>
                </a:rPr>
                <a:t>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4095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27AFC-7E5B-3E43-9BF1-27A5810AE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81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7E13A0-9CFA-7648-A318-86B4F446DC91}"/>
              </a:ext>
            </a:extLst>
          </p:cNvPr>
          <p:cNvSpPr/>
          <p:nvPr/>
        </p:nvSpPr>
        <p:spPr>
          <a:xfrm flipH="1">
            <a:off x="2900245" y="1149929"/>
            <a:ext cx="3877812" cy="14884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6F1A83-44FF-1A45-9CD2-72E8E8F96CEF}"/>
              </a:ext>
            </a:extLst>
          </p:cNvPr>
          <p:cNvSpPr/>
          <p:nvPr/>
        </p:nvSpPr>
        <p:spPr>
          <a:xfrm>
            <a:off x="6839853" y="1149929"/>
            <a:ext cx="1846949" cy="148848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0DB216-3A28-394B-B6EC-D09E65F53B54}"/>
              </a:ext>
            </a:extLst>
          </p:cNvPr>
          <p:cNvSpPr/>
          <p:nvPr/>
        </p:nvSpPr>
        <p:spPr>
          <a:xfrm>
            <a:off x="6839853" y="2684174"/>
            <a:ext cx="1846949" cy="148848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E7FE4A-2172-BB45-AA8A-F8DB1A7EB9F3}"/>
              </a:ext>
            </a:extLst>
          </p:cNvPr>
          <p:cNvSpPr/>
          <p:nvPr/>
        </p:nvSpPr>
        <p:spPr>
          <a:xfrm>
            <a:off x="4877110" y="2684174"/>
            <a:ext cx="1912382" cy="148848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2B6635-1E5C-E848-B63F-E19EF54C8E7E}"/>
              </a:ext>
            </a:extLst>
          </p:cNvPr>
          <p:cNvSpPr/>
          <p:nvPr/>
        </p:nvSpPr>
        <p:spPr>
          <a:xfrm>
            <a:off x="494809" y="1922163"/>
            <a:ext cx="2307362" cy="70602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576D20-211A-D741-99A6-9882A3E4646F}"/>
              </a:ext>
            </a:extLst>
          </p:cNvPr>
          <p:cNvSpPr/>
          <p:nvPr/>
        </p:nvSpPr>
        <p:spPr>
          <a:xfrm>
            <a:off x="494809" y="2694396"/>
            <a:ext cx="2307362" cy="70602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EC696-0570-AC41-9892-6927D0BF1545}"/>
              </a:ext>
            </a:extLst>
          </p:cNvPr>
          <p:cNvSpPr/>
          <p:nvPr/>
        </p:nvSpPr>
        <p:spPr>
          <a:xfrm>
            <a:off x="494809" y="3466631"/>
            <a:ext cx="2307362" cy="70602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58AED1-2FB1-6147-81BC-2EBABD575FEE}"/>
              </a:ext>
            </a:extLst>
          </p:cNvPr>
          <p:cNvSpPr/>
          <p:nvPr/>
        </p:nvSpPr>
        <p:spPr>
          <a:xfrm>
            <a:off x="494809" y="1149929"/>
            <a:ext cx="2307362" cy="70602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1FA57-02B7-1748-9AD9-11FC4760776F}"/>
              </a:ext>
            </a:extLst>
          </p:cNvPr>
          <p:cNvSpPr txBox="1"/>
          <p:nvPr/>
        </p:nvSpPr>
        <p:spPr>
          <a:xfrm>
            <a:off x="1167113" y="2142755"/>
            <a:ext cx="1771778" cy="359067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Mesh </a:t>
            </a:r>
            <a:r>
              <a:rPr lang="en-US" sz="120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extenders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073">
                  <a:lumMod val="75000"/>
                </a:srgbClr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2DAA5-FBCD-E741-9868-7CC166C99A0A}"/>
              </a:ext>
            </a:extLst>
          </p:cNvPr>
          <p:cNvSpPr txBox="1"/>
          <p:nvPr/>
        </p:nvSpPr>
        <p:spPr>
          <a:xfrm>
            <a:off x="1167113" y="2849380"/>
            <a:ext cx="1771778" cy="359067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txBody>
          <a:bodyPr wrap="square" lIns="68580" tIns="34290" rIns="68580" bIns="34290" rtlCol="0">
            <a:noAutofit/>
          </a:bodyPr>
          <a:lstStyle/>
          <a:p>
            <a:pPr lvl="0">
              <a:defRPr/>
            </a:pPr>
            <a:r>
              <a:rPr lang="en-US" sz="120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Mobile App and Dashboard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81E0A-576D-B04E-8931-AA14069DE8D7}"/>
              </a:ext>
            </a:extLst>
          </p:cNvPr>
          <p:cNvSpPr txBox="1"/>
          <p:nvPr/>
        </p:nvSpPr>
        <p:spPr>
          <a:xfrm>
            <a:off x="1167113" y="3631057"/>
            <a:ext cx="1871801" cy="359067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Enterprise-grade 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F8BAAB-BD1A-0F49-8A4A-766C5C8B13B0}"/>
              </a:ext>
            </a:extLst>
          </p:cNvPr>
          <p:cNvSpPr txBox="1"/>
          <p:nvPr/>
        </p:nvSpPr>
        <p:spPr>
          <a:xfrm>
            <a:off x="1167113" y="1458866"/>
            <a:ext cx="1771778" cy="359067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Wireless access points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DA4201-989A-3845-AD89-710746D69341}"/>
              </a:ext>
            </a:extLst>
          </p:cNvPr>
          <p:cNvSpPr txBox="1"/>
          <p:nvPr/>
        </p:nvSpPr>
        <p:spPr>
          <a:xfrm flipH="1">
            <a:off x="6856190" y="2227025"/>
            <a:ext cx="1693308" cy="438726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Set-up in minutes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E0890-2864-3D49-9E76-1D27271F670A}"/>
              </a:ext>
            </a:extLst>
          </p:cNvPr>
          <p:cNvSpPr txBox="1"/>
          <p:nvPr/>
        </p:nvSpPr>
        <p:spPr>
          <a:xfrm>
            <a:off x="4858753" y="2766124"/>
            <a:ext cx="1746635" cy="315567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Pervasive security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AC76C-6EF1-414E-AFF3-5D45F2C571E6}"/>
              </a:ext>
            </a:extLst>
          </p:cNvPr>
          <p:cNvSpPr txBox="1"/>
          <p:nvPr/>
        </p:nvSpPr>
        <p:spPr>
          <a:xfrm>
            <a:off x="6898603" y="2766124"/>
            <a:ext cx="1746635" cy="315567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Lifetime warranty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C76C68-8276-4341-8E4A-1D1645F7CB53}"/>
              </a:ext>
            </a:extLst>
          </p:cNvPr>
          <p:cNvGrpSpPr/>
          <p:nvPr/>
        </p:nvGrpSpPr>
        <p:grpSpPr>
          <a:xfrm>
            <a:off x="7328806" y="3105635"/>
            <a:ext cx="843638" cy="862899"/>
            <a:chOff x="4170535" y="2985391"/>
            <a:chExt cx="656981" cy="671980"/>
          </a:xfrm>
        </p:grpSpPr>
        <p:sp>
          <p:nvSpPr>
            <p:cNvPr id="23" name="Oval 245">
              <a:extLst>
                <a:ext uri="{FF2B5EF4-FFF2-40B4-BE49-F238E27FC236}">
                  <a16:creationId xmlns:a16="http://schemas.microsoft.com/office/drawing/2014/main" id="{236A2882-6F60-1F4F-982B-4EC32145E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35" y="3006391"/>
              <a:ext cx="647980" cy="650980"/>
            </a:xfrm>
            <a:prstGeom prst="ellipse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Freeform 246">
              <a:extLst>
                <a:ext uri="{FF2B5EF4-FFF2-40B4-BE49-F238E27FC236}">
                  <a16:creationId xmlns:a16="http://schemas.microsoft.com/office/drawing/2014/main" id="{5865B896-A402-A548-8B2C-2DDFED364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521" y="3165386"/>
              <a:ext cx="179995" cy="455986"/>
            </a:xfrm>
            <a:custGeom>
              <a:avLst/>
              <a:gdLst>
                <a:gd name="T0" fmla="*/ 56 w 76"/>
                <a:gd name="T1" fmla="*/ 0 h 193"/>
                <a:gd name="T2" fmla="*/ 56 w 76"/>
                <a:gd name="T3" fmla="*/ 0 h 193"/>
                <a:gd name="T4" fmla="*/ 75 w 76"/>
                <a:gd name="T5" fmla="*/ 71 h 193"/>
                <a:gd name="T6" fmla="*/ 0 w 76"/>
                <a:gd name="T7" fmla="*/ 193 h 193"/>
                <a:gd name="T8" fmla="*/ 76 w 76"/>
                <a:gd name="T9" fmla="*/ 70 h 193"/>
                <a:gd name="T10" fmla="*/ 56 w 76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193">
                  <a:moveTo>
                    <a:pt x="56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68" y="21"/>
                    <a:pt x="75" y="45"/>
                    <a:pt x="75" y="71"/>
                  </a:cubicBezTo>
                  <a:cubicBezTo>
                    <a:pt x="75" y="124"/>
                    <a:pt x="45" y="170"/>
                    <a:pt x="0" y="193"/>
                  </a:cubicBezTo>
                  <a:cubicBezTo>
                    <a:pt x="45" y="170"/>
                    <a:pt x="76" y="124"/>
                    <a:pt x="76" y="70"/>
                  </a:cubicBezTo>
                  <a:cubicBezTo>
                    <a:pt x="76" y="44"/>
                    <a:pt x="69" y="20"/>
                    <a:pt x="56" y="0"/>
                  </a:cubicBezTo>
                </a:path>
              </a:pathLst>
            </a:custGeom>
            <a:solidFill>
              <a:srgbClr val="A7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247">
              <a:extLst>
                <a:ext uri="{FF2B5EF4-FFF2-40B4-BE49-F238E27FC236}">
                  <a16:creationId xmlns:a16="http://schemas.microsoft.com/office/drawing/2014/main" id="{0065ED08-B5FB-9B4E-87EF-7F0BD1406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527" y="3165386"/>
              <a:ext cx="377988" cy="488985"/>
            </a:xfrm>
            <a:custGeom>
              <a:avLst/>
              <a:gdLst>
                <a:gd name="T0" fmla="*/ 141 w 160"/>
                <a:gd name="T1" fmla="*/ 0 h 207"/>
                <a:gd name="T2" fmla="*/ 47 w 160"/>
                <a:gd name="T3" fmla="*/ 141 h 207"/>
                <a:gd name="T4" fmla="*/ 47 w 160"/>
                <a:gd name="T5" fmla="*/ 141 h 207"/>
                <a:gd name="T6" fmla="*/ 47 w 160"/>
                <a:gd name="T7" fmla="*/ 141 h 207"/>
                <a:gd name="T8" fmla="*/ 47 w 160"/>
                <a:gd name="T9" fmla="*/ 141 h 207"/>
                <a:gd name="T10" fmla="*/ 47 w 160"/>
                <a:gd name="T11" fmla="*/ 141 h 207"/>
                <a:gd name="T12" fmla="*/ 47 w 160"/>
                <a:gd name="T13" fmla="*/ 141 h 207"/>
                <a:gd name="T14" fmla="*/ 47 w 160"/>
                <a:gd name="T15" fmla="*/ 142 h 207"/>
                <a:gd name="T16" fmla="*/ 47 w 160"/>
                <a:gd name="T17" fmla="*/ 142 h 207"/>
                <a:gd name="T18" fmla="*/ 47 w 160"/>
                <a:gd name="T19" fmla="*/ 142 h 207"/>
                <a:gd name="T20" fmla="*/ 47 w 160"/>
                <a:gd name="T21" fmla="*/ 142 h 207"/>
                <a:gd name="T22" fmla="*/ 47 w 160"/>
                <a:gd name="T23" fmla="*/ 142 h 207"/>
                <a:gd name="T24" fmla="*/ 46 w 160"/>
                <a:gd name="T25" fmla="*/ 142 h 207"/>
                <a:gd name="T26" fmla="*/ 46 w 160"/>
                <a:gd name="T27" fmla="*/ 142 h 207"/>
                <a:gd name="T28" fmla="*/ 46 w 160"/>
                <a:gd name="T29" fmla="*/ 142 h 207"/>
                <a:gd name="T30" fmla="*/ 46 w 160"/>
                <a:gd name="T31" fmla="*/ 142 h 207"/>
                <a:gd name="T32" fmla="*/ 46 w 160"/>
                <a:gd name="T33" fmla="*/ 142 h 207"/>
                <a:gd name="T34" fmla="*/ 46 w 160"/>
                <a:gd name="T35" fmla="*/ 143 h 207"/>
                <a:gd name="T36" fmla="*/ 46 w 160"/>
                <a:gd name="T37" fmla="*/ 143 h 207"/>
                <a:gd name="T38" fmla="*/ 34 w 160"/>
                <a:gd name="T39" fmla="*/ 152 h 207"/>
                <a:gd name="T40" fmla="*/ 20 w 160"/>
                <a:gd name="T41" fmla="*/ 156 h 207"/>
                <a:gd name="T42" fmla="*/ 20 w 160"/>
                <a:gd name="T43" fmla="*/ 156 h 207"/>
                <a:gd name="T44" fmla="*/ 20 w 160"/>
                <a:gd name="T45" fmla="*/ 156 h 207"/>
                <a:gd name="T46" fmla="*/ 5 w 160"/>
                <a:gd name="T47" fmla="*/ 152 h 207"/>
                <a:gd name="T48" fmla="*/ 0 w 160"/>
                <a:gd name="T49" fmla="*/ 149 h 207"/>
                <a:gd name="T50" fmla="*/ 38 w 160"/>
                <a:gd name="T51" fmla="*/ 207 h 207"/>
                <a:gd name="T52" fmla="*/ 85 w 160"/>
                <a:gd name="T53" fmla="*/ 193 h 207"/>
                <a:gd name="T54" fmla="*/ 160 w 160"/>
                <a:gd name="T55" fmla="*/ 71 h 207"/>
                <a:gd name="T56" fmla="*/ 141 w 160"/>
                <a:gd name="T5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0" h="207">
                  <a:moveTo>
                    <a:pt x="141" y="0"/>
                  </a:moveTo>
                  <a:cubicBezTo>
                    <a:pt x="47" y="141"/>
                    <a:pt x="47" y="141"/>
                    <a:pt x="47" y="141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7" y="141"/>
                    <a:pt x="47" y="141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6" y="142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3" y="147"/>
                    <a:pt x="39" y="150"/>
                    <a:pt x="34" y="152"/>
                  </a:cubicBezTo>
                  <a:cubicBezTo>
                    <a:pt x="30" y="154"/>
                    <a:pt x="25" y="156"/>
                    <a:pt x="20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15" y="156"/>
                    <a:pt x="10" y="154"/>
                    <a:pt x="5" y="152"/>
                  </a:cubicBezTo>
                  <a:cubicBezTo>
                    <a:pt x="4" y="151"/>
                    <a:pt x="2" y="150"/>
                    <a:pt x="0" y="149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55" y="205"/>
                    <a:pt x="71" y="200"/>
                    <a:pt x="85" y="193"/>
                  </a:cubicBezTo>
                  <a:cubicBezTo>
                    <a:pt x="130" y="170"/>
                    <a:pt x="160" y="124"/>
                    <a:pt x="160" y="71"/>
                  </a:cubicBezTo>
                  <a:cubicBezTo>
                    <a:pt x="160" y="45"/>
                    <a:pt x="153" y="21"/>
                    <a:pt x="141" y="0"/>
                  </a:cubicBezTo>
                </a:path>
              </a:pathLst>
            </a:custGeom>
            <a:solidFill>
              <a:srgbClr val="0034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Freeform 248">
              <a:extLst>
                <a:ext uri="{FF2B5EF4-FFF2-40B4-BE49-F238E27FC236}">
                  <a16:creationId xmlns:a16="http://schemas.microsoft.com/office/drawing/2014/main" id="{99204C3B-27D6-2C44-8D3F-658D3FFAC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533" y="2985391"/>
              <a:ext cx="569983" cy="548983"/>
            </a:xfrm>
            <a:custGeom>
              <a:avLst/>
              <a:gdLst>
                <a:gd name="T0" fmla="*/ 222 w 241"/>
                <a:gd name="T1" fmla="*/ 11 h 232"/>
                <a:gd name="T2" fmla="*/ 175 w 241"/>
                <a:gd name="T3" fmla="*/ 20 h 232"/>
                <a:gd name="T4" fmla="*/ 97 w 241"/>
                <a:gd name="T5" fmla="*/ 138 h 232"/>
                <a:gd name="T6" fmla="*/ 65 w 241"/>
                <a:gd name="T7" fmla="*/ 91 h 232"/>
                <a:gd name="T8" fmla="*/ 19 w 241"/>
                <a:gd name="T9" fmla="*/ 82 h 232"/>
                <a:gd name="T10" fmla="*/ 10 w 241"/>
                <a:gd name="T11" fmla="*/ 128 h 232"/>
                <a:gd name="T12" fmla="*/ 69 w 241"/>
                <a:gd name="T13" fmla="*/ 217 h 232"/>
                <a:gd name="T14" fmla="*/ 83 w 241"/>
                <a:gd name="T15" fmla="*/ 228 h 232"/>
                <a:gd name="T16" fmla="*/ 95 w 241"/>
                <a:gd name="T17" fmla="*/ 231 h 232"/>
                <a:gd name="T18" fmla="*/ 95 w 241"/>
                <a:gd name="T19" fmla="*/ 231 h 232"/>
                <a:gd name="T20" fmla="*/ 96 w 241"/>
                <a:gd name="T21" fmla="*/ 232 h 232"/>
                <a:gd name="T22" fmla="*/ 97 w 241"/>
                <a:gd name="T23" fmla="*/ 232 h 232"/>
                <a:gd name="T24" fmla="*/ 97 w 241"/>
                <a:gd name="T25" fmla="*/ 232 h 232"/>
                <a:gd name="T26" fmla="*/ 98 w 241"/>
                <a:gd name="T27" fmla="*/ 231 h 232"/>
                <a:gd name="T28" fmla="*/ 99 w 241"/>
                <a:gd name="T29" fmla="*/ 231 h 232"/>
                <a:gd name="T30" fmla="*/ 111 w 241"/>
                <a:gd name="T31" fmla="*/ 228 h 232"/>
                <a:gd name="T32" fmla="*/ 124 w 241"/>
                <a:gd name="T33" fmla="*/ 217 h 232"/>
                <a:gd name="T34" fmla="*/ 231 w 241"/>
                <a:gd name="T35" fmla="*/ 57 h 232"/>
                <a:gd name="T36" fmla="*/ 222 w 241"/>
                <a:gd name="T37" fmla="*/ 1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232">
                  <a:moveTo>
                    <a:pt x="222" y="11"/>
                  </a:moveTo>
                  <a:cubicBezTo>
                    <a:pt x="206" y="0"/>
                    <a:pt x="186" y="5"/>
                    <a:pt x="175" y="20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55" y="76"/>
                    <a:pt x="35" y="72"/>
                    <a:pt x="19" y="82"/>
                  </a:cubicBezTo>
                  <a:cubicBezTo>
                    <a:pt x="4" y="92"/>
                    <a:pt x="0" y="113"/>
                    <a:pt x="10" y="128"/>
                  </a:cubicBezTo>
                  <a:cubicBezTo>
                    <a:pt x="69" y="217"/>
                    <a:pt x="69" y="217"/>
                    <a:pt x="69" y="217"/>
                  </a:cubicBezTo>
                  <a:cubicBezTo>
                    <a:pt x="73" y="222"/>
                    <a:pt x="77" y="226"/>
                    <a:pt x="83" y="228"/>
                  </a:cubicBezTo>
                  <a:cubicBezTo>
                    <a:pt x="87" y="230"/>
                    <a:pt x="91" y="231"/>
                    <a:pt x="95" y="231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5" y="231"/>
                    <a:pt x="96" y="232"/>
                    <a:pt x="96" y="232"/>
                  </a:cubicBezTo>
                  <a:cubicBezTo>
                    <a:pt x="97" y="232"/>
                    <a:pt x="97" y="232"/>
                    <a:pt x="97" y="232"/>
                  </a:cubicBezTo>
                  <a:cubicBezTo>
                    <a:pt x="97" y="232"/>
                    <a:pt x="97" y="232"/>
                    <a:pt x="97" y="232"/>
                  </a:cubicBezTo>
                  <a:cubicBezTo>
                    <a:pt x="98" y="232"/>
                    <a:pt x="98" y="231"/>
                    <a:pt x="98" y="231"/>
                  </a:cubicBezTo>
                  <a:cubicBezTo>
                    <a:pt x="99" y="231"/>
                    <a:pt x="99" y="231"/>
                    <a:pt x="99" y="231"/>
                  </a:cubicBezTo>
                  <a:cubicBezTo>
                    <a:pt x="103" y="231"/>
                    <a:pt x="107" y="230"/>
                    <a:pt x="111" y="228"/>
                  </a:cubicBezTo>
                  <a:cubicBezTo>
                    <a:pt x="116" y="226"/>
                    <a:pt x="121" y="222"/>
                    <a:pt x="124" y="217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41" y="41"/>
                    <a:pt x="237" y="21"/>
                    <a:pt x="22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249">
              <a:extLst>
                <a:ext uri="{FF2B5EF4-FFF2-40B4-BE49-F238E27FC236}">
                  <a16:creationId xmlns:a16="http://schemas.microsoft.com/office/drawing/2014/main" id="{A2FB3A64-E7FB-824A-8BD7-8EF02D70B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1520" y="2997391"/>
              <a:ext cx="143996" cy="77998"/>
            </a:xfrm>
            <a:custGeom>
              <a:avLst/>
              <a:gdLst>
                <a:gd name="T0" fmla="*/ 1 w 61"/>
                <a:gd name="T1" fmla="*/ 14 h 33"/>
                <a:gd name="T2" fmla="*/ 0 w 61"/>
                <a:gd name="T3" fmla="*/ 15 h 33"/>
                <a:gd name="T4" fmla="*/ 0 w 61"/>
                <a:gd name="T5" fmla="*/ 15 h 33"/>
                <a:gd name="T6" fmla="*/ 1 w 61"/>
                <a:gd name="T7" fmla="*/ 14 h 33"/>
                <a:gd name="T8" fmla="*/ 1 w 61"/>
                <a:gd name="T9" fmla="*/ 14 h 33"/>
                <a:gd name="T10" fmla="*/ 1 w 61"/>
                <a:gd name="T11" fmla="*/ 14 h 33"/>
                <a:gd name="T12" fmla="*/ 1 w 61"/>
                <a:gd name="T13" fmla="*/ 14 h 33"/>
                <a:gd name="T14" fmla="*/ 28 w 61"/>
                <a:gd name="T15" fmla="*/ 0 h 33"/>
                <a:gd name="T16" fmla="*/ 47 w 61"/>
                <a:gd name="T17" fmla="*/ 6 h 33"/>
                <a:gd name="T18" fmla="*/ 61 w 61"/>
                <a:gd name="T19" fmla="*/ 33 h 33"/>
                <a:gd name="T20" fmla="*/ 47 w 61"/>
                <a:gd name="T21" fmla="*/ 6 h 33"/>
                <a:gd name="T22" fmla="*/ 28 w 61"/>
                <a:gd name="T23" fmla="*/ 0 h 33"/>
                <a:gd name="T24" fmla="*/ 28 w 61"/>
                <a:gd name="T25" fmla="*/ 0 h 33"/>
                <a:gd name="T26" fmla="*/ 28 w 61"/>
                <a:gd name="T27" fmla="*/ 0 h 33"/>
                <a:gd name="T28" fmla="*/ 28 w 61"/>
                <a:gd name="T29" fmla="*/ 0 h 33"/>
                <a:gd name="T30" fmla="*/ 28 w 61"/>
                <a:gd name="T3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33">
                  <a:moveTo>
                    <a:pt x="1" y="14"/>
                  </a:moveTo>
                  <a:cubicBezTo>
                    <a:pt x="1" y="14"/>
                    <a:pt x="1" y="1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8" y="0"/>
                  </a:moveTo>
                  <a:cubicBezTo>
                    <a:pt x="35" y="0"/>
                    <a:pt x="41" y="2"/>
                    <a:pt x="47" y="6"/>
                  </a:cubicBezTo>
                  <a:cubicBezTo>
                    <a:pt x="56" y="12"/>
                    <a:pt x="61" y="23"/>
                    <a:pt x="61" y="33"/>
                  </a:cubicBezTo>
                  <a:cubicBezTo>
                    <a:pt x="61" y="23"/>
                    <a:pt x="56" y="12"/>
                    <a:pt x="47" y="6"/>
                  </a:cubicBezTo>
                  <a:cubicBezTo>
                    <a:pt x="41" y="2"/>
                    <a:pt x="35" y="0"/>
                    <a:pt x="28" y="0"/>
                  </a:cubicBezTo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 250">
              <a:extLst>
                <a:ext uri="{FF2B5EF4-FFF2-40B4-BE49-F238E27FC236}">
                  <a16:creationId xmlns:a16="http://schemas.microsoft.com/office/drawing/2014/main" id="{963EBEBA-0E8A-794C-8758-A09A13C3B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0525" y="3498376"/>
              <a:ext cx="30999" cy="25999"/>
            </a:xfrm>
            <a:custGeom>
              <a:avLst/>
              <a:gdLst>
                <a:gd name="T0" fmla="*/ 12 w 13"/>
                <a:gd name="T1" fmla="*/ 2 h 11"/>
                <a:gd name="T2" fmla="*/ 1 w 13"/>
                <a:gd name="T3" fmla="*/ 11 h 11"/>
                <a:gd name="T4" fmla="*/ 0 w 13"/>
                <a:gd name="T5" fmla="*/ 11 h 11"/>
                <a:gd name="T6" fmla="*/ 12 w 13"/>
                <a:gd name="T7" fmla="*/ 2 h 11"/>
                <a:gd name="T8" fmla="*/ 12 w 13"/>
                <a:gd name="T9" fmla="*/ 1 h 11"/>
                <a:gd name="T10" fmla="*/ 12 w 13"/>
                <a:gd name="T11" fmla="*/ 2 h 11"/>
                <a:gd name="T12" fmla="*/ 12 w 13"/>
                <a:gd name="T13" fmla="*/ 1 h 11"/>
                <a:gd name="T14" fmla="*/ 12 w 13"/>
                <a:gd name="T15" fmla="*/ 1 h 11"/>
                <a:gd name="T16" fmla="*/ 12 w 13"/>
                <a:gd name="T17" fmla="*/ 1 h 11"/>
                <a:gd name="T18" fmla="*/ 12 w 13"/>
                <a:gd name="T19" fmla="*/ 1 h 11"/>
                <a:gd name="T20" fmla="*/ 12 w 13"/>
                <a:gd name="T21" fmla="*/ 1 h 11"/>
                <a:gd name="T22" fmla="*/ 12 w 13"/>
                <a:gd name="T23" fmla="*/ 1 h 11"/>
                <a:gd name="T24" fmla="*/ 12 w 13"/>
                <a:gd name="T25" fmla="*/ 1 h 11"/>
                <a:gd name="T26" fmla="*/ 13 w 13"/>
                <a:gd name="T27" fmla="*/ 1 h 11"/>
                <a:gd name="T28" fmla="*/ 13 w 13"/>
                <a:gd name="T29" fmla="*/ 1 h 11"/>
                <a:gd name="T30" fmla="*/ 13 w 13"/>
                <a:gd name="T31" fmla="*/ 1 h 11"/>
                <a:gd name="T32" fmla="*/ 13 w 13"/>
                <a:gd name="T33" fmla="*/ 1 h 11"/>
                <a:gd name="T34" fmla="*/ 13 w 13"/>
                <a:gd name="T35" fmla="*/ 1 h 11"/>
                <a:gd name="T36" fmla="*/ 13 w 13"/>
                <a:gd name="T37" fmla="*/ 1 h 11"/>
                <a:gd name="T38" fmla="*/ 13 w 13"/>
                <a:gd name="T39" fmla="*/ 0 h 11"/>
                <a:gd name="T40" fmla="*/ 13 w 13"/>
                <a:gd name="T41" fmla="*/ 1 h 11"/>
                <a:gd name="T42" fmla="*/ 13 w 13"/>
                <a:gd name="T43" fmla="*/ 0 h 11"/>
                <a:gd name="T44" fmla="*/ 13 w 13"/>
                <a:gd name="T45" fmla="*/ 0 h 11"/>
                <a:gd name="T46" fmla="*/ 13 w 13"/>
                <a:gd name="T47" fmla="*/ 0 h 11"/>
                <a:gd name="T48" fmla="*/ 13 w 13"/>
                <a:gd name="T49" fmla="*/ 0 h 11"/>
                <a:gd name="T50" fmla="*/ 13 w 13"/>
                <a:gd name="T51" fmla="*/ 0 h 11"/>
                <a:gd name="T52" fmla="*/ 13 w 13"/>
                <a:gd name="T53" fmla="*/ 0 h 11"/>
                <a:gd name="T54" fmla="*/ 13 w 13"/>
                <a:gd name="T5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11">
                  <a:moveTo>
                    <a:pt x="12" y="2"/>
                  </a:moveTo>
                  <a:cubicBezTo>
                    <a:pt x="9" y="6"/>
                    <a:pt x="5" y="9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9"/>
                    <a:pt x="9" y="6"/>
                    <a:pt x="12" y="2"/>
                  </a:cubicBezTo>
                  <a:moveTo>
                    <a:pt x="12" y="1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1"/>
                  </a:cubicBezTo>
                  <a:moveTo>
                    <a:pt x="12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2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0023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251">
              <a:extLst>
                <a:ext uri="{FF2B5EF4-FFF2-40B4-BE49-F238E27FC236}">
                  <a16:creationId xmlns:a16="http://schemas.microsoft.com/office/drawing/2014/main" id="{A79CF243-B105-924D-B233-76C35C27C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526" y="2997391"/>
              <a:ext cx="327990" cy="526984"/>
            </a:xfrm>
            <a:custGeom>
              <a:avLst/>
              <a:gdLst>
                <a:gd name="T0" fmla="*/ 106 w 139"/>
                <a:gd name="T1" fmla="*/ 0 h 223"/>
                <a:gd name="T2" fmla="*/ 106 w 139"/>
                <a:gd name="T3" fmla="*/ 0 h 223"/>
                <a:gd name="T4" fmla="*/ 79 w 139"/>
                <a:gd name="T5" fmla="*/ 14 h 223"/>
                <a:gd name="T6" fmla="*/ 79 w 139"/>
                <a:gd name="T7" fmla="*/ 14 h 223"/>
                <a:gd name="T8" fmla="*/ 79 w 139"/>
                <a:gd name="T9" fmla="*/ 14 h 223"/>
                <a:gd name="T10" fmla="*/ 78 w 139"/>
                <a:gd name="T11" fmla="*/ 15 h 223"/>
                <a:gd name="T12" fmla="*/ 78 w 139"/>
                <a:gd name="T13" fmla="*/ 15 h 223"/>
                <a:gd name="T14" fmla="*/ 0 w 139"/>
                <a:gd name="T15" fmla="*/ 133 h 223"/>
                <a:gd name="T16" fmla="*/ 27 w 139"/>
                <a:gd name="T17" fmla="*/ 175 h 223"/>
                <a:gd name="T18" fmla="*/ 18 w 139"/>
                <a:gd name="T19" fmla="*/ 221 h 223"/>
                <a:gd name="T20" fmla="*/ 15 w 139"/>
                <a:gd name="T21" fmla="*/ 223 h 223"/>
                <a:gd name="T22" fmla="*/ 26 w 139"/>
                <a:gd name="T23" fmla="*/ 214 h 223"/>
                <a:gd name="T24" fmla="*/ 26 w 139"/>
                <a:gd name="T25" fmla="*/ 214 h 223"/>
                <a:gd name="T26" fmla="*/ 26 w 139"/>
                <a:gd name="T27" fmla="*/ 213 h 223"/>
                <a:gd name="T28" fmla="*/ 26 w 139"/>
                <a:gd name="T29" fmla="*/ 213 h 223"/>
                <a:gd name="T30" fmla="*/ 26 w 139"/>
                <a:gd name="T31" fmla="*/ 213 h 223"/>
                <a:gd name="T32" fmla="*/ 26 w 139"/>
                <a:gd name="T33" fmla="*/ 213 h 223"/>
                <a:gd name="T34" fmla="*/ 26 w 139"/>
                <a:gd name="T35" fmla="*/ 213 h 223"/>
                <a:gd name="T36" fmla="*/ 27 w 139"/>
                <a:gd name="T37" fmla="*/ 213 h 223"/>
                <a:gd name="T38" fmla="*/ 27 w 139"/>
                <a:gd name="T39" fmla="*/ 213 h 223"/>
                <a:gd name="T40" fmla="*/ 27 w 139"/>
                <a:gd name="T41" fmla="*/ 213 h 223"/>
                <a:gd name="T42" fmla="*/ 27 w 139"/>
                <a:gd name="T43" fmla="*/ 213 h 223"/>
                <a:gd name="T44" fmla="*/ 27 w 139"/>
                <a:gd name="T45" fmla="*/ 213 h 223"/>
                <a:gd name="T46" fmla="*/ 27 w 139"/>
                <a:gd name="T47" fmla="*/ 212 h 223"/>
                <a:gd name="T48" fmla="*/ 27 w 139"/>
                <a:gd name="T49" fmla="*/ 212 h 223"/>
                <a:gd name="T50" fmla="*/ 27 w 139"/>
                <a:gd name="T51" fmla="*/ 212 h 223"/>
                <a:gd name="T52" fmla="*/ 27 w 139"/>
                <a:gd name="T53" fmla="*/ 212 h 223"/>
                <a:gd name="T54" fmla="*/ 27 w 139"/>
                <a:gd name="T55" fmla="*/ 212 h 223"/>
                <a:gd name="T56" fmla="*/ 27 w 139"/>
                <a:gd name="T57" fmla="*/ 212 h 223"/>
                <a:gd name="T58" fmla="*/ 134 w 139"/>
                <a:gd name="T59" fmla="*/ 52 h 223"/>
                <a:gd name="T60" fmla="*/ 139 w 139"/>
                <a:gd name="T61" fmla="*/ 33 h 223"/>
                <a:gd name="T62" fmla="*/ 125 w 139"/>
                <a:gd name="T63" fmla="*/ 6 h 223"/>
                <a:gd name="T64" fmla="*/ 106 w 139"/>
                <a:gd name="T65" fmla="*/ 0 h 223"/>
                <a:gd name="T66" fmla="*/ 106 w 139"/>
                <a:gd name="T6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9" h="223">
                  <a:moveTo>
                    <a:pt x="106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96" y="0"/>
                    <a:pt x="86" y="5"/>
                    <a:pt x="79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4"/>
                    <a:pt x="79" y="14"/>
                    <a:pt x="78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37" y="190"/>
                    <a:pt x="33" y="211"/>
                    <a:pt x="18" y="221"/>
                  </a:cubicBezTo>
                  <a:cubicBezTo>
                    <a:pt x="17" y="222"/>
                    <a:pt x="16" y="222"/>
                    <a:pt x="15" y="223"/>
                  </a:cubicBezTo>
                  <a:cubicBezTo>
                    <a:pt x="19" y="221"/>
                    <a:pt x="23" y="218"/>
                    <a:pt x="26" y="214"/>
                  </a:cubicBezTo>
                  <a:cubicBezTo>
                    <a:pt x="26" y="214"/>
                    <a:pt x="26" y="214"/>
                    <a:pt x="26" y="214"/>
                  </a:cubicBezTo>
                  <a:cubicBezTo>
                    <a:pt x="26" y="214"/>
                    <a:pt x="26" y="214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34" y="52"/>
                    <a:pt x="134" y="52"/>
                    <a:pt x="134" y="52"/>
                  </a:cubicBezTo>
                  <a:cubicBezTo>
                    <a:pt x="137" y="46"/>
                    <a:pt x="139" y="40"/>
                    <a:pt x="139" y="33"/>
                  </a:cubicBezTo>
                  <a:cubicBezTo>
                    <a:pt x="139" y="23"/>
                    <a:pt x="134" y="12"/>
                    <a:pt x="125" y="6"/>
                  </a:cubicBezTo>
                  <a:cubicBezTo>
                    <a:pt x="119" y="2"/>
                    <a:pt x="113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252">
              <a:extLst>
                <a:ext uri="{FF2B5EF4-FFF2-40B4-BE49-F238E27FC236}">
                  <a16:creationId xmlns:a16="http://schemas.microsoft.com/office/drawing/2014/main" id="{9C9FD613-10BD-CD45-B1EA-D9DF72B67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527" y="3524375"/>
              <a:ext cx="35999" cy="10000"/>
            </a:xfrm>
            <a:custGeom>
              <a:avLst/>
              <a:gdLst>
                <a:gd name="T0" fmla="*/ 0 w 15"/>
                <a:gd name="T1" fmla="*/ 0 h 4"/>
                <a:gd name="T2" fmla="*/ 15 w 15"/>
                <a:gd name="T3" fmla="*/ 4 h 4"/>
                <a:gd name="T4" fmla="*/ 15 w 15"/>
                <a:gd name="T5" fmla="*/ 4 h 4"/>
                <a:gd name="T6" fmla="*/ 13 w 15"/>
                <a:gd name="T7" fmla="*/ 3 h 4"/>
                <a:gd name="T8" fmla="*/ 13 w 15"/>
                <a:gd name="T9" fmla="*/ 3 h 4"/>
                <a:gd name="T10" fmla="*/ 13 w 15"/>
                <a:gd name="T11" fmla="*/ 3 h 4"/>
                <a:gd name="T12" fmla="*/ 12 w 15"/>
                <a:gd name="T13" fmla="*/ 3 h 4"/>
                <a:gd name="T14" fmla="*/ 1 w 15"/>
                <a:gd name="T15" fmla="*/ 1 h 4"/>
                <a:gd name="T16" fmla="*/ 0 w 1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0" y="0"/>
                  </a:moveTo>
                  <a:cubicBezTo>
                    <a:pt x="5" y="2"/>
                    <a:pt x="10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2" y="3"/>
                  </a:cubicBezTo>
                  <a:cubicBezTo>
                    <a:pt x="9" y="3"/>
                    <a:pt x="5" y="2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0023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Freeform 253">
              <a:extLst>
                <a:ext uri="{FF2B5EF4-FFF2-40B4-BE49-F238E27FC236}">
                  <a16:creationId xmlns:a16="http://schemas.microsoft.com/office/drawing/2014/main" id="{DB335241-4321-8842-A94B-43B9BB3A9A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27" y="3527375"/>
              <a:ext cx="27999" cy="4000"/>
            </a:xfrm>
            <a:custGeom>
              <a:avLst/>
              <a:gdLst>
                <a:gd name="T0" fmla="*/ 12 w 12"/>
                <a:gd name="T1" fmla="*/ 2 h 2"/>
                <a:gd name="T2" fmla="*/ 12 w 12"/>
                <a:gd name="T3" fmla="*/ 2 h 2"/>
                <a:gd name="T4" fmla="*/ 12 w 12"/>
                <a:gd name="T5" fmla="*/ 2 h 2"/>
                <a:gd name="T6" fmla="*/ 12 w 12"/>
                <a:gd name="T7" fmla="*/ 2 h 2"/>
                <a:gd name="T8" fmla="*/ 0 w 12"/>
                <a:gd name="T9" fmla="*/ 0 h 2"/>
                <a:gd name="T10" fmla="*/ 11 w 12"/>
                <a:gd name="T11" fmla="*/ 2 h 2"/>
                <a:gd name="T12" fmla="*/ 0 w 1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0" y="0"/>
                  </a:moveTo>
                  <a:cubicBezTo>
                    <a:pt x="4" y="1"/>
                    <a:pt x="8" y="2"/>
                    <a:pt x="11" y="2"/>
                  </a:cubicBezTo>
                  <a:cubicBezTo>
                    <a:pt x="7" y="2"/>
                    <a:pt x="4" y="1"/>
                    <a:pt x="0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254">
              <a:extLst>
                <a:ext uri="{FF2B5EF4-FFF2-40B4-BE49-F238E27FC236}">
                  <a16:creationId xmlns:a16="http://schemas.microsoft.com/office/drawing/2014/main" id="{06F8FBC3-1A6D-7B4F-8EC8-920E9709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1528" y="3262383"/>
              <a:ext cx="65998" cy="254992"/>
            </a:xfrm>
            <a:custGeom>
              <a:avLst/>
              <a:gdLst>
                <a:gd name="T0" fmla="*/ 4 w 28"/>
                <a:gd name="T1" fmla="*/ 104 h 108"/>
                <a:gd name="T2" fmla="*/ 8 w 28"/>
                <a:gd name="T3" fmla="*/ 108 h 108"/>
                <a:gd name="T4" fmla="*/ 8 w 28"/>
                <a:gd name="T5" fmla="*/ 108 h 108"/>
                <a:gd name="T6" fmla="*/ 4 w 28"/>
                <a:gd name="T7" fmla="*/ 104 h 108"/>
                <a:gd name="T8" fmla="*/ 3 w 28"/>
                <a:gd name="T9" fmla="*/ 104 h 108"/>
                <a:gd name="T10" fmla="*/ 3 w 28"/>
                <a:gd name="T11" fmla="*/ 104 h 108"/>
                <a:gd name="T12" fmla="*/ 3 w 28"/>
                <a:gd name="T13" fmla="*/ 104 h 108"/>
                <a:gd name="T14" fmla="*/ 3 w 28"/>
                <a:gd name="T15" fmla="*/ 104 h 108"/>
                <a:gd name="T16" fmla="*/ 3 w 28"/>
                <a:gd name="T17" fmla="*/ 104 h 108"/>
                <a:gd name="T18" fmla="*/ 3 w 28"/>
                <a:gd name="T19" fmla="*/ 104 h 108"/>
                <a:gd name="T20" fmla="*/ 3 w 28"/>
                <a:gd name="T21" fmla="*/ 104 h 108"/>
                <a:gd name="T22" fmla="*/ 3 w 28"/>
                <a:gd name="T23" fmla="*/ 104 h 108"/>
                <a:gd name="T24" fmla="*/ 3 w 28"/>
                <a:gd name="T25" fmla="*/ 104 h 108"/>
                <a:gd name="T26" fmla="*/ 3 w 28"/>
                <a:gd name="T27" fmla="*/ 103 h 108"/>
                <a:gd name="T28" fmla="*/ 3 w 28"/>
                <a:gd name="T29" fmla="*/ 103 h 108"/>
                <a:gd name="T30" fmla="*/ 3 w 28"/>
                <a:gd name="T31" fmla="*/ 103 h 108"/>
                <a:gd name="T32" fmla="*/ 3 w 28"/>
                <a:gd name="T33" fmla="*/ 103 h 108"/>
                <a:gd name="T34" fmla="*/ 3 w 28"/>
                <a:gd name="T35" fmla="*/ 103 h 108"/>
                <a:gd name="T36" fmla="*/ 3 w 28"/>
                <a:gd name="T37" fmla="*/ 103 h 108"/>
                <a:gd name="T38" fmla="*/ 3 w 28"/>
                <a:gd name="T39" fmla="*/ 103 h 108"/>
                <a:gd name="T40" fmla="*/ 3 w 28"/>
                <a:gd name="T41" fmla="*/ 103 h 108"/>
                <a:gd name="T42" fmla="*/ 3 w 28"/>
                <a:gd name="T43" fmla="*/ 103 h 108"/>
                <a:gd name="T44" fmla="*/ 2 w 28"/>
                <a:gd name="T45" fmla="*/ 103 h 108"/>
                <a:gd name="T46" fmla="*/ 2 w 28"/>
                <a:gd name="T47" fmla="*/ 103 h 108"/>
                <a:gd name="T48" fmla="*/ 2 w 28"/>
                <a:gd name="T49" fmla="*/ 103 h 108"/>
                <a:gd name="T50" fmla="*/ 1 w 28"/>
                <a:gd name="T51" fmla="*/ 100 h 108"/>
                <a:gd name="T52" fmla="*/ 1 w 28"/>
                <a:gd name="T53" fmla="*/ 100 h 108"/>
                <a:gd name="T54" fmla="*/ 1 w 28"/>
                <a:gd name="T55" fmla="*/ 100 h 108"/>
                <a:gd name="T56" fmla="*/ 0 w 28"/>
                <a:gd name="T57" fmla="*/ 100 h 108"/>
                <a:gd name="T58" fmla="*/ 0 w 28"/>
                <a:gd name="T59" fmla="*/ 100 h 108"/>
                <a:gd name="T60" fmla="*/ 0 w 28"/>
                <a:gd name="T61" fmla="*/ 100 h 108"/>
                <a:gd name="T62" fmla="*/ 0 w 28"/>
                <a:gd name="T63" fmla="*/ 100 h 108"/>
                <a:gd name="T64" fmla="*/ 0 w 28"/>
                <a:gd name="T65" fmla="*/ 100 h 108"/>
                <a:gd name="T66" fmla="*/ 0 w 28"/>
                <a:gd name="T67" fmla="*/ 100 h 108"/>
                <a:gd name="T68" fmla="*/ 13 w 28"/>
                <a:gd name="T69" fmla="*/ 0 h 108"/>
                <a:gd name="T70" fmla="*/ 28 w 28"/>
                <a:gd name="T71" fmla="*/ 21 h 108"/>
                <a:gd name="T72" fmla="*/ 13 w 28"/>
                <a:gd name="T7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" h="108">
                  <a:moveTo>
                    <a:pt x="4" y="104"/>
                  </a:moveTo>
                  <a:cubicBezTo>
                    <a:pt x="5" y="106"/>
                    <a:pt x="7" y="107"/>
                    <a:pt x="8" y="108"/>
                  </a:cubicBezTo>
                  <a:cubicBezTo>
                    <a:pt x="8" y="108"/>
                    <a:pt x="8" y="108"/>
                    <a:pt x="8" y="108"/>
                  </a:cubicBezTo>
                  <a:cubicBezTo>
                    <a:pt x="7" y="107"/>
                    <a:pt x="5" y="106"/>
                    <a:pt x="4" y="104"/>
                  </a:cubicBezTo>
                  <a:moveTo>
                    <a:pt x="3" y="104"/>
                  </a:moveTo>
                  <a:cubicBezTo>
                    <a:pt x="3" y="104"/>
                    <a:pt x="3" y="104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moveTo>
                    <a:pt x="3" y="104"/>
                  </a:moveTo>
                  <a:cubicBezTo>
                    <a:pt x="3" y="104"/>
                    <a:pt x="3" y="104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moveTo>
                    <a:pt x="3" y="104"/>
                  </a:moveTo>
                  <a:cubicBezTo>
                    <a:pt x="3" y="104"/>
                    <a:pt x="3" y="104"/>
                    <a:pt x="3" y="104"/>
                  </a:cubicBezTo>
                  <a:cubicBezTo>
                    <a:pt x="3" y="104"/>
                    <a:pt x="3" y="104"/>
                    <a:pt x="3" y="104"/>
                  </a:cubicBezTo>
                  <a:moveTo>
                    <a:pt x="3" y="103"/>
                  </a:move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moveTo>
                    <a:pt x="3" y="103"/>
                  </a:move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moveTo>
                    <a:pt x="3" y="103"/>
                  </a:move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moveTo>
                    <a:pt x="2" y="103"/>
                  </a:move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moveTo>
                    <a:pt x="1" y="100"/>
                  </a:moveTo>
                  <a:cubicBezTo>
                    <a:pt x="1" y="100"/>
                    <a:pt x="1" y="100"/>
                    <a:pt x="1" y="100"/>
                  </a:cubicBezTo>
                  <a:cubicBezTo>
                    <a:pt x="1" y="100"/>
                    <a:pt x="1" y="100"/>
                    <a:pt x="1" y="100"/>
                  </a:cubicBezTo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moveTo>
                    <a:pt x="13" y="0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003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Freeform 255">
              <a:extLst>
                <a:ext uri="{FF2B5EF4-FFF2-40B4-BE49-F238E27FC236}">
                  <a16:creationId xmlns:a16="http://schemas.microsoft.com/office/drawing/2014/main" id="{EF381FE3-02CE-8647-84BD-34660C442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527" y="3517375"/>
              <a:ext cx="11000" cy="7000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5 w 5"/>
                <a:gd name="T5" fmla="*/ 3 h 3"/>
                <a:gd name="T6" fmla="*/ 5 w 5"/>
                <a:gd name="T7" fmla="*/ 3 h 3"/>
                <a:gd name="T8" fmla="*/ 0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4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2"/>
                    <a:pt x="2" y="1"/>
                    <a:pt x="0" y="0"/>
                  </a:cubicBezTo>
                </a:path>
              </a:pathLst>
            </a:custGeom>
            <a:solidFill>
              <a:srgbClr val="0023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256">
              <a:extLst>
                <a:ext uri="{FF2B5EF4-FFF2-40B4-BE49-F238E27FC236}">
                  <a16:creationId xmlns:a16="http://schemas.microsoft.com/office/drawing/2014/main" id="{583CB0CA-4FB7-EA46-A420-7AC93A684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532" y="3165386"/>
              <a:ext cx="217993" cy="358989"/>
            </a:xfrm>
            <a:custGeom>
              <a:avLst/>
              <a:gdLst>
                <a:gd name="T0" fmla="*/ 33 w 92"/>
                <a:gd name="T1" fmla="*/ 0 h 152"/>
                <a:gd name="T2" fmla="*/ 14 w 92"/>
                <a:gd name="T3" fmla="*/ 6 h 152"/>
                <a:gd name="T4" fmla="*/ 14 w 92"/>
                <a:gd name="T5" fmla="*/ 6 h 152"/>
                <a:gd name="T6" fmla="*/ 0 w 92"/>
                <a:gd name="T7" fmla="*/ 33 h 152"/>
                <a:gd name="T8" fmla="*/ 5 w 92"/>
                <a:gd name="T9" fmla="*/ 52 h 152"/>
                <a:gd name="T10" fmla="*/ 64 w 92"/>
                <a:gd name="T11" fmla="*/ 141 h 152"/>
                <a:gd name="T12" fmla="*/ 64 w 92"/>
                <a:gd name="T13" fmla="*/ 141 h 152"/>
                <a:gd name="T14" fmla="*/ 64 w 92"/>
                <a:gd name="T15" fmla="*/ 141 h 152"/>
                <a:gd name="T16" fmla="*/ 64 w 92"/>
                <a:gd name="T17" fmla="*/ 141 h 152"/>
                <a:gd name="T18" fmla="*/ 64 w 92"/>
                <a:gd name="T19" fmla="*/ 141 h 152"/>
                <a:gd name="T20" fmla="*/ 65 w 92"/>
                <a:gd name="T21" fmla="*/ 141 h 152"/>
                <a:gd name="T22" fmla="*/ 65 w 92"/>
                <a:gd name="T23" fmla="*/ 141 h 152"/>
                <a:gd name="T24" fmla="*/ 66 w 92"/>
                <a:gd name="T25" fmla="*/ 144 h 152"/>
                <a:gd name="T26" fmla="*/ 66 w 92"/>
                <a:gd name="T27" fmla="*/ 144 h 152"/>
                <a:gd name="T28" fmla="*/ 67 w 92"/>
                <a:gd name="T29" fmla="*/ 144 h 152"/>
                <a:gd name="T30" fmla="*/ 67 w 92"/>
                <a:gd name="T31" fmla="*/ 144 h 152"/>
                <a:gd name="T32" fmla="*/ 67 w 92"/>
                <a:gd name="T33" fmla="*/ 144 h 152"/>
                <a:gd name="T34" fmla="*/ 67 w 92"/>
                <a:gd name="T35" fmla="*/ 144 h 152"/>
                <a:gd name="T36" fmla="*/ 67 w 92"/>
                <a:gd name="T37" fmla="*/ 144 h 152"/>
                <a:gd name="T38" fmla="*/ 67 w 92"/>
                <a:gd name="T39" fmla="*/ 144 h 152"/>
                <a:gd name="T40" fmla="*/ 67 w 92"/>
                <a:gd name="T41" fmla="*/ 145 h 152"/>
                <a:gd name="T42" fmla="*/ 67 w 92"/>
                <a:gd name="T43" fmla="*/ 145 h 152"/>
                <a:gd name="T44" fmla="*/ 67 w 92"/>
                <a:gd name="T45" fmla="*/ 145 h 152"/>
                <a:gd name="T46" fmla="*/ 67 w 92"/>
                <a:gd name="T47" fmla="*/ 145 h 152"/>
                <a:gd name="T48" fmla="*/ 67 w 92"/>
                <a:gd name="T49" fmla="*/ 145 h 152"/>
                <a:gd name="T50" fmla="*/ 67 w 92"/>
                <a:gd name="T51" fmla="*/ 145 h 152"/>
                <a:gd name="T52" fmla="*/ 68 w 92"/>
                <a:gd name="T53" fmla="*/ 145 h 152"/>
                <a:gd name="T54" fmla="*/ 72 w 92"/>
                <a:gd name="T55" fmla="*/ 149 h 152"/>
                <a:gd name="T56" fmla="*/ 77 w 92"/>
                <a:gd name="T57" fmla="*/ 152 h 152"/>
                <a:gd name="T58" fmla="*/ 73 w 92"/>
                <a:gd name="T59" fmla="*/ 150 h 152"/>
                <a:gd name="T60" fmla="*/ 64 w 92"/>
                <a:gd name="T61" fmla="*/ 104 h 152"/>
                <a:gd name="T62" fmla="*/ 92 w 92"/>
                <a:gd name="T63" fmla="*/ 62 h 152"/>
                <a:gd name="T64" fmla="*/ 92 w 92"/>
                <a:gd name="T65" fmla="*/ 62 h 152"/>
                <a:gd name="T66" fmla="*/ 92 w 92"/>
                <a:gd name="T67" fmla="*/ 62 h 152"/>
                <a:gd name="T68" fmla="*/ 77 w 92"/>
                <a:gd name="T69" fmla="*/ 41 h 152"/>
                <a:gd name="T70" fmla="*/ 60 w 92"/>
                <a:gd name="T71" fmla="*/ 15 h 152"/>
                <a:gd name="T72" fmla="*/ 33 w 92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152">
                  <a:moveTo>
                    <a:pt x="33" y="0"/>
                  </a:moveTo>
                  <a:cubicBezTo>
                    <a:pt x="26" y="0"/>
                    <a:pt x="20" y="2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5" y="12"/>
                    <a:pt x="0" y="23"/>
                    <a:pt x="0" y="33"/>
                  </a:cubicBezTo>
                  <a:cubicBezTo>
                    <a:pt x="0" y="40"/>
                    <a:pt x="2" y="46"/>
                    <a:pt x="5" y="52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5" y="141"/>
                    <a:pt x="65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2"/>
                    <a:pt x="66" y="143"/>
                    <a:pt x="66" y="144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4"/>
                    <a:pt x="66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8" y="145"/>
                    <a:pt x="68" y="145"/>
                    <a:pt x="68" y="145"/>
                  </a:cubicBezTo>
                  <a:cubicBezTo>
                    <a:pt x="69" y="147"/>
                    <a:pt x="71" y="148"/>
                    <a:pt x="72" y="149"/>
                  </a:cubicBezTo>
                  <a:cubicBezTo>
                    <a:pt x="74" y="150"/>
                    <a:pt x="75" y="151"/>
                    <a:pt x="77" y="152"/>
                  </a:cubicBezTo>
                  <a:cubicBezTo>
                    <a:pt x="76" y="151"/>
                    <a:pt x="75" y="151"/>
                    <a:pt x="73" y="150"/>
                  </a:cubicBezTo>
                  <a:cubicBezTo>
                    <a:pt x="58" y="140"/>
                    <a:pt x="54" y="119"/>
                    <a:pt x="64" y="104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4" y="5"/>
                    <a:pt x="44" y="0"/>
                    <a:pt x="33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257">
              <a:extLst>
                <a:ext uri="{FF2B5EF4-FFF2-40B4-BE49-F238E27FC236}">
                  <a16:creationId xmlns:a16="http://schemas.microsoft.com/office/drawing/2014/main" id="{7BD60001-F5BC-C748-B9C1-5AD59428D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526" y="3524375"/>
              <a:ext cx="32999" cy="10000"/>
            </a:xfrm>
            <a:custGeom>
              <a:avLst/>
              <a:gdLst>
                <a:gd name="T0" fmla="*/ 14 w 14"/>
                <a:gd name="T1" fmla="*/ 0 h 4"/>
                <a:gd name="T2" fmla="*/ 14 w 14"/>
                <a:gd name="T3" fmla="*/ 1 h 4"/>
                <a:gd name="T4" fmla="*/ 2 w 14"/>
                <a:gd name="T5" fmla="*/ 3 h 4"/>
                <a:gd name="T6" fmla="*/ 2 w 14"/>
                <a:gd name="T7" fmla="*/ 3 h 4"/>
                <a:gd name="T8" fmla="*/ 1 w 14"/>
                <a:gd name="T9" fmla="*/ 3 h 4"/>
                <a:gd name="T10" fmla="*/ 1 w 14"/>
                <a:gd name="T11" fmla="*/ 3 h 4"/>
                <a:gd name="T12" fmla="*/ 0 w 14"/>
                <a:gd name="T13" fmla="*/ 4 h 4"/>
                <a:gd name="T14" fmla="*/ 0 w 14"/>
                <a:gd name="T15" fmla="*/ 4 h 4"/>
                <a:gd name="T16" fmla="*/ 14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cubicBezTo>
                    <a:pt x="14" y="0"/>
                    <a:pt x="14" y="0"/>
                    <a:pt x="14" y="1"/>
                  </a:cubicBezTo>
                  <a:cubicBezTo>
                    <a:pt x="10" y="2"/>
                    <a:pt x="6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4"/>
                    <a:pt x="10" y="2"/>
                    <a:pt x="14" y="0"/>
                  </a:cubicBezTo>
                </a:path>
              </a:pathLst>
            </a:custGeom>
            <a:solidFill>
              <a:srgbClr val="0023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258">
              <a:extLst>
                <a:ext uri="{FF2B5EF4-FFF2-40B4-BE49-F238E27FC236}">
                  <a16:creationId xmlns:a16="http://schemas.microsoft.com/office/drawing/2014/main" id="{119E3C68-2761-6146-961D-D8BC8E8222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9526" y="3527375"/>
              <a:ext cx="30999" cy="4000"/>
            </a:xfrm>
            <a:custGeom>
              <a:avLst/>
              <a:gdLst>
                <a:gd name="T0" fmla="*/ 1 w 13"/>
                <a:gd name="T1" fmla="*/ 2 h 2"/>
                <a:gd name="T2" fmla="*/ 0 w 13"/>
                <a:gd name="T3" fmla="*/ 2 h 2"/>
                <a:gd name="T4" fmla="*/ 0 w 13"/>
                <a:gd name="T5" fmla="*/ 2 h 2"/>
                <a:gd name="T6" fmla="*/ 1 w 13"/>
                <a:gd name="T7" fmla="*/ 2 h 2"/>
                <a:gd name="T8" fmla="*/ 13 w 13"/>
                <a:gd name="T9" fmla="*/ 0 h 2"/>
                <a:gd name="T10" fmla="*/ 1 w 13"/>
                <a:gd name="T11" fmla="*/ 2 h 2"/>
                <a:gd name="T12" fmla="*/ 13 w 1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3" y="0"/>
                  </a:moveTo>
                  <a:cubicBezTo>
                    <a:pt x="9" y="1"/>
                    <a:pt x="5" y="2"/>
                    <a:pt x="1" y="2"/>
                  </a:cubicBezTo>
                  <a:cubicBezTo>
                    <a:pt x="5" y="2"/>
                    <a:pt x="9" y="1"/>
                    <a:pt x="13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Freeform 259">
              <a:extLst>
                <a:ext uri="{FF2B5EF4-FFF2-40B4-BE49-F238E27FC236}">
                  <a16:creationId xmlns:a16="http://schemas.microsoft.com/office/drawing/2014/main" id="{6A8CF519-6333-6544-A7E0-41E426B14B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1527" y="3524375"/>
              <a:ext cx="70998" cy="10000"/>
            </a:xfrm>
            <a:custGeom>
              <a:avLst/>
              <a:gdLst>
                <a:gd name="T0" fmla="*/ 16 w 30"/>
                <a:gd name="T1" fmla="*/ 3 h 4"/>
                <a:gd name="T2" fmla="*/ 15 w 30"/>
                <a:gd name="T3" fmla="*/ 4 h 4"/>
                <a:gd name="T4" fmla="*/ 15 w 30"/>
                <a:gd name="T5" fmla="*/ 4 h 4"/>
                <a:gd name="T6" fmla="*/ 14 w 30"/>
                <a:gd name="T7" fmla="*/ 4 h 4"/>
                <a:gd name="T8" fmla="*/ 13 w 30"/>
                <a:gd name="T9" fmla="*/ 3 h 4"/>
                <a:gd name="T10" fmla="*/ 15 w 30"/>
                <a:gd name="T11" fmla="*/ 4 h 4"/>
                <a:gd name="T12" fmla="*/ 16 w 30"/>
                <a:gd name="T13" fmla="*/ 3 h 4"/>
                <a:gd name="T14" fmla="*/ 17 w 30"/>
                <a:gd name="T15" fmla="*/ 3 h 4"/>
                <a:gd name="T16" fmla="*/ 17 w 30"/>
                <a:gd name="T17" fmla="*/ 3 h 4"/>
                <a:gd name="T18" fmla="*/ 17 w 30"/>
                <a:gd name="T19" fmla="*/ 3 h 4"/>
                <a:gd name="T20" fmla="*/ 17 w 30"/>
                <a:gd name="T21" fmla="*/ 3 h 4"/>
                <a:gd name="T22" fmla="*/ 12 w 30"/>
                <a:gd name="T23" fmla="*/ 3 h 4"/>
                <a:gd name="T24" fmla="*/ 13 w 30"/>
                <a:gd name="T25" fmla="*/ 3 h 4"/>
                <a:gd name="T26" fmla="*/ 13 w 30"/>
                <a:gd name="T27" fmla="*/ 3 h 4"/>
                <a:gd name="T28" fmla="*/ 12 w 30"/>
                <a:gd name="T29" fmla="*/ 3 h 4"/>
                <a:gd name="T30" fmla="*/ 0 w 30"/>
                <a:gd name="T31" fmla="*/ 0 h 4"/>
                <a:gd name="T32" fmla="*/ 0 w 30"/>
                <a:gd name="T33" fmla="*/ 0 h 4"/>
                <a:gd name="T34" fmla="*/ 1 w 30"/>
                <a:gd name="T35" fmla="*/ 1 h 4"/>
                <a:gd name="T36" fmla="*/ 1 w 30"/>
                <a:gd name="T37" fmla="*/ 0 h 4"/>
                <a:gd name="T38" fmla="*/ 0 w 30"/>
                <a:gd name="T39" fmla="*/ 0 h 4"/>
                <a:gd name="T40" fmla="*/ 30 w 30"/>
                <a:gd name="T41" fmla="*/ 0 h 4"/>
                <a:gd name="T42" fmla="*/ 29 w 30"/>
                <a:gd name="T43" fmla="*/ 0 h 4"/>
                <a:gd name="T44" fmla="*/ 29 w 30"/>
                <a:gd name="T45" fmla="*/ 1 h 4"/>
                <a:gd name="T46" fmla="*/ 29 w 30"/>
                <a:gd name="T47" fmla="*/ 0 h 4"/>
                <a:gd name="T48" fmla="*/ 30 w 30"/>
                <a:gd name="T4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4">
                  <a:moveTo>
                    <a:pt x="16" y="3"/>
                  </a:moveTo>
                  <a:cubicBezTo>
                    <a:pt x="16" y="3"/>
                    <a:pt x="16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4" y="4"/>
                    <a:pt x="14" y="4"/>
                    <a:pt x="15" y="4"/>
                  </a:cubicBezTo>
                  <a:cubicBezTo>
                    <a:pt x="15" y="4"/>
                    <a:pt x="16" y="4"/>
                    <a:pt x="16" y="3"/>
                  </a:cubicBezTo>
                  <a:moveTo>
                    <a:pt x="17" y="3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moveTo>
                    <a:pt x="12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2" y="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3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30" y="0"/>
                  </a:cubicBezTo>
                </a:path>
              </a:pathLst>
            </a:custGeom>
            <a:solidFill>
              <a:srgbClr val="0017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Freeform 260">
              <a:extLst>
                <a:ext uri="{FF2B5EF4-FFF2-40B4-BE49-F238E27FC236}">
                  <a16:creationId xmlns:a16="http://schemas.microsoft.com/office/drawing/2014/main" id="{D1A24BE8-08F7-4845-AA24-BEDF809BB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7528" y="3311381"/>
              <a:ext cx="176995" cy="222993"/>
            </a:xfrm>
            <a:custGeom>
              <a:avLst/>
              <a:gdLst>
                <a:gd name="T0" fmla="*/ 38 w 75"/>
                <a:gd name="T1" fmla="*/ 0 h 94"/>
                <a:gd name="T2" fmla="*/ 10 w 75"/>
                <a:gd name="T3" fmla="*/ 42 h 94"/>
                <a:gd name="T4" fmla="*/ 19 w 75"/>
                <a:gd name="T5" fmla="*/ 88 h 94"/>
                <a:gd name="T6" fmla="*/ 23 w 75"/>
                <a:gd name="T7" fmla="*/ 90 h 94"/>
                <a:gd name="T8" fmla="*/ 24 w 75"/>
                <a:gd name="T9" fmla="*/ 90 h 94"/>
                <a:gd name="T10" fmla="*/ 24 w 75"/>
                <a:gd name="T11" fmla="*/ 91 h 94"/>
                <a:gd name="T12" fmla="*/ 35 w 75"/>
                <a:gd name="T13" fmla="*/ 93 h 94"/>
                <a:gd name="T14" fmla="*/ 36 w 75"/>
                <a:gd name="T15" fmla="*/ 93 h 94"/>
                <a:gd name="T16" fmla="*/ 36 w 75"/>
                <a:gd name="T17" fmla="*/ 93 h 94"/>
                <a:gd name="T18" fmla="*/ 36 w 75"/>
                <a:gd name="T19" fmla="*/ 93 h 94"/>
                <a:gd name="T20" fmla="*/ 37 w 75"/>
                <a:gd name="T21" fmla="*/ 94 h 94"/>
                <a:gd name="T22" fmla="*/ 38 w 75"/>
                <a:gd name="T23" fmla="*/ 94 h 94"/>
                <a:gd name="T24" fmla="*/ 38 w 75"/>
                <a:gd name="T25" fmla="*/ 94 h 94"/>
                <a:gd name="T26" fmla="*/ 39 w 75"/>
                <a:gd name="T27" fmla="*/ 93 h 94"/>
                <a:gd name="T28" fmla="*/ 40 w 75"/>
                <a:gd name="T29" fmla="*/ 93 h 94"/>
                <a:gd name="T30" fmla="*/ 40 w 75"/>
                <a:gd name="T31" fmla="*/ 93 h 94"/>
                <a:gd name="T32" fmla="*/ 40 w 75"/>
                <a:gd name="T33" fmla="*/ 93 h 94"/>
                <a:gd name="T34" fmla="*/ 52 w 75"/>
                <a:gd name="T35" fmla="*/ 91 h 94"/>
                <a:gd name="T36" fmla="*/ 52 w 75"/>
                <a:gd name="T37" fmla="*/ 90 h 94"/>
                <a:gd name="T38" fmla="*/ 53 w 75"/>
                <a:gd name="T39" fmla="*/ 90 h 94"/>
                <a:gd name="T40" fmla="*/ 56 w 75"/>
                <a:gd name="T41" fmla="*/ 88 h 94"/>
                <a:gd name="T42" fmla="*/ 65 w 75"/>
                <a:gd name="T43" fmla="*/ 42 h 94"/>
                <a:gd name="T44" fmla="*/ 38 w 75"/>
                <a:gd name="T4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94">
                  <a:moveTo>
                    <a:pt x="38" y="0"/>
                  </a:moveTo>
                  <a:cubicBezTo>
                    <a:pt x="10" y="42"/>
                    <a:pt x="10" y="42"/>
                    <a:pt x="10" y="42"/>
                  </a:cubicBezTo>
                  <a:cubicBezTo>
                    <a:pt x="0" y="57"/>
                    <a:pt x="4" y="78"/>
                    <a:pt x="19" y="88"/>
                  </a:cubicBezTo>
                  <a:cubicBezTo>
                    <a:pt x="21" y="89"/>
                    <a:pt x="22" y="89"/>
                    <a:pt x="23" y="90"/>
                  </a:cubicBezTo>
                  <a:cubicBezTo>
                    <a:pt x="23" y="90"/>
                    <a:pt x="23" y="90"/>
                    <a:pt x="24" y="90"/>
                  </a:cubicBezTo>
                  <a:cubicBezTo>
                    <a:pt x="24" y="90"/>
                    <a:pt x="24" y="90"/>
                    <a:pt x="24" y="91"/>
                  </a:cubicBezTo>
                  <a:cubicBezTo>
                    <a:pt x="28" y="92"/>
                    <a:pt x="31" y="93"/>
                    <a:pt x="35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7" y="94"/>
                    <a:pt x="37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9" y="94"/>
                    <a:pt x="39" y="93"/>
                    <a:pt x="39" y="93"/>
                  </a:cubicBezTo>
                  <a:cubicBezTo>
                    <a:pt x="39" y="93"/>
                    <a:pt x="39" y="93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4" y="93"/>
                    <a:pt x="48" y="92"/>
                    <a:pt x="52" y="91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3" y="90"/>
                  </a:cubicBezTo>
                  <a:cubicBezTo>
                    <a:pt x="54" y="89"/>
                    <a:pt x="55" y="89"/>
                    <a:pt x="56" y="88"/>
                  </a:cubicBezTo>
                  <a:cubicBezTo>
                    <a:pt x="71" y="78"/>
                    <a:pt x="75" y="57"/>
                    <a:pt x="65" y="42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F573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A4F0796-4662-6542-83C7-1243B5E8D045}"/>
              </a:ext>
            </a:extLst>
          </p:cNvPr>
          <p:cNvSpPr/>
          <p:nvPr/>
        </p:nvSpPr>
        <p:spPr>
          <a:xfrm>
            <a:off x="2900494" y="2684174"/>
            <a:ext cx="1912382" cy="148848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36DFD1-AE0C-7B41-9C3F-F16276C213B3}"/>
              </a:ext>
            </a:extLst>
          </p:cNvPr>
          <p:cNvSpPr txBox="1"/>
          <p:nvPr/>
        </p:nvSpPr>
        <p:spPr>
          <a:xfrm>
            <a:off x="3005616" y="2790068"/>
            <a:ext cx="1746635" cy="315567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Diverse use cases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FBF577-814A-CB4E-9082-3170CDD29B89}"/>
              </a:ext>
            </a:extLst>
          </p:cNvPr>
          <p:cNvSpPr txBox="1"/>
          <p:nvPr/>
        </p:nvSpPr>
        <p:spPr>
          <a:xfrm>
            <a:off x="2931891" y="1259567"/>
            <a:ext cx="3853722" cy="1320265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:a14="http://schemas.microsoft.com/office/drawing/2010/main" xmlns=""/>
            </a:ext>
          </a:extLst>
        </p:spPr>
        <p:txBody>
          <a:bodyPr wrap="square" lIns="68580" tIns="34290" rIns="68580" bIns="34290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5073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Simple-to-deploy, flexible, and secure to help small businesses connect and collaborate like never before</a:t>
            </a: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5073">
                  <a:lumMod val="75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C9D2B21-4036-A543-8162-5BFD1761E634}"/>
              </a:ext>
            </a:extLst>
          </p:cNvPr>
          <p:cNvPicPr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75" y="2832375"/>
            <a:ext cx="439200" cy="4284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8D4A47BA-9F5B-F344-B994-372E30FC2565}"/>
              </a:ext>
            </a:extLst>
          </p:cNvPr>
          <p:cNvGrpSpPr/>
          <p:nvPr/>
        </p:nvGrpSpPr>
        <p:grpSpPr>
          <a:xfrm>
            <a:off x="7253705" y="1337671"/>
            <a:ext cx="843603" cy="843603"/>
            <a:chOff x="5938818" y="2083461"/>
            <a:chExt cx="647980" cy="647980"/>
          </a:xfrm>
        </p:grpSpPr>
        <p:sp>
          <p:nvSpPr>
            <p:cNvPr id="47" name="Oval 705">
              <a:extLst>
                <a:ext uri="{FF2B5EF4-FFF2-40B4-BE49-F238E27FC236}">
                  <a16:creationId xmlns:a16="http://schemas.microsoft.com/office/drawing/2014/main" id="{6FC875F9-25B2-204A-8C9D-4D8DA4D47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8818" y="2083461"/>
              <a:ext cx="647980" cy="647980"/>
            </a:xfrm>
            <a:prstGeom prst="ellipse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8" name="Freeform 706">
              <a:extLst>
                <a:ext uri="{FF2B5EF4-FFF2-40B4-BE49-F238E27FC236}">
                  <a16:creationId xmlns:a16="http://schemas.microsoft.com/office/drawing/2014/main" id="{6AECA9D4-30E5-1A44-903B-4F2A79FD6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812" y="2437450"/>
              <a:ext cx="443986" cy="293991"/>
            </a:xfrm>
            <a:custGeom>
              <a:avLst/>
              <a:gdLst>
                <a:gd name="T0" fmla="*/ 170 w 188"/>
                <a:gd name="T1" fmla="*/ 0 h 124"/>
                <a:gd name="T2" fmla="*/ 170 w 188"/>
                <a:gd name="T3" fmla="*/ 2 h 124"/>
                <a:gd name="T4" fmla="*/ 168 w 188"/>
                <a:gd name="T5" fmla="*/ 8 h 124"/>
                <a:gd name="T6" fmla="*/ 161 w 188"/>
                <a:gd name="T7" fmla="*/ 12 h 124"/>
                <a:gd name="T8" fmla="*/ 154 w 188"/>
                <a:gd name="T9" fmla="*/ 9 h 124"/>
                <a:gd name="T10" fmla="*/ 149 w 188"/>
                <a:gd name="T11" fmla="*/ 4 h 124"/>
                <a:gd name="T12" fmla="*/ 131 w 188"/>
                <a:gd name="T13" fmla="*/ 51 h 124"/>
                <a:gd name="T14" fmla="*/ 68 w 188"/>
                <a:gd name="T15" fmla="*/ 88 h 124"/>
                <a:gd name="T16" fmla="*/ 55 w 188"/>
                <a:gd name="T17" fmla="*/ 89 h 124"/>
                <a:gd name="T18" fmla="*/ 0 w 188"/>
                <a:gd name="T19" fmla="*/ 72 h 124"/>
                <a:gd name="T20" fmla="*/ 54 w 188"/>
                <a:gd name="T21" fmla="*/ 124 h 124"/>
                <a:gd name="T22" fmla="*/ 55 w 188"/>
                <a:gd name="T23" fmla="*/ 124 h 124"/>
                <a:gd name="T24" fmla="*/ 188 w 188"/>
                <a:gd name="T25" fmla="*/ 18 h 124"/>
                <a:gd name="T26" fmla="*/ 170 w 188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8" h="124">
                  <a:moveTo>
                    <a:pt x="170" y="0"/>
                  </a:moveTo>
                  <a:cubicBezTo>
                    <a:pt x="170" y="0"/>
                    <a:pt x="170" y="1"/>
                    <a:pt x="170" y="2"/>
                  </a:cubicBezTo>
                  <a:cubicBezTo>
                    <a:pt x="170" y="4"/>
                    <a:pt x="170" y="7"/>
                    <a:pt x="168" y="8"/>
                  </a:cubicBezTo>
                  <a:cubicBezTo>
                    <a:pt x="166" y="10"/>
                    <a:pt x="164" y="12"/>
                    <a:pt x="161" y="12"/>
                  </a:cubicBezTo>
                  <a:cubicBezTo>
                    <a:pt x="158" y="12"/>
                    <a:pt x="156" y="11"/>
                    <a:pt x="154" y="9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8" y="21"/>
                    <a:pt x="141" y="38"/>
                    <a:pt x="131" y="51"/>
                  </a:cubicBezTo>
                  <a:cubicBezTo>
                    <a:pt x="116" y="72"/>
                    <a:pt x="93" y="85"/>
                    <a:pt x="68" y="88"/>
                  </a:cubicBezTo>
                  <a:cubicBezTo>
                    <a:pt x="64" y="89"/>
                    <a:pt x="60" y="89"/>
                    <a:pt x="55" y="89"/>
                  </a:cubicBezTo>
                  <a:cubicBezTo>
                    <a:pt x="35" y="89"/>
                    <a:pt x="16" y="83"/>
                    <a:pt x="0" y="72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4" y="124"/>
                    <a:pt x="55" y="124"/>
                    <a:pt x="55" y="124"/>
                  </a:cubicBezTo>
                  <a:cubicBezTo>
                    <a:pt x="120" y="124"/>
                    <a:pt x="175" y="79"/>
                    <a:pt x="188" y="18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rgbClr val="003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9" name="Freeform 707">
              <a:extLst>
                <a:ext uri="{FF2B5EF4-FFF2-40B4-BE49-F238E27FC236}">
                  <a16:creationId xmlns:a16="http://schemas.microsoft.com/office/drawing/2014/main" id="{E04609F5-BD21-284B-928B-59BCFA149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7816" y="2156459"/>
              <a:ext cx="484985" cy="283991"/>
            </a:xfrm>
            <a:custGeom>
              <a:avLst/>
              <a:gdLst>
                <a:gd name="T0" fmla="*/ 25 w 205"/>
                <a:gd name="T1" fmla="*/ 119 h 120"/>
                <a:gd name="T2" fmla="*/ 25 w 205"/>
                <a:gd name="T3" fmla="*/ 119 h 120"/>
                <a:gd name="T4" fmla="*/ 26 w 205"/>
                <a:gd name="T5" fmla="*/ 119 h 120"/>
                <a:gd name="T6" fmla="*/ 26 w 205"/>
                <a:gd name="T7" fmla="*/ 119 h 120"/>
                <a:gd name="T8" fmla="*/ 27 w 205"/>
                <a:gd name="T9" fmla="*/ 119 h 120"/>
                <a:gd name="T10" fmla="*/ 27 w 205"/>
                <a:gd name="T11" fmla="*/ 120 h 120"/>
                <a:gd name="T12" fmla="*/ 27 w 205"/>
                <a:gd name="T13" fmla="*/ 120 h 120"/>
                <a:gd name="T14" fmla="*/ 27 w 205"/>
                <a:gd name="T15" fmla="*/ 120 h 120"/>
                <a:gd name="T16" fmla="*/ 28 w 205"/>
                <a:gd name="T17" fmla="*/ 120 h 120"/>
                <a:gd name="T18" fmla="*/ 28 w 205"/>
                <a:gd name="T19" fmla="*/ 120 h 120"/>
                <a:gd name="T20" fmla="*/ 28 w 205"/>
                <a:gd name="T21" fmla="*/ 120 h 120"/>
                <a:gd name="T22" fmla="*/ 28 w 205"/>
                <a:gd name="T23" fmla="*/ 120 h 120"/>
                <a:gd name="T24" fmla="*/ 30 w 205"/>
                <a:gd name="T25" fmla="*/ 120 h 120"/>
                <a:gd name="T26" fmla="*/ 30 w 205"/>
                <a:gd name="T27" fmla="*/ 120 h 120"/>
                <a:gd name="T28" fmla="*/ 31 w 205"/>
                <a:gd name="T29" fmla="*/ 120 h 120"/>
                <a:gd name="T30" fmla="*/ 31 w 205"/>
                <a:gd name="T31" fmla="*/ 120 h 120"/>
                <a:gd name="T32" fmla="*/ 32 w 205"/>
                <a:gd name="T33" fmla="*/ 120 h 120"/>
                <a:gd name="T34" fmla="*/ 32 w 205"/>
                <a:gd name="T35" fmla="*/ 120 h 120"/>
                <a:gd name="T36" fmla="*/ 32 w 205"/>
                <a:gd name="T37" fmla="*/ 120 h 120"/>
                <a:gd name="T38" fmla="*/ 33 w 205"/>
                <a:gd name="T39" fmla="*/ 120 h 120"/>
                <a:gd name="T40" fmla="*/ 33 w 205"/>
                <a:gd name="T41" fmla="*/ 120 h 120"/>
                <a:gd name="T42" fmla="*/ 33 w 205"/>
                <a:gd name="T43" fmla="*/ 120 h 120"/>
                <a:gd name="T44" fmla="*/ 34 w 205"/>
                <a:gd name="T45" fmla="*/ 119 h 120"/>
                <a:gd name="T46" fmla="*/ 34 w 205"/>
                <a:gd name="T47" fmla="*/ 119 h 120"/>
                <a:gd name="T48" fmla="*/ 34 w 205"/>
                <a:gd name="T49" fmla="*/ 119 h 120"/>
                <a:gd name="T50" fmla="*/ 35 w 205"/>
                <a:gd name="T51" fmla="*/ 119 h 120"/>
                <a:gd name="T52" fmla="*/ 35 w 205"/>
                <a:gd name="T53" fmla="*/ 119 h 120"/>
                <a:gd name="T54" fmla="*/ 36 w 205"/>
                <a:gd name="T55" fmla="*/ 118 h 120"/>
                <a:gd name="T56" fmla="*/ 36 w 205"/>
                <a:gd name="T57" fmla="*/ 118 h 120"/>
                <a:gd name="T58" fmla="*/ 36 w 205"/>
                <a:gd name="T59" fmla="*/ 118 h 120"/>
                <a:gd name="T60" fmla="*/ 36 w 205"/>
                <a:gd name="T61" fmla="*/ 118 h 120"/>
                <a:gd name="T62" fmla="*/ 57 w 205"/>
                <a:gd name="T63" fmla="*/ 97 h 120"/>
                <a:gd name="T64" fmla="*/ 57 w 205"/>
                <a:gd name="T65" fmla="*/ 85 h 120"/>
                <a:gd name="T66" fmla="*/ 45 w 205"/>
                <a:gd name="T67" fmla="*/ 85 h 120"/>
                <a:gd name="T68" fmla="*/ 39 w 205"/>
                <a:gd name="T69" fmla="*/ 90 h 120"/>
                <a:gd name="T70" fmla="*/ 53 w 205"/>
                <a:gd name="T71" fmla="*/ 53 h 120"/>
                <a:gd name="T72" fmla="*/ 104 w 205"/>
                <a:gd name="T73" fmla="*/ 24 h 120"/>
                <a:gd name="T74" fmla="*/ 186 w 205"/>
                <a:gd name="T75" fmla="*/ 74 h 120"/>
                <a:gd name="T76" fmla="*/ 198 w 205"/>
                <a:gd name="T77" fmla="*/ 79 h 120"/>
                <a:gd name="T78" fmla="*/ 203 w 205"/>
                <a:gd name="T79" fmla="*/ 68 h 120"/>
                <a:gd name="T80" fmla="*/ 101 w 205"/>
                <a:gd name="T81" fmla="*/ 6 h 120"/>
                <a:gd name="T82" fmla="*/ 39 w 205"/>
                <a:gd name="T83" fmla="*/ 43 h 120"/>
                <a:gd name="T84" fmla="*/ 21 w 205"/>
                <a:gd name="T85" fmla="*/ 89 h 120"/>
                <a:gd name="T86" fmla="*/ 16 w 205"/>
                <a:gd name="T87" fmla="*/ 84 h 120"/>
                <a:gd name="T88" fmla="*/ 3 w 205"/>
                <a:gd name="T89" fmla="*/ 84 h 120"/>
                <a:gd name="T90" fmla="*/ 3 w 205"/>
                <a:gd name="T91" fmla="*/ 97 h 120"/>
                <a:gd name="T92" fmla="*/ 24 w 205"/>
                <a:gd name="T93" fmla="*/ 117 h 120"/>
                <a:gd name="T94" fmla="*/ 24 w 205"/>
                <a:gd name="T95" fmla="*/ 118 h 120"/>
                <a:gd name="T96" fmla="*/ 25 w 205"/>
                <a:gd name="T97" fmla="*/ 118 h 120"/>
                <a:gd name="T98" fmla="*/ 25 w 205"/>
                <a:gd name="T99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5" h="120">
                  <a:moveTo>
                    <a:pt x="25" y="119"/>
                  </a:moveTo>
                  <a:cubicBezTo>
                    <a:pt x="25" y="119"/>
                    <a:pt x="25" y="119"/>
                    <a:pt x="25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9" y="120"/>
                    <a:pt x="30" y="120"/>
                    <a:pt x="30" y="12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20"/>
                    <a:pt x="31" y="120"/>
                    <a:pt x="31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1" y="94"/>
                    <a:pt x="61" y="88"/>
                    <a:pt x="57" y="85"/>
                  </a:cubicBezTo>
                  <a:cubicBezTo>
                    <a:pt x="54" y="81"/>
                    <a:pt x="48" y="81"/>
                    <a:pt x="45" y="85"/>
                  </a:cubicBezTo>
                  <a:cubicBezTo>
                    <a:pt x="39" y="90"/>
                    <a:pt x="39" y="90"/>
                    <a:pt x="39" y="90"/>
                  </a:cubicBezTo>
                  <a:cubicBezTo>
                    <a:pt x="40" y="77"/>
                    <a:pt x="45" y="64"/>
                    <a:pt x="53" y="53"/>
                  </a:cubicBezTo>
                  <a:cubicBezTo>
                    <a:pt x="66" y="37"/>
                    <a:pt x="84" y="27"/>
                    <a:pt x="104" y="24"/>
                  </a:cubicBezTo>
                  <a:cubicBezTo>
                    <a:pt x="139" y="19"/>
                    <a:pt x="174" y="40"/>
                    <a:pt x="186" y="74"/>
                  </a:cubicBezTo>
                  <a:cubicBezTo>
                    <a:pt x="188" y="78"/>
                    <a:pt x="193" y="81"/>
                    <a:pt x="198" y="79"/>
                  </a:cubicBezTo>
                  <a:cubicBezTo>
                    <a:pt x="202" y="77"/>
                    <a:pt x="205" y="72"/>
                    <a:pt x="203" y="68"/>
                  </a:cubicBezTo>
                  <a:cubicBezTo>
                    <a:pt x="188" y="26"/>
                    <a:pt x="145" y="0"/>
                    <a:pt x="101" y="6"/>
                  </a:cubicBezTo>
                  <a:cubicBezTo>
                    <a:pt x="76" y="10"/>
                    <a:pt x="54" y="23"/>
                    <a:pt x="39" y="43"/>
                  </a:cubicBezTo>
                  <a:cubicBezTo>
                    <a:pt x="29" y="57"/>
                    <a:pt x="23" y="73"/>
                    <a:pt x="21" y="89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3" y="81"/>
                    <a:pt x="7" y="81"/>
                    <a:pt x="3" y="84"/>
                  </a:cubicBezTo>
                  <a:cubicBezTo>
                    <a:pt x="0" y="88"/>
                    <a:pt x="0" y="93"/>
                    <a:pt x="3" y="97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0" name="Freeform 708">
              <a:extLst>
                <a:ext uri="{FF2B5EF4-FFF2-40B4-BE49-F238E27FC236}">
                  <a16:creationId xmlns:a16="http://schemas.microsoft.com/office/drawing/2014/main" id="{A72A2BC7-8B7C-7F4C-A24B-FA7E02751D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7816" y="2154459"/>
              <a:ext cx="484985" cy="287991"/>
            </a:xfrm>
            <a:custGeom>
              <a:avLst/>
              <a:gdLst>
                <a:gd name="T0" fmla="*/ 28 w 205"/>
                <a:gd name="T1" fmla="*/ 122 h 122"/>
                <a:gd name="T2" fmla="*/ 27 w 205"/>
                <a:gd name="T3" fmla="*/ 121 h 122"/>
                <a:gd name="T4" fmla="*/ 27 w 205"/>
                <a:gd name="T5" fmla="*/ 121 h 122"/>
                <a:gd name="T6" fmla="*/ 26 w 205"/>
                <a:gd name="T7" fmla="*/ 121 h 122"/>
                <a:gd name="T8" fmla="*/ 25 w 205"/>
                <a:gd name="T9" fmla="*/ 120 h 122"/>
                <a:gd name="T10" fmla="*/ 24 w 205"/>
                <a:gd name="T11" fmla="*/ 120 h 122"/>
                <a:gd name="T12" fmla="*/ 23 w 205"/>
                <a:gd name="T13" fmla="*/ 119 h 122"/>
                <a:gd name="T14" fmla="*/ 0 w 205"/>
                <a:gd name="T15" fmla="*/ 92 h 122"/>
                <a:gd name="T16" fmla="*/ 10 w 205"/>
                <a:gd name="T17" fmla="*/ 82 h 122"/>
                <a:gd name="T18" fmla="*/ 20 w 205"/>
                <a:gd name="T19" fmla="*/ 89 h 122"/>
                <a:gd name="T20" fmla="*/ 101 w 205"/>
                <a:gd name="T21" fmla="*/ 7 h 122"/>
                <a:gd name="T22" fmla="*/ 198 w 205"/>
                <a:gd name="T23" fmla="*/ 81 h 122"/>
                <a:gd name="T24" fmla="*/ 186 w 205"/>
                <a:gd name="T25" fmla="*/ 75 h 122"/>
                <a:gd name="T26" fmla="*/ 54 w 205"/>
                <a:gd name="T27" fmla="*/ 55 h 122"/>
                <a:gd name="T28" fmla="*/ 44 w 205"/>
                <a:gd name="T29" fmla="*/ 85 h 122"/>
                <a:gd name="T30" fmla="*/ 51 w 205"/>
                <a:gd name="T31" fmla="*/ 82 h 122"/>
                <a:gd name="T32" fmla="*/ 58 w 205"/>
                <a:gd name="T33" fmla="*/ 99 h 122"/>
                <a:gd name="T34" fmla="*/ 36 w 205"/>
                <a:gd name="T35" fmla="*/ 120 h 122"/>
                <a:gd name="T36" fmla="*/ 36 w 205"/>
                <a:gd name="T37" fmla="*/ 120 h 122"/>
                <a:gd name="T38" fmla="*/ 35 w 205"/>
                <a:gd name="T39" fmla="*/ 121 h 122"/>
                <a:gd name="T40" fmla="*/ 34 w 205"/>
                <a:gd name="T41" fmla="*/ 121 h 122"/>
                <a:gd name="T42" fmla="*/ 33 w 205"/>
                <a:gd name="T43" fmla="*/ 121 h 122"/>
                <a:gd name="T44" fmla="*/ 33 w 205"/>
                <a:gd name="T45" fmla="*/ 121 h 122"/>
                <a:gd name="T46" fmla="*/ 32 w 205"/>
                <a:gd name="T47" fmla="*/ 122 h 122"/>
                <a:gd name="T48" fmla="*/ 30 w 205"/>
                <a:gd name="T49" fmla="*/ 122 h 122"/>
                <a:gd name="T50" fmla="*/ 28 w 205"/>
                <a:gd name="T51" fmla="*/ 120 h 122"/>
                <a:gd name="T52" fmla="*/ 29 w 205"/>
                <a:gd name="T53" fmla="*/ 120 h 122"/>
                <a:gd name="T54" fmla="*/ 31 w 205"/>
                <a:gd name="T55" fmla="*/ 120 h 122"/>
                <a:gd name="T56" fmla="*/ 32 w 205"/>
                <a:gd name="T57" fmla="*/ 120 h 122"/>
                <a:gd name="T58" fmla="*/ 33 w 205"/>
                <a:gd name="T59" fmla="*/ 120 h 122"/>
                <a:gd name="T60" fmla="*/ 33 w 205"/>
                <a:gd name="T61" fmla="*/ 120 h 122"/>
                <a:gd name="T62" fmla="*/ 34 w 205"/>
                <a:gd name="T63" fmla="*/ 119 h 122"/>
                <a:gd name="T64" fmla="*/ 35 w 205"/>
                <a:gd name="T65" fmla="*/ 119 h 122"/>
                <a:gd name="T66" fmla="*/ 35 w 205"/>
                <a:gd name="T67" fmla="*/ 119 h 122"/>
                <a:gd name="T68" fmla="*/ 36 w 205"/>
                <a:gd name="T69" fmla="*/ 118 h 122"/>
                <a:gd name="T70" fmla="*/ 57 w 205"/>
                <a:gd name="T71" fmla="*/ 86 h 122"/>
                <a:gd name="T72" fmla="*/ 51 w 205"/>
                <a:gd name="T73" fmla="*/ 84 h 122"/>
                <a:gd name="T74" fmla="*/ 38 w 205"/>
                <a:gd name="T75" fmla="*/ 93 h 122"/>
                <a:gd name="T76" fmla="*/ 53 w 205"/>
                <a:gd name="T77" fmla="*/ 54 h 122"/>
                <a:gd name="T78" fmla="*/ 187 w 205"/>
                <a:gd name="T79" fmla="*/ 74 h 122"/>
                <a:gd name="T80" fmla="*/ 198 w 205"/>
                <a:gd name="T81" fmla="*/ 79 h 122"/>
                <a:gd name="T82" fmla="*/ 101 w 205"/>
                <a:gd name="T83" fmla="*/ 8 h 122"/>
                <a:gd name="T84" fmla="*/ 21 w 205"/>
                <a:gd name="T85" fmla="*/ 90 h 122"/>
                <a:gd name="T86" fmla="*/ 16 w 205"/>
                <a:gd name="T87" fmla="*/ 86 h 122"/>
                <a:gd name="T88" fmla="*/ 10 w 205"/>
                <a:gd name="T89" fmla="*/ 83 h 122"/>
                <a:gd name="T90" fmla="*/ 1 w 205"/>
                <a:gd name="T91" fmla="*/ 92 h 122"/>
                <a:gd name="T92" fmla="*/ 24 w 205"/>
                <a:gd name="T93" fmla="*/ 118 h 122"/>
                <a:gd name="T94" fmla="*/ 25 w 205"/>
                <a:gd name="T95" fmla="*/ 119 h 122"/>
                <a:gd name="T96" fmla="*/ 25 w 205"/>
                <a:gd name="T97" fmla="*/ 119 h 122"/>
                <a:gd name="T98" fmla="*/ 26 w 205"/>
                <a:gd name="T99" fmla="*/ 120 h 122"/>
                <a:gd name="T100" fmla="*/ 27 w 205"/>
                <a:gd name="T101" fmla="*/ 120 h 122"/>
                <a:gd name="T102" fmla="*/ 28 w 205"/>
                <a:gd name="T103" fmla="*/ 120 h 122"/>
                <a:gd name="T104" fmla="*/ 28 w 205"/>
                <a:gd name="T105" fmla="*/ 12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122">
                  <a:moveTo>
                    <a:pt x="30" y="122"/>
                  </a:moveTo>
                  <a:cubicBezTo>
                    <a:pt x="29" y="122"/>
                    <a:pt x="29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0"/>
                    <a:pt x="25" y="120"/>
                    <a:pt x="25" y="120"/>
                  </a:cubicBezTo>
                  <a:cubicBezTo>
                    <a:pt x="25" y="120"/>
                    <a:pt x="25" y="120"/>
                    <a:pt x="25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3" y="119"/>
                    <a:pt x="23" y="119"/>
                    <a:pt x="23" y="119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6"/>
                    <a:pt x="0" y="94"/>
                    <a:pt x="0" y="92"/>
                  </a:cubicBezTo>
                  <a:cubicBezTo>
                    <a:pt x="0" y="89"/>
                    <a:pt x="1" y="87"/>
                    <a:pt x="3" y="85"/>
                  </a:cubicBezTo>
                  <a:cubicBezTo>
                    <a:pt x="5" y="83"/>
                    <a:pt x="7" y="82"/>
                    <a:pt x="10" y="82"/>
                  </a:cubicBezTo>
                  <a:cubicBezTo>
                    <a:pt x="12" y="82"/>
                    <a:pt x="15" y="83"/>
                    <a:pt x="16" y="85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2" y="72"/>
                    <a:pt x="29" y="57"/>
                    <a:pt x="39" y="43"/>
                  </a:cubicBezTo>
                  <a:cubicBezTo>
                    <a:pt x="54" y="23"/>
                    <a:pt x="76" y="10"/>
                    <a:pt x="101" y="7"/>
                  </a:cubicBezTo>
                  <a:cubicBezTo>
                    <a:pt x="146" y="0"/>
                    <a:pt x="189" y="26"/>
                    <a:pt x="204" y="68"/>
                  </a:cubicBezTo>
                  <a:cubicBezTo>
                    <a:pt x="205" y="73"/>
                    <a:pt x="203" y="79"/>
                    <a:pt x="198" y="81"/>
                  </a:cubicBezTo>
                  <a:cubicBezTo>
                    <a:pt x="196" y="81"/>
                    <a:pt x="193" y="81"/>
                    <a:pt x="191" y="80"/>
                  </a:cubicBezTo>
                  <a:cubicBezTo>
                    <a:pt x="188" y="79"/>
                    <a:pt x="187" y="77"/>
                    <a:pt x="186" y="75"/>
                  </a:cubicBezTo>
                  <a:cubicBezTo>
                    <a:pt x="174" y="41"/>
                    <a:pt x="139" y="20"/>
                    <a:pt x="104" y="25"/>
                  </a:cubicBezTo>
                  <a:cubicBezTo>
                    <a:pt x="84" y="28"/>
                    <a:pt x="66" y="39"/>
                    <a:pt x="54" y="55"/>
                  </a:cubicBezTo>
                  <a:cubicBezTo>
                    <a:pt x="46" y="65"/>
                    <a:pt x="41" y="77"/>
                    <a:pt x="40" y="9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6" y="83"/>
                    <a:pt x="48" y="82"/>
                    <a:pt x="51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3" y="82"/>
                    <a:pt x="56" y="83"/>
                    <a:pt x="58" y="85"/>
                  </a:cubicBezTo>
                  <a:cubicBezTo>
                    <a:pt x="61" y="89"/>
                    <a:pt x="61" y="95"/>
                    <a:pt x="58" y="99"/>
                  </a:cubicBezTo>
                  <a:cubicBezTo>
                    <a:pt x="37" y="119"/>
                    <a:pt x="37" y="119"/>
                    <a:pt x="37" y="119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1" y="122"/>
                    <a:pt x="31" y="122"/>
                    <a:pt x="31" y="122"/>
                  </a:cubicBezTo>
                  <a:cubicBezTo>
                    <a:pt x="31" y="122"/>
                    <a:pt x="30" y="122"/>
                    <a:pt x="30" y="122"/>
                  </a:cubicBezTo>
                  <a:moveTo>
                    <a:pt x="28" y="120"/>
                  </a:moveTo>
                  <a:cubicBezTo>
                    <a:pt x="28" y="120"/>
                    <a:pt x="28" y="120"/>
                    <a:pt x="28" y="120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21"/>
                    <a:pt x="30" y="121"/>
                    <a:pt x="30" y="121"/>
                  </a:cubicBezTo>
                  <a:cubicBezTo>
                    <a:pt x="30" y="121"/>
                    <a:pt x="31" y="121"/>
                    <a:pt x="31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60" y="95"/>
                    <a:pt x="60" y="89"/>
                    <a:pt x="57" y="86"/>
                  </a:cubicBezTo>
                  <a:cubicBezTo>
                    <a:pt x="55" y="85"/>
                    <a:pt x="53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49" y="84"/>
                    <a:pt x="47" y="84"/>
                    <a:pt x="45" y="86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0" y="78"/>
                    <a:pt x="45" y="65"/>
                    <a:pt x="53" y="54"/>
                  </a:cubicBezTo>
                  <a:cubicBezTo>
                    <a:pt x="65" y="38"/>
                    <a:pt x="83" y="27"/>
                    <a:pt x="104" y="24"/>
                  </a:cubicBezTo>
                  <a:cubicBezTo>
                    <a:pt x="140" y="19"/>
                    <a:pt x="175" y="40"/>
                    <a:pt x="187" y="74"/>
                  </a:cubicBezTo>
                  <a:cubicBezTo>
                    <a:pt x="188" y="76"/>
                    <a:pt x="189" y="78"/>
                    <a:pt x="191" y="79"/>
                  </a:cubicBezTo>
                  <a:cubicBezTo>
                    <a:pt x="193" y="80"/>
                    <a:pt x="195" y="80"/>
                    <a:pt x="198" y="79"/>
                  </a:cubicBezTo>
                  <a:cubicBezTo>
                    <a:pt x="202" y="78"/>
                    <a:pt x="204" y="73"/>
                    <a:pt x="202" y="69"/>
                  </a:cubicBezTo>
                  <a:cubicBezTo>
                    <a:pt x="188" y="27"/>
                    <a:pt x="145" y="2"/>
                    <a:pt x="101" y="8"/>
                  </a:cubicBezTo>
                  <a:cubicBezTo>
                    <a:pt x="77" y="11"/>
                    <a:pt x="55" y="24"/>
                    <a:pt x="40" y="44"/>
                  </a:cubicBezTo>
                  <a:cubicBezTo>
                    <a:pt x="30" y="58"/>
                    <a:pt x="23" y="74"/>
                    <a:pt x="21" y="90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4" y="84"/>
                    <a:pt x="12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7" y="83"/>
                    <a:pt x="5" y="84"/>
                    <a:pt x="4" y="86"/>
                  </a:cubicBezTo>
                  <a:cubicBezTo>
                    <a:pt x="2" y="87"/>
                    <a:pt x="1" y="89"/>
                    <a:pt x="1" y="92"/>
                  </a:cubicBezTo>
                  <a:cubicBezTo>
                    <a:pt x="1" y="94"/>
                    <a:pt x="2" y="96"/>
                    <a:pt x="4" y="97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20"/>
                    <a:pt x="28" y="120"/>
                    <a:pt x="28" y="120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1" name="Freeform 709">
              <a:extLst>
                <a:ext uri="{FF2B5EF4-FFF2-40B4-BE49-F238E27FC236}">
                  <a16:creationId xmlns:a16="http://schemas.microsoft.com/office/drawing/2014/main" id="{FC95F2C3-33AA-1743-8C59-6193B98F9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810" y="2243456"/>
              <a:ext cx="112997" cy="262992"/>
            </a:xfrm>
            <a:custGeom>
              <a:avLst/>
              <a:gdLst>
                <a:gd name="T0" fmla="*/ 39 w 48"/>
                <a:gd name="T1" fmla="*/ 0 h 111"/>
                <a:gd name="T2" fmla="*/ 30 w 48"/>
                <a:gd name="T3" fmla="*/ 9 h 111"/>
                <a:gd name="T4" fmla="*/ 30 w 48"/>
                <a:gd name="T5" fmla="*/ 69 h 111"/>
                <a:gd name="T6" fmla="*/ 4 w 48"/>
                <a:gd name="T7" fmla="*/ 96 h 111"/>
                <a:gd name="T8" fmla="*/ 4 w 48"/>
                <a:gd name="T9" fmla="*/ 108 h 111"/>
                <a:gd name="T10" fmla="*/ 10 w 48"/>
                <a:gd name="T11" fmla="*/ 111 h 111"/>
                <a:gd name="T12" fmla="*/ 16 w 48"/>
                <a:gd name="T13" fmla="*/ 108 h 111"/>
                <a:gd name="T14" fmla="*/ 45 w 48"/>
                <a:gd name="T15" fmla="*/ 79 h 111"/>
                <a:gd name="T16" fmla="*/ 48 w 48"/>
                <a:gd name="T17" fmla="*/ 70 h 111"/>
                <a:gd name="T18" fmla="*/ 48 w 48"/>
                <a:gd name="T19" fmla="*/ 9 h 111"/>
                <a:gd name="T20" fmla="*/ 39 w 48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111">
                  <a:moveTo>
                    <a:pt x="39" y="0"/>
                  </a:moveTo>
                  <a:cubicBezTo>
                    <a:pt x="34" y="0"/>
                    <a:pt x="30" y="4"/>
                    <a:pt x="30" y="9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0" y="99"/>
                    <a:pt x="0" y="105"/>
                    <a:pt x="4" y="108"/>
                  </a:cubicBezTo>
                  <a:cubicBezTo>
                    <a:pt x="5" y="110"/>
                    <a:pt x="8" y="111"/>
                    <a:pt x="10" y="111"/>
                  </a:cubicBezTo>
                  <a:cubicBezTo>
                    <a:pt x="12" y="111"/>
                    <a:pt x="14" y="110"/>
                    <a:pt x="16" y="108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7"/>
                    <a:pt x="48" y="73"/>
                    <a:pt x="48" y="7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2" name="Freeform 710">
              <a:extLst>
                <a:ext uri="{FF2B5EF4-FFF2-40B4-BE49-F238E27FC236}">
                  <a16:creationId xmlns:a16="http://schemas.microsoft.com/office/drawing/2014/main" id="{3A17815E-CAE3-6D4C-B649-0B7DCBE1CD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9810" y="2241456"/>
              <a:ext cx="118996" cy="264992"/>
            </a:xfrm>
            <a:custGeom>
              <a:avLst/>
              <a:gdLst>
                <a:gd name="T0" fmla="*/ 11 w 50"/>
                <a:gd name="T1" fmla="*/ 112 h 112"/>
                <a:gd name="T2" fmla="*/ 4 w 50"/>
                <a:gd name="T3" fmla="*/ 110 h 112"/>
                <a:gd name="T4" fmla="*/ 4 w 50"/>
                <a:gd name="T5" fmla="*/ 96 h 112"/>
                <a:gd name="T6" fmla="*/ 30 w 50"/>
                <a:gd name="T7" fmla="*/ 70 h 112"/>
                <a:gd name="T8" fmla="*/ 30 w 50"/>
                <a:gd name="T9" fmla="*/ 10 h 112"/>
                <a:gd name="T10" fmla="*/ 40 w 50"/>
                <a:gd name="T11" fmla="*/ 0 h 112"/>
                <a:gd name="T12" fmla="*/ 49 w 50"/>
                <a:gd name="T13" fmla="*/ 10 h 112"/>
                <a:gd name="T14" fmla="*/ 49 w 50"/>
                <a:gd name="T15" fmla="*/ 71 h 112"/>
                <a:gd name="T16" fmla="*/ 47 w 50"/>
                <a:gd name="T17" fmla="*/ 80 h 112"/>
                <a:gd name="T18" fmla="*/ 18 w 50"/>
                <a:gd name="T19" fmla="*/ 110 h 112"/>
                <a:gd name="T20" fmla="*/ 11 w 50"/>
                <a:gd name="T21" fmla="*/ 112 h 112"/>
                <a:gd name="T22" fmla="*/ 40 w 50"/>
                <a:gd name="T23" fmla="*/ 2 h 112"/>
                <a:gd name="T24" fmla="*/ 31 w 50"/>
                <a:gd name="T25" fmla="*/ 10 h 112"/>
                <a:gd name="T26" fmla="*/ 31 w 50"/>
                <a:gd name="T27" fmla="*/ 71 h 112"/>
                <a:gd name="T28" fmla="*/ 5 w 50"/>
                <a:gd name="T29" fmla="*/ 97 h 112"/>
                <a:gd name="T30" fmla="*/ 5 w 50"/>
                <a:gd name="T31" fmla="*/ 109 h 112"/>
                <a:gd name="T32" fmla="*/ 11 w 50"/>
                <a:gd name="T33" fmla="*/ 111 h 112"/>
                <a:gd name="T34" fmla="*/ 17 w 50"/>
                <a:gd name="T35" fmla="*/ 109 h 112"/>
                <a:gd name="T36" fmla="*/ 46 w 50"/>
                <a:gd name="T37" fmla="*/ 80 h 112"/>
                <a:gd name="T38" fmla="*/ 48 w 50"/>
                <a:gd name="T39" fmla="*/ 72 h 112"/>
                <a:gd name="T40" fmla="*/ 48 w 50"/>
                <a:gd name="T41" fmla="*/ 71 h 112"/>
                <a:gd name="T42" fmla="*/ 48 w 50"/>
                <a:gd name="T43" fmla="*/ 10 h 112"/>
                <a:gd name="T44" fmla="*/ 40 w 50"/>
                <a:gd name="T45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112">
                  <a:moveTo>
                    <a:pt x="11" y="112"/>
                  </a:moveTo>
                  <a:cubicBezTo>
                    <a:pt x="8" y="112"/>
                    <a:pt x="6" y="112"/>
                    <a:pt x="4" y="110"/>
                  </a:cubicBezTo>
                  <a:cubicBezTo>
                    <a:pt x="0" y="106"/>
                    <a:pt x="0" y="100"/>
                    <a:pt x="4" y="96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5"/>
                    <a:pt x="34" y="0"/>
                    <a:pt x="40" y="0"/>
                  </a:cubicBezTo>
                  <a:cubicBezTo>
                    <a:pt x="45" y="0"/>
                    <a:pt x="49" y="5"/>
                    <a:pt x="49" y="1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50" y="75"/>
                    <a:pt x="49" y="78"/>
                    <a:pt x="47" y="80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16" y="112"/>
                    <a:pt x="13" y="112"/>
                    <a:pt x="11" y="112"/>
                  </a:cubicBezTo>
                  <a:moveTo>
                    <a:pt x="40" y="2"/>
                  </a:moveTo>
                  <a:cubicBezTo>
                    <a:pt x="35" y="2"/>
                    <a:pt x="31" y="5"/>
                    <a:pt x="31" y="10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2" y="100"/>
                    <a:pt x="2" y="106"/>
                    <a:pt x="5" y="109"/>
                  </a:cubicBezTo>
                  <a:cubicBezTo>
                    <a:pt x="7" y="110"/>
                    <a:pt x="9" y="111"/>
                    <a:pt x="11" y="111"/>
                  </a:cubicBezTo>
                  <a:cubicBezTo>
                    <a:pt x="13" y="111"/>
                    <a:pt x="15" y="110"/>
                    <a:pt x="17" y="109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8" y="77"/>
                    <a:pt x="49" y="74"/>
                    <a:pt x="48" y="72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5"/>
                    <a:pt x="44" y="2"/>
                    <a:pt x="40" y="2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3" name="Freeform 711">
              <a:extLst>
                <a:ext uri="{FF2B5EF4-FFF2-40B4-BE49-F238E27FC236}">
                  <a16:creationId xmlns:a16="http://schemas.microsoft.com/office/drawing/2014/main" id="{D605B04E-48EC-0B42-B493-C20E5A53F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814" y="2376452"/>
              <a:ext cx="486985" cy="271992"/>
            </a:xfrm>
            <a:custGeom>
              <a:avLst/>
              <a:gdLst>
                <a:gd name="T0" fmla="*/ 202 w 206"/>
                <a:gd name="T1" fmla="*/ 21 h 115"/>
                <a:gd name="T2" fmla="*/ 181 w 206"/>
                <a:gd name="T3" fmla="*/ 3 h 115"/>
                <a:gd name="T4" fmla="*/ 175 w 206"/>
                <a:gd name="T5" fmla="*/ 0 h 115"/>
                <a:gd name="T6" fmla="*/ 174 w 206"/>
                <a:gd name="T7" fmla="*/ 0 h 115"/>
                <a:gd name="T8" fmla="*/ 174 w 206"/>
                <a:gd name="T9" fmla="*/ 0 h 115"/>
                <a:gd name="T10" fmla="*/ 168 w 206"/>
                <a:gd name="T11" fmla="*/ 3 h 115"/>
                <a:gd name="T12" fmla="*/ 148 w 206"/>
                <a:gd name="T13" fmla="*/ 24 h 115"/>
                <a:gd name="T14" fmla="*/ 149 w 206"/>
                <a:gd name="T15" fmla="*/ 37 h 115"/>
                <a:gd name="T16" fmla="*/ 155 w 206"/>
                <a:gd name="T17" fmla="*/ 39 h 115"/>
                <a:gd name="T18" fmla="*/ 161 w 206"/>
                <a:gd name="T19" fmla="*/ 36 h 115"/>
                <a:gd name="T20" fmla="*/ 166 w 206"/>
                <a:gd name="T21" fmla="*/ 31 h 115"/>
                <a:gd name="T22" fmla="*/ 151 w 206"/>
                <a:gd name="T23" fmla="*/ 66 h 115"/>
                <a:gd name="T24" fmla="*/ 101 w 206"/>
                <a:gd name="T25" fmla="*/ 96 h 115"/>
                <a:gd name="T26" fmla="*/ 18 w 206"/>
                <a:gd name="T27" fmla="*/ 46 h 115"/>
                <a:gd name="T28" fmla="*/ 7 w 206"/>
                <a:gd name="T29" fmla="*/ 41 h 115"/>
                <a:gd name="T30" fmla="*/ 1 w 206"/>
                <a:gd name="T31" fmla="*/ 52 h 115"/>
                <a:gd name="T32" fmla="*/ 90 w 206"/>
                <a:gd name="T33" fmla="*/ 115 h 115"/>
                <a:gd name="T34" fmla="*/ 103 w 206"/>
                <a:gd name="T35" fmla="*/ 114 h 115"/>
                <a:gd name="T36" fmla="*/ 165 w 206"/>
                <a:gd name="T37" fmla="*/ 77 h 115"/>
                <a:gd name="T38" fmla="*/ 184 w 206"/>
                <a:gd name="T39" fmla="*/ 29 h 115"/>
                <a:gd name="T40" fmla="*/ 190 w 206"/>
                <a:gd name="T41" fmla="*/ 35 h 115"/>
                <a:gd name="T42" fmla="*/ 196 w 206"/>
                <a:gd name="T43" fmla="*/ 37 h 115"/>
                <a:gd name="T44" fmla="*/ 202 w 206"/>
                <a:gd name="T45" fmla="*/ 34 h 115"/>
                <a:gd name="T46" fmla="*/ 202 w 206"/>
                <a:gd name="T47" fmla="*/ 2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6" h="115">
                  <a:moveTo>
                    <a:pt x="202" y="21"/>
                  </a:moveTo>
                  <a:cubicBezTo>
                    <a:pt x="181" y="3"/>
                    <a:pt x="181" y="3"/>
                    <a:pt x="181" y="3"/>
                  </a:cubicBezTo>
                  <a:cubicBezTo>
                    <a:pt x="180" y="1"/>
                    <a:pt x="177" y="0"/>
                    <a:pt x="175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2" y="0"/>
                    <a:pt x="169" y="1"/>
                    <a:pt x="168" y="3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45" y="28"/>
                    <a:pt x="145" y="33"/>
                    <a:pt x="149" y="37"/>
                  </a:cubicBezTo>
                  <a:cubicBezTo>
                    <a:pt x="150" y="38"/>
                    <a:pt x="153" y="39"/>
                    <a:pt x="155" y="39"/>
                  </a:cubicBezTo>
                  <a:cubicBezTo>
                    <a:pt x="157" y="39"/>
                    <a:pt x="160" y="38"/>
                    <a:pt x="161" y="36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4" y="44"/>
                    <a:pt x="159" y="56"/>
                    <a:pt x="151" y="66"/>
                  </a:cubicBezTo>
                  <a:cubicBezTo>
                    <a:pt x="139" y="83"/>
                    <a:pt x="121" y="93"/>
                    <a:pt x="101" y="96"/>
                  </a:cubicBezTo>
                  <a:cubicBezTo>
                    <a:pt x="65" y="101"/>
                    <a:pt x="30" y="80"/>
                    <a:pt x="18" y="46"/>
                  </a:cubicBezTo>
                  <a:cubicBezTo>
                    <a:pt x="17" y="42"/>
                    <a:pt x="11" y="39"/>
                    <a:pt x="7" y="41"/>
                  </a:cubicBezTo>
                  <a:cubicBezTo>
                    <a:pt x="2" y="43"/>
                    <a:pt x="0" y="48"/>
                    <a:pt x="1" y="52"/>
                  </a:cubicBezTo>
                  <a:cubicBezTo>
                    <a:pt x="15" y="90"/>
                    <a:pt x="51" y="115"/>
                    <a:pt x="90" y="115"/>
                  </a:cubicBezTo>
                  <a:cubicBezTo>
                    <a:pt x="94" y="115"/>
                    <a:pt x="99" y="114"/>
                    <a:pt x="103" y="114"/>
                  </a:cubicBezTo>
                  <a:cubicBezTo>
                    <a:pt x="128" y="110"/>
                    <a:pt x="150" y="97"/>
                    <a:pt x="165" y="77"/>
                  </a:cubicBezTo>
                  <a:cubicBezTo>
                    <a:pt x="176" y="63"/>
                    <a:pt x="182" y="46"/>
                    <a:pt x="184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2" y="36"/>
                    <a:pt x="194" y="37"/>
                    <a:pt x="196" y="37"/>
                  </a:cubicBezTo>
                  <a:cubicBezTo>
                    <a:pt x="198" y="37"/>
                    <a:pt x="201" y="36"/>
                    <a:pt x="202" y="34"/>
                  </a:cubicBezTo>
                  <a:cubicBezTo>
                    <a:pt x="206" y="30"/>
                    <a:pt x="205" y="25"/>
                    <a:pt x="202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Freeform 712">
              <a:extLst>
                <a:ext uri="{FF2B5EF4-FFF2-40B4-BE49-F238E27FC236}">
                  <a16:creationId xmlns:a16="http://schemas.microsoft.com/office/drawing/2014/main" id="{4E54C70C-73A9-8143-9187-B0058A7292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7814" y="2374452"/>
              <a:ext cx="486985" cy="273992"/>
            </a:xfrm>
            <a:custGeom>
              <a:avLst/>
              <a:gdLst>
                <a:gd name="T0" fmla="*/ 91 w 206"/>
                <a:gd name="T1" fmla="*/ 116 h 116"/>
                <a:gd name="T2" fmla="*/ 2 w 206"/>
                <a:gd name="T3" fmla="*/ 53 h 116"/>
                <a:gd name="T4" fmla="*/ 8 w 206"/>
                <a:gd name="T5" fmla="*/ 41 h 116"/>
                <a:gd name="T6" fmla="*/ 15 w 206"/>
                <a:gd name="T7" fmla="*/ 42 h 116"/>
                <a:gd name="T8" fmla="*/ 20 w 206"/>
                <a:gd name="T9" fmla="*/ 47 h 116"/>
                <a:gd name="T10" fmla="*/ 102 w 206"/>
                <a:gd name="T11" fmla="*/ 96 h 116"/>
                <a:gd name="T12" fmla="*/ 152 w 206"/>
                <a:gd name="T13" fmla="*/ 67 h 116"/>
                <a:gd name="T14" fmla="*/ 166 w 206"/>
                <a:gd name="T15" fmla="*/ 34 h 116"/>
                <a:gd name="T16" fmla="*/ 163 w 206"/>
                <a:gd name="T17" fmla="*/ 37 h 116"/>
                <a:gd name="T18" fmla="*/ 156 w 206"/>
                <a:gd name="T19" fmla="*/ 41 h 116"/>
                <a:gd name="T20" fmla="*/ 149 w 206"/>
                <a:gd name="T21" fmla="*/ 38 h 116"/>
                <a:gd name="T22" fmla="*/ 146 w 206"/>
                <a:gd name="T23" fmla="*/ 32 h 116"/>
                <a:gd name="T24" fmla="*/ 149 w 206"/>
                <a:gd name="T25" fmla="*/ 25 h 116"/>
                <a:gd name="T26" fmla="*/ 168 w 206"/>
                <a:gd name="T27" fmla="*/ 3 h 116"/>
                <a:gd name="T28" fmla="*/ 175 w 206"/>
                <a:gd name="T29" fmla="*/ 0 h 116"/>
                <a:gd name="T30" fmla="*/ 175 w 206"/>
                <a:gd name="T31" fmla="*/ 0 h 116"/>
                <a:gd name="T32" fmla="*/ 176 w 206"/>
                <a:gd name="T33" fmla="*/ 0 h 116"/>
                <a:gd name="T34" fmla="*/ 183 w 206"/>
                <a:gd name="T35" fmla="*/ 4 h 116"/>
                <a:gd name="T36" fmla="*/ 203 w 206"/>
                <a:gd name="T37" fmla="*/ 22 h 116"/>
                <a:gd name="T38" fmla="*/ 206 w 206"/>
                <a:gd name="T39" fmla="*/ 29 h 116"/>
                <a:gd name="T40" fmla="*/ 204 w 206"/>
                <a:gd name="T41" fmla="*/ 35 h 116"/>
                <a:gd name="T42" fmla="*/ 197 w 206"/>
                <a:gd name="T43" fmla="*/ 39 h 116"/>
                <a:gd name="T44" fmla="*/ 190 w 206"/>
                <a:gd name="T45" fmla="*/ 36 h 116"/>
                <a:gd name="T46" fmla="*/ 185 w 206"/>
                <a:gd name="T47" fmla="*/ 31 h 116"/>
                <a:gd name="T48" fmla="*/ 167 w 206"/>
                <a:gd name="T49" fmla="*/ 78 h 116"/>
                <a:gd name="T50" fmla="*/ 104 w 206"/>
                <a:gd name="T51" fmla="*/ 115 h 116"/>
                <a:gd name="T52" fmla="*/ 91 w 206"/>
                <a:gd name="T53" fmla="*/ 116 h 116"/>
                <a:gd name="T54" fmla="*/ 11 w 206"/>
                <a:gd name="T55" fmla="*/ 42 h 116"/>
                <a:gd name="T56" fmla="*/ 8 w 206"/>
                <a:gd name="T57" fmla="*/ 42 h 116"/>
                <a:gd name="T58" fmla="*/ 3 w 206"/>
                <a:gd name="T59" fmla="*/ 53 h 116"/>
                <a:gd name="T60" fmla="*/ 91 w 206"/>
                <a:gd name="T61" fmla="*/ 115 h 116"/>
                <a:gd name="T62" fmla="*/ 104 w 206"/>
                <a:gd name="T63" fmla="*/ 114 h 116"/>
                <a:gd name="T64" fmla="*/ 166 w 206"/>
                <a:gd name="T65" fmla="*/ 78 h 116"/>
                <a:gd name="T66" fmla="*/ 184 w 206"/>
                <a:gd name="T67" fmla="*/ 30 h 116"/>
                <a:gd name="T68" fmla="*/ 184 w 206"/>
                <a:gd name="T69" fmla="*/ 29 h 116"/>
                <a:gd name="T70" fmla="*/ 191 w 206"/>
                <a:gd name="T71" fmla="*/ 35 h 116"/>
                <a:gd name="T72" fmla="*/ 197 w 206"/>
                <a:gd name="T73" fmla="*/ 37 h 116"/>
                <a:gd name="T74" fmla="*/ 203 w 206"/>
                <a:gd name="T75" fmla="*/ 35 h 116"/>
                <a:gd name="T76" fmla="*/ 205 w 206"/>
                <a:gd name="T77" fmla="*/ 29 h 116"/>
                <a:gd name="T78" fmla="*/ 202 w 206"/>
                <a:gd name="T79" fmla="*/ 23 h 116"/>
                <a:gd name="T80" fmla="*/ 182 w 206"/>
                <a:gd name="T81" fmla="*/ 4 h 116"/>
                <a:gd name="T82" fmla="*/ 176 w 206"/>
                <a:gd name="T83" fmla="*/ 1 h 116"/>
                <a:gd name="T84" fmla="*/ 175 w 206"/>
                <a:gd name="T85" fmla="*/ 1 h 116"/>
                <a:gd name="T86" fmla="*/ 175 w 206"/>
                <a:gd name="T87" fmla="*/ 1 h 116"/>
                <a:gd name="T88" fmla="*/ 169 w 206"/>
                <a:gd name="T89" fmla="*/ 4 h 116"/>
                <a:gd name="T90" fmla="*/ 150 w 206"/>
                <a:gd name="T91" fmla="*/ 26 h 116"/>
                <a:gd name="T92" fmla="*/ 147 w 206"/>
                <a:gd name="T93" fmla="*/ 32 h 116"/>
                <a:gd name="T94" fmla="*/ 150 w 206"/>
                <a:gd name="T95" fmla="*/ 37 h 116"/>
                <a:gd name="T96" fmla="*/ 156 w 206"/>
                <a:gd name="T97" fmla="*/ 39 h 116"/>
                <a:gd name="T98" fmla="*/ 162 w 206"/>
                <a:gd name="T99" fmla="*/ 37 h 116"/>
                <a:gd name="T100" fmla="*/ 168 w 206"/>
                <a:gd name="T101" fmla="*/ 30 h 116"/>
                <a:gd name="T102" fmla="*/ 167 w 206"/>
                <a:gd name="T103" fmla="*/ 32 h 116"/>
                <a:gd name="T104" fmla="*/ 153 w 206"/>
                <a:gd name="T105" fmla="*/ 68 h 116"/>
                <a:gd name="T106" fmla="*/ 102 w 206"/>
                <a:gd name="T107" fmla="*/ 98 h 116"/>
                <a:gd name="T108" fmla="*/ 19 w 206"/>
                <a:gd name="T109" fmla="*/ 47 h 116"/>
                <a:gd name="T110" fmla="*/ 14 w 206"/>
                <a:gd name="T111" fmla="*/ 43 h 116"/>
                <a:gd name="T112" fmla="*/ 11 w 206"/>
                <a:gd name="T113" fmla="*/ 4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6" h="116">
                  <a:moveTo>
                    <a:pt x="91" y="116"/>
                  </a:moveTo>
                  <a:cubicBezTo>
                    <a:pt x="51" y="116"/>
                    <a:pt x="15" y="91"/>
                    <a:pt x="2" y="53"/>
                  </a:cubicBezTo>
                  <a:cubicBezTo>
                    <a:pt x="0" y="49"/>
                    <a:pt x="3" y="43"/>
                    <a:pt x="8" y="41"/>
                  </a:cubicBezTo>
                  <a:cubicBezTo>
                    <a:pt x="10" y="40"/>
                    <a:pt x="13" y="41"/>
                    <a:pt x="15" y="42"/>
                  </a:cubicBezTo>
                  <a:cubicBezTo>
                    <a:pt x="17" y="43"/>
                    <a:pt x="19" y="45"/>
                    <a:pt x="20" y="47"/>
                  </a:cubicBezTo>
                  <a:cubicBezTo>
                    <a:pt x="32" y="81"/>
                    <a:pt x="66" y="101"/>
                    <a:pt x="102" y="96"/>
                  </a:cubicBezTo>
                  <a:cubicBezTo>
                    <a:pt x="122" y="94"/>
                    <a:pt x="139" y="83"/>
                    <a:pt x="152" y="67"/>
                  </a:cubicBezTo>
                  <a:cubicBezTo>
                    <a:pt x="159" y="57"/>
                    <a:pt x="164" y="46"/>
                    <a:pt x="166" y="34"/>
                  </a:cubicBezTo>
                  <a:cubicBezTo>
                    <a:pt x="163" y="37"/>
                    <a:pt x="163" y="37"/>
                    <a:pt x="163" y="37"/>
                  </a:cubicBezTo>
                  <a:cubicBezTo>
                    <a:pt x="161" y="39"/>
                    <a:pt x="158" y="41"/>
                    <a:pt x="156" y="41"/>
                  </a:cubicBezTo>
                  <a:cubicBezTo>
                    <a:pt x="153" y="41"/>
                    <a:pt x="151" y="40"/>
                    <a:pt x="149" y="38"/>
                  </a:cubicBezTo>
                  <a:cubicBezTo>
                    <a:pt x="147" y="36"/>
                    <a:pt x="146" y="34"/>
                    <a:pt x="146" y="32"/>
                  </a:cubicBezTo>
                  <a:cubicBezTo>
                    <a:pt x="146" y="29"/>
                    <a:pt x="147" y="27"/>
                    <a:pt x="149" y="25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70" y="1"/>
                    <a:pt x="172" y="0"/>
                    <a:pt x="175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9" y="0"/>
                    <a:pt x="181" y="1"/>
                    <a:pt x="183" y="4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5" y="24"/>
                    <a:pt x="206" y="26"/>
                    <a:pt x="206" y="29"/>
                  </a:cubicBezTo>
                  <a:cubicBezTo>
                    <a:pt x="206" y="31"/>
                    <a:pt x="206" y="34"/>
                    <a:pt x="204" y="35"/>
                  </a:cubicBezTo>
                  <a:cubicBezTo>
                    <a:pt x="202" y="37"/>
                    <a:pt x="200" y="39"/>
                    <a:pt x="197" y="39"/>
                  </a:cubicBezTo>
                  <a:cubicBezTo>
                    <a:pt x="194" y="39"/>
                    <a:pt x="192" y="38"/>
                    <a:pt x="190" y="36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4" y="48"/>
                    <a:pt x="177" y="65"/>
                    <a:pt x="167" y="78"/>
                  </a:cubicBezTo>
                  <a:cubicBezTo>
                    <a:pt x="152" y="99"/>
                    <a:pt x="129" y="112"/>
                    <a:pt x="104" y="115"/>
                  </a:cubicBezTo>
                  <a:cubicBezTo>
                    <a:pt x="100" y="116"/>
                    <a:pt x="96" y="116"/>
                    <a:pt x="91" y="116"/>
                  </a:cubicBezTo>
                  <a:moveTo>
                    <a:pt x="11" y="42"/>
                  </a:moveTo>
                  <a:cubicBezTo>
                    <a:pt x="10" y="42"/>
                    <a:pt x="9" y="42"/>
                    <a:pt x="8" y="42"/>
                  </a:cubicBezTo>
                  <a:cubicBezTo>
                    <a:pt x="4" y="44"/>
                    <a:pt x="2" y="49"/>
                    <a:pt x="3" y="53"/>
                  </a:cubicBezTo>
                  <a:cubicBezTo>
                    <a:pt x="16" y="90"/>
                    <a:pt x="52" y="115"/>
                    <a:pt x="91" y="115"/>
                  </a:cubicBezTo>
                  <a:cubicBezTo>
                    <a:pt x="95" y="115"/>
                    <a:pt x="100" y="115"/>
                    <a:pt x="104" y="114"/>
                  </a:cubicBezTo>
                  <a:cubicBezTo>
                    <a:pt x="129" y="111"/>
                    <a:pt x="151" y="98"/>
                    <a:pt x="166" y="78"/>
                  </a:cubicBezTo>
                  <a:cubicBezTo>
                    <a:pt x="176" y="64"/>
                    <a:pt x="183" y="47"/>
                    <a:pt x="184" y="30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3" y="37"/>
                    <a:pt x="195" y="37"/>
                    <a:pt x="197" y="37"/>
                  </a:cubicBezTo>
                  <a:cubicBezTo>
                    <a:pt x="199" y="37"/>
                    <a:pt x="201" y="36"/>
                    <a:pt x="203" y="35"/>
                  </a:cubicBezTo>
                  <a:cubicBezTo>
                    <a:pt x="204" y="33"/>
                    <a:pt x="205" y="31"/>
                    <a:pt x="205" y="29"/>
                  </a:cubicBezTo>
                  <a:cubicBezTo>
                    <a:pt x="205" y="26"/>
                    <a:pt x="204" y="24"/>
                    <a:pt x="202" y="23"/>
                  </a:cubicBezTo>
                  <a:cubicBezTo>
                    <a:pt x="182" y="4"/>
                    <a:pt x="182" y="4"/>
                    <a:pt x="182" y="4"/>
                  </a:cubicBezTo>
                  <a:cubicBezTo>
                    <a:pt x="180" y="2"/>
                    <a:pt x="178" y="1"/>
                    <a:pt x="176" y="1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3" y="1"/>
                    <a:pt x="171" y="2"/>
                    <a:pt x="169" y="4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48" y="27"/>
                    <a:pt x="147" y="29"/>
                    <a:pt x="147" y="32"/>
                  </a:cubicBezTo>
                  <a:cubicBezTo>
                    <a:pt x="148" y="34"/>
                    <a:pt x="149" y="36"/>
                    <a:pt x="150" y="37"/>
                  </a:cubicBezTo>
                  <a:cubicBezTo>
                    <a:pt x="152" y="39"/>
                    <a:pt x="154" y="39"/>
                    <a:pt x="156" y="39"/>
                  </a:cubicBezTo>
                  <a:cubicBezTo>
                    <a:pt x="158" y="39"/>
                    <a:pt x="160" y="38"/>
                    <a:pt x="162" y="37"/>
                  </a:cubicBezTo>
                  <a:cubicBezTo>
                    <a:pt x="168" y="30"/>
                    <a:pt x="168" y="30"/>
                    <a:pt x="168" y="30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5" y="45"/>
                    <a:pt x="160" y="57"/>
                    <a:pt x="153" y="68"/>
                  </a:cubicBezTo>
                  <a:cubicBezTo>
                    <a:pt x="140" y="84"/>
                    <a:pt x="122" y="95"/>
                    <a:pt x="102" y="98"/>
                  </a:cubicBezTo>
                  <a:cubicBezTo>
                    <a:pt x="66" y="103"/>
                    <a:pt x="31" y="82"/>
                    <a:pt x="19" y="47"/>
                  </a:cubicBezTo>
                  <a:cubicBezTo>
                    <a:pt x="18" y="45"/>
                    <a:pt x="16" y="44"/>
                    <a:pt x="14" y="43"/>
                  </a:cubicBezTo>
                  <a:cubicBezTo>
                    <a:pt x="13" y="42"/>
                    <a:pt x="12" y="42"/>
                    <a:pt x="11" y="42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Freeform 713">
              <a:extLst>
                <a:ext uri="{FF2B5EF4-FFF2-40B4-BE49-F238E27FC236}">
                  <a16:creationId xmlns:a16="http://schemas.microsoft.com/office/drawing/2014/main" id="{65B6934C-1A0A-1B4D-BECC-B366CF821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815" y="2156459"/>
              <a:ext cx="441986" cy="283991"/>
            </a:xfrm>
            <a:custGeom>
              <a:avLst/>
              <a:gdLst>
                <a:gd name="T0" fmla="*/ 12 w 187"/>
                <a:gd name="T1" fmla="*/ 120 h 120"/>
                <a:gd name="T2" fmla="*/ 3 w 187"/>
                <a:gd name="T3" fmla="*/ 113 h 120"/>
                <a:gd name="T4" fmla="*/ 21 w 187"/>
                <a:gd name="T5" fmla="*/ 43 h 120"/>
                <a:gd name="T6" fmla="*/ 83 w 187"/>
                <a:gd name="T7" fmla="*/ 6 h 120"/>
                <a:gd name="T8" fmla="*/ 185 w 187"/>
                <a:gd name="T9" fmla="*/ 68 h 120"/>
                <a:gd name="T10" fmla="*/ 180 w 187"/>
                <a:gd name="T11" fmla="*/ 79 h 120"/>
                <a:gd name="T12" fmla="*/ 168 w 187"/>
                <a:gd name="T13" fmla="*/ 74 h 120"/>
                <a:gd name="T14" fmla="*/ 86 w 187"/>
                <a:gd name="T15" fmla="*/ 24 h 120"/>
                <a:gd name="T16" fmla="*/ 35 w 187"/>
                <a:gd name="T17" fmla="*/ 53 h 120"/>
                <a:gd name="T18" fmla="*/ 21 w 187"/>
                <a:gd name="T19" fmla="*/ 110 h 120"/>
                <a:gd name="T20" fmla="*/ 13 w 187"/>
                <a:gd name="T21" fmla="*/ 120 h 120"/>
                <a:gd name="T22" fmla="*/ 12 w 187"/>
                <a:gd name="T2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120">
                  <a:moveTo>
                    <a:pt x="12" y="120"/>
                  </a:moveTo>
                  <a:cubicBezTo>
                    <a:pt x="8" y="120"/>
                    <a:pt x="4" y="117"/>
                    <a:pt x="3" y="113"/>
                  </a:cubicBezTo>
                  <a:cubicBezTo>
                    <a:pt x="0" y="88"/>
                    <a:pt x="6" y="63"/>
                    <a:pt x="21" y="43"/>
                  </a:cubicBezTo>
                  <a:cubicBezTo>
                    <a:pt x="36" y="23"/>
                    <a:pt x="58" y="10"/>
                    <a:pt x="83" y="6"/>
                  </a:cubicBezTo>
                  <a:cubicBezTo>
                    <a:pt x="127" y="0"/>
                    <a:pt x="170" y="26"/>
                    <a:pt x="185" y="68"/>
                  </a:cubicBezTo>
                  <a:cubicBezTo>
                    <a:pt x="187" y="72"/>
                    <a:pt x="184" y="77"/>
                    <a:pt x="180" y="79"/>
                  </a:cubicBezTo>
                  <a:cubicBezTo>
                    <a:pt x="175" y="81"/>
                    <a:pt x="170" y="78"/>
                    <a:pt x="168" y="74"/>
                  </a:cubicBezTo>
                  <a:cubicBezTo>
                    <a:pt x="156" y="40"/>
                    <a:pt x="121" y="19"/>
                    <a:pt x="86" y="24"/>
                  </a:cubicBezTo>
                  <a:cubicBezTo>
                    <a:pt x="66" y="27"/>
                    <a:pt x="48" y="37"/>
                    <a:pt x="35" y="53"/>
                  </a:cubicBezTo>
                  <a:cubicBezTo>
                    <a:pt x="23" y="70"/>
                    <a:pt x="18" y="90"/>
                    <a:pt x="21" y="110"/>
                  </a:cubicBezTo>
                  <a:cubicBezTo>
                    <a:pt x="22" y="115"/>
                    <a:pt x="18" y="119"/>
                    <a:pt x="13" y="120"/>
                  </a:cubicBezTo>
                  <a:cubicBezTo>
                    <a:pt x="13" y="120"/>
                    <a:pt x="13" y="120"/>
                    <a:pt x="12" y="12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6" name="Freeform 714">
              <a:extLst>
                <a:ext uri="{FF2B5EF4-FFF2-40B4-BE49-F238E27FC236}">
                  <a16:creationId xmlns:a16="http://schemas.microsoft.com/office/drawing/2014/main" id="{E8FC2A6C-7B98-2D4E-A5E8-C59451C1C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814" y="2374452"/>
              <a:ext cx="450986" cy="273992"/>
            </a:xfrm>
            <a:custGeom>
              <a:avLst/>
              <a:gdLst>
                <a:gd name="T0" fmla="*/ 90 w 191"/>
                <a:gd name="T1" fmla="*/ 116 h 116"/>
                <a:gd name="T2" fmla="*/ 1 w 191"/>
                <a:gd name="T3" fmla="*/ 53 h 116"/>
                <a:gd name="T4" fmla="*/ 7 w 191"/>
                <a:gd name="T5" fmla="*/ 42 h 116"/>
                <a:gd name="T6" fmla="*/ 18 w 191"/>
                <a:gd name="T7" fmla="*/ 47 h 116"/>
                <a:gd name="T8" fmla="*/ 101 w 191"/>
                <a:gd name="T9" fmla="*/ 97 h 116"/>
                <a:gd name="T10" fmla="*/ 166 w 191"/>
                <a:gd name="T11" fmla="*/ 11 h 116"/>
                <a:gd name="T12" fmla="*/ 173 w 191"/>
                <a:gd name="T13" fmla="*/ 1 h 116"/>
                <a:gd name="T14" fmla="*/ 183 w 191"/>
                <a:gd name="T15" fmla="*/ 8 h 116"/>
                <a:gd name="T16" fmla="*/ 103 w 191"/>
                <a:gd name="T17" fmla="*/ 115 h 116"/>
                <a:gd name="T18" fmla="*/ 90 w 191"/>
                <a:gd name="T1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16">
                  <a:moveTo>
                    <a:pt x="90" y="116"/>
                  </a:moveTo>
                  <a:cubicBezTo>
                    <a:pt x="51" y="116"/>
                    <a:pt x="15" y="91"/>
                    <a:pt x="1" y="53"/>
                  </a:cubicBezTo>
                  <a:cubicBezTo>
                    <a:pt x="0" y="49"/>
                    <a:pt x="2" y="44"/>
                    <a:pt x="7" y="42"/>
                  </a:cubicBezTo>
                  <a:cubicBezTo>
                    <a:pt x="11" y="40"/>
                    <a:pt x="17" y="43"/>
                    <a:pt x="18" y="47"/>
                  </a:cubicBezTo>
                  <a:cubicBezTo>
                    <a:pt x="30" y="81"/>
                    <a:pt x="65" y="102"/>
                    <a:pt x="101" y="97"/>
                  </a:cubicBezTo>
                  <a:cubicBezTo>
                    <a:pt x="142" y="91"/>
                    <a:pt x="172" y="52"/>
                    <a:pt x="166" y="11"/>
                  </a:cubicBezTo>
                  <a:cubicBezTo>
                    <a:pt x="165" y="6"/>
                    <a:pt x="168" y="1"/>
                    <a:pt x="173" y="1"/>
                  </a:cubicBezTo>
                  <a:cubicBezTo>
                    <a:pt x="178" y="0"/>
                    <a:pt x="183" y="3"/>
                    <a:pt x="183" y="8"/>
                  </a:cubicBezTo>
                  <a:cubicBezTo>
                    <a:pt x="191" y="60"/>
                    <a:pt x="155" y="107"/>
                    <a:pt x="103" y="115"/>
                  </a:cubicBezTo>
                  <a:cubicBezTo>
                    <a:pt x="99" y="115"/>
                    <a:pt x="94" y="116"/>
                    <a:pt x="90" y="116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7" name="Freeform 715">
              <a:extLst>
                <a:ext uri="{FF2B5EF4-FFF2-40B4-BE49-F238E27FC236}">
                  <a16:creationId xmlns:a16="http://schemas.microsoft.com/office/drawing/2014/main" id="{2C018A4A-7A4F-E541-B103-7C855144C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808" y="2246456"/>
              <a:ext cx="39999" cy="160995"/>
            </a:xfrm>
            <a:custGeom>
              <a:avLst/>
              <a:gdLst>
                <a:gd name="T0" fmla="*/ 9 w 17"/>
                <a:gd name="T1" fmla="*/ 0 h 68"/>
                <a:gd name="T2" fmla="*/ 0 w 17"/>
                <a:gd name="T3" fmla="*/ 8 h 68"/>
                <a:gd name="T4" fmla="*/ 0 w 17"/>
                <a:gd name="T5" fmla="*/ 68 h 68"/>
                <a:gd name="T6" fmla="*/ 3 w 17"/>
                <a:gd name="T7" fmla="*/ 65 h 68"/>
                <a:gd name="T8" fmla="*/ 9 w 17"/>
                <a:gd name="T9" fmla="*/ 63 h 68"/>
                <a:gd name="T10" fmla="*/ 15 w 17"/>
                <a:gd name="T11" fmla="*/ 65 h 68"/>
                <a:gd name="T12" fmla="*/ 17 w 17"/>
                <a:gd name="T13" fmla="*/ 68 h 68"/>
                <a:gd name="T14" fmla="*/ 17 w 17"/>
                <a:gd name="T15" fmla="*/ 8 h 68"/>
                <a:gd name="T16" fmla="*/ 9 w 17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8">
                  <a:moveTo>
                    <a:pt x="9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5" y="64"/>
                    <a:pt x="7" y="63"/>
                    <a:pt x="9" y="63"/>
                  </a:cubicBezTo>
                  <a:cubicBezTo>
                    <a:pt x="11" y="63"/>
                    <a:pt x="14" y="64"/>
                    <a:pt x="15" y="65"/>
                  </a:cubicBezTo>
                  <a:cubicBezTo>
                    <a:pt x="16" y="66"/>
                    <a:pt x="17" y="67"/>
                    <a:pt x="17" y="6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9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Freeform 716">
              <a:extLst>
                <a:ext uri="{FF2B5EF4-FFF2-40B4-BE49-F238E27FC236}">
                  <a16:creationId xmlns:a16="http://schemas.microsoft.com/office/drawing/2014/main" id="{64AB602A-4E23-7F49-9EF7-0321F13FC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808" y="2243456"/>
              <a:ext cx="41999" cy="165995"/>
            </a:xfrm>
            <a:custGeom>
              <a:avLst/>
              <a:gdLst>
                <a:gd name="T0" fmla="*/ 9 w 18"/>
                <a:gd name="T1" fmla="*/ 0 h 70"/>
                <a:gd name="T2" fmla="*/ 9 w 18"/>
                <a:gd name="T3" fmla="*/ 0 h 70"/>
                <a:gd name="T4" fmla="*/ 0 w 18"/>
                <a:gd name="T5" fmla="*/ 9 h 70"/>
                <a:gd name="T6" fmla="*/ 0 w 18"/>
                <a:gd name="T7" fmla="*/ 69 h 70"/>
                <a:gd name="T8" fmla="*/ 0 w 18"/>
                <a:gd name="T9" fmla="*/ 69 h 70"/>
                <a:gd name="T10" fmla="*/ 0 w 18"/>
                <a:gd name="T11" fmla="*/ 9 h 70"/>
                <a:gd name="T12" fmla="*/ 9 w 18"/>
                <a:gd name="T13" fmla="*/ 1 h 70"/>
                <a:gd name="T14" fmla="*/ 17 w 18"/>
                <a:gd name="T15" fmla="*/ 9 h 70"/>
                <a:gd name="T16" fmla="*/ 17 w 18"/>
                <a:gd name="T17" fmla="*/ 69 h 70"/>
                <a:gd name="T18" fmla="*/ 18 w 18"/>
                <a:gd name="T19" fmla="*/ 70 h 70"/>
                <a:gd name="T20" fmla="*/ 18 w 18"/>
                <a:gd name="T21" fmla="*/ 9 h 70"/>
                <a:gd name="T22" fmla="*/ 9 w 18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7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1"/>
                    <a:pt x="9" y="1"/>
                  </a:cubicBezTo>
                  <a:cubicBezTo>
                    <a:pt x="13" y="1"/>
                    <a:pt x="17" y="4"/>
                    <a:pt x="17" y="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70"/>
                    <a:pt x="18" y="7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</a:path>
              </a:pathLst>
            </a:custGeom>
            <a:solidFill>
              <a:srgbClr val="003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9" name="Freeform 717">
              <a:extLst>
                <a:ext uri="{FF2B5EF4-FFF2-40B4-BE49-F238E27FC236}">
                  <a16:creationId xmlns:a16="http://schemas.microsoft.com/office/drawing/2014/main" id="{E7E99DAC-AA75-CA4A-B952-816E1B7A4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10" y="2409451"/>
              <a:ext cx="98997" cy="94997"/>
            </a:xfrm>
            <a:custGeom>
              <a:avLst/>
              <a:gdLst>
                <a:gd name="T0" fmla="*/ 29 w 42"/>
                <a:gd name="T1" fmla="*/ 0 h 40"/>
                <a:gd name="T2" fmla="*/ 3 w 42"/>
                <a:gd name="T3" fmla="*/ 26 h 40"/>
                <a:gd name="T4" fmla="*/ 3 w 42"/>
                <a:gd name="T5" fmla="*/ 38 h 40"/>
                <a:gd name="T6" fmla="*/ 9 w 42"/>
                <a:gd name="T7" fmla="*/ 40 h 40"/>
                <a:gd name="T8" fmla="*/ 15 w 42"/>
                <a:gd name="T9" fmla="*/ 38 h 40"/>
                <a:gd name="T10" fmla="*/ 42 w 42"/>
                <a:gd name="T11" fmla="*/ 11 h 40"/>
                <a:gd name="T12" fmla="*/ 38 w 42"/>
                <a:gd name="T13" fmla="*/ 12 h 40"/>
                <a:gd name="T14" fmla="*/ 29 w 42"/>
                <a:gd name="T15" fmla="*/ 3 h 40"/>
                <a:gd name="T16" fmla="*/ 29 w 42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0">
                  <a:moveTo>
                    <a:pt x="29" y="0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5"/>
                    <a:pt x="3" y="38"/>
                  </a:cubicBezTo>
                  <a:cubicBezTo>
                    <a:pt x="5" y="39"/>
                    <a:pt x="7" y="40"/>
                    <a:pt x="9" y="40"/>
                  </a:cubicBezTo>
                  <a:cubicBezTo>
                    <a:pt x="11" y="40"/>
                    <a:pt x="13" y="39"/>
                    <a:pt x="15" y="38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1"/>
                    <a:pt x="39" y="12"/>
                    <a:pt x="38" y="12"/>
                  </a:cubicBezTo>
                  <a:cubicBezTo>
                    <a:pt x="33" y="12"/>
                    <a:pt x="29" y="8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0" name="Freeform 718">
              <a:extLst>
                <a:ext uri="{FF2B5EF4-FFF2-40B4-BE49-F238E27FC236}">
                  <a16:creationId xmlns:a16="http://schemas.microsoft.com/office/drawing/2014/main" id="{D29233E8-1009-BB48-A6DC-DF121A37E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810" y="2407451"/>
              <a:ext cx="112997" cy="98997"/>
            </a:xfrm>
            <a:custGeom>
              <a:avLst/>
              <a:gdLst>
                <a:gd name="T0" fmla="*/ 30 w 48"/>
                <a:gd name="T1" fmla="*/ 0 h 42"/>
                <a:gd name="T2" fmla="*/ 4 w 48"/>
                <a:gd name="T3" fmla="*/ 27 h 42"/>
                <a:gd name="T4" fmla="*/ 4 w 48"/>
                <a:gd name="T5" fmla="*/ 39 h 42"/>
                <a:gd name="T6" fmla="*/ 10 w 48"/>
                <a:gd name="T7" fmla="*/ 42 h 42"/>
                <a:gd name="T8" fmla="*/ 16 w 48"/>
                <a:gd name="T9" fmla="*/ 39 h 42"/>
                <a:gd name="T10" fmla="*/ 45 w 48"/>
                <a:gd name="T11" fmla="*/ 10 h 42"/>
                <a:gd name="T12" fmla="*/ 48 w 48"/>
                <a:gd name="T13" fmla="*/ 1 h 42"/>
                <a:gd name="T14" fmla="*/ 48 w 48"/>
                <a:gd name="T15" fmla="*/ 4 h 42"/>
                <a:gd name="T16" fmla="*/ 43 w 48"/>
                <a:gd name="T17" fmla="*/ 12 h 42"/>
                <a:gd name="T18" fmla="*/ 16 w 48"/>
                <a:gd name="T19" fmla="*/ 39 h 42"/>
                <a:gd name="T20" fmla="*/ 10 w 48"/>
                <a:gd name="T21" fmla="*/ 41 h 42"/>
                <a:gd name="T22" fmla="*/ 4 w 48"/>
                <a:gd name="T23" fmla="*/ 39 h 42"/>
                <a:gd name="T24" fmla="*/ 4 w 48"/>
                <a:gd name="T25" fmla="*/ 27 h 42"/>
                <a:gd name="T26" fmla="*/ 30 w 48"/>
                <a:gd name="T27" fmla="*/ 1 h 42"/>
                <a:gd name="T28" fmla="*/ 30 w 48"/>
                <a:gd name="T2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42">
                  <a:moveTo>
                    <a:pt x="30" y="0"/>
                  </a:moveTo>
                  <a:cubicBezTo>
                    <a:pt x="4" y="27"/>
                    <a:pt x="4" y="27"/>
                    <a:pt x="4" y="27"/>
                  </a:cubicBezTo>
                  <a:cubicBezTo>
                    <a:pt x="0" y="30"/>
                    <a:pt x="0" y="36"/>
                    <a:pt x="4" y="39"/>
                  </a:cubicBezTo>
                  <a:cubicBezTo>
                    <a:pt x="5" y="41"/>
                    <a:pt x="8" y="42"/>
                    <a:pt x="10" y="42"/>
                  </a:cubicBezTo>
                  <a:cubicBezTo>
                    <a:pt x="12" y="42"/>
                    <a:pt x="14" y="41"/>
                    <a:pt x="16" y="3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8" y="8"/>
                    <a:pt x="48" y="4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7"/>
                    <a:pt x="46" y="10"/>
                    <a:pt x="43" y="12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0"/>
                    <a:pt x="12" y="41"/>
                    <a:pt x="10" y="41"/>
                  </a:cubicBezTo>
                  <a:cubicBezTo>
                    <a:pt x="8" y="41"/>
                    <a:pt x="6" y="40"/>
                    <a:pt x="4" y="39"/>
                  </a:cubicBezTo>
                  <a:cubicBezTo>
                    <a:pt x="1" y="36"/>
                    <a:pt x="1" y="30"/>
                    <a:pt x="4" y="2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003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Freeform 719">
              <a:extLst>
                <a:ext uri="{FF2B5EF4-FFF2-40B4-BE49-F238E27FC236}">
                  <a16:creationId xmlns:a16="http://schemas.microsoft.com/office/drawing/2014/main" id="{6B4EC613-86C2-164F-B1F5-846527F59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808" y="2395452"/>
              <a:ext cx="41999" cy="41999"/>
            </a:xfrm>
            <a:custGeom>
              <a:avLst/>
              <a:gdLst>
                <a:gd name="T0" fmla="*/ 9 w 18"/>
                <a:gd name="T1" fmla="*/ 0 h 18"/>
                <a:gd name="T2" fmla="*/ 3 w 18"/>
                <a:gd name="T3" fmla="*/ 2 h 18"/>
                <a:gd name="T4" fmla="*/ 0 w 18"/>
                <a:gd name="T5" fmla="*/ 5 h 18"/>
                <a:gd name="T6" fmla="*/ 0 w 18"/>
                <a:gd name="T7" fmla="*/ 6 h 18"/>
                <a:gd name="T8" fmla="*/ 0 w 18"/>
                <a:gd name="T9" fmla="*/ 6 h 18"/>
                <a:gd name="T10" fmla="*/ 0 w 18"/>
                <a:gd name="T11" fmla="*/ 9 h 18"/>
                <a:gd name="T12" fmla="*/ 9 w 18"/>
                <a:gd name="T13" fmla="*/ 18 h 18"/>
                <a:gd name="T14" fmla="*/ 13 w 18"/>
                <a:gd name="T15" fmla="*/ 17 h 18"/>
                <a:gd name="T16" fmla="*/ 15 w 18"/>
                <a:gd name="T17" fmla="*/ 15 h 18"/>
                <a:gd name="T18" fmla="*/ 17 w 18"/>
                <a:gd name="T19" fmla="*/ 7 h 18"/>
                <a:gd name="T20" fmla="*/ 17 w 18"/>
                <a:gd name="T21" fmla="*/ 6 h 18"/>
                <a:gd name="T22" fmla="*/ 17 w 18"/>
                <a:gd name="T23" fmla="*/ 5 h 18"/>
                <a:gd name="T24" fmla="*/ 15 w 18"/>
                <a:gd name="T25" fmla="*/ 2 h 18"/>
                <a:gd name="T26" fmla="*/ 9 w 18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0" y="18"/>
                    <a:pt x="12" y="17"/>
                    <a:pt x="13" y="1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2"/>
                    <a:pt x="18" y="9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6" y="3"/>
                    <a:pt x="15" y="2"/>
                  </a:cubicBezTo>
                  <a:cubicBezTo>
                    <a:pt x="14" y="1"/>
                    <a:pt x="11" y="0"/>
                    <a:pt x="9" y="0"/>
                  </a:cubicBezTo>
                </a:path>
              </a:pathLst>
            </a:custGeom>
            <a:solidFill>
              <a:srgbClr val="F573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2" name="Freeform 720">
              <a:extLst>
                <a:ext uri="{FF2B5EF4-FFF2-40B4-BE49-F238E27FC236}">
                  <a16:creationId xmlns:a16="http://schemas.microsoft.com/office/drawing/2014/main" id="{442A49C8-5E9D-1C43-BF41-0E64F00D03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3808" y="2407451"/>
              <a:ext cx="41999" cy="27999"/>
            </a:xfrm>
            <a:custGeom>
              <a:avLst/>
              <a:gdLst>
                <a:gd name="T0" fmla="*/ 17 w 18"/>
                <a:gd name="T1" fmla="*/ 0 h 12"/>
                <a:gd name="T2" fmla="*/ 17 w 18"/>
                <a:gd name="T3" fmla="*/ 1 h 12"/>
                <a:gd name="T4" fmla="*/ 17 w 18"/>
                <a:gd name="T5" fmla="*/ 2 h 12"/>
                <a:gd name="T6" fmla="*/ 15 w 18"/>
                <a:gd name="T7" fmla="*/ 10 h 12"/>
                <a:gd name="T8" fmla="*/ 13 w 18"/>
                <a:gd name="T9" fmla="*/ 12 h 12"/>
                <a:gd name="T10" fmla="*/ 18 w 18"/>
                <a:gd name="T11" fmla="*/ 4 h 12"/>
                <a:gd name="T12" fmla="*/ 18 w 18"/>
                <a:gd name="T13" fmla="*/ 1 h 12"/>
                <a:gd name="T14" fmla="*/ 17 w 18"/>
                <a:gd name="T15" fmla="*/ 0 h 12"/>
                <a:gd name="T16" fmla="*/ 0 w 18"/>
                <a:gd name="T17" fmla="*/ 0 h 12"/>
                <a:gd name="T18" fmla="*/ 0 w 18"/>
                <a:gd name="T19" fmla="*/ 0 h 12"/>
                <a:gd name="T20" fmla="*/ 0 w 18"/>
                <a:gd name="T21" fmla="*/ 1 h 12"/>
                <a:gd name="T22" fmla="*/ 0 w 18"/>
                <a:gd name="T23" fmla="*/ 1 h 12"/>
                <a:gd name="T24" fmla="*/ 0 w 1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2">
                  <a:moveTo>
                    <a:pt x="17" y="0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4"/>
                    <a:pt x="17" y="7"/>
                    <a:pt x="15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6" y="10"/>
                    <a:pt x="18" y="7"/>
                    <a:pt x="18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0"/>
                    <a:pt x="17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24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3" name="Freeform 721">
              <a:extLst>
                <a:ext uri="{FF2B5EF4-FFF2-40B4-BE49-F238E27FC236}">
                  <a16:creationId xmlns:a16="http://schemas.microsoft.com/office/drawing/2014/main" id="{9C75D339-C314-1F4E-BE08-BC20C0E65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816" y="2350453"/>
              <a:ext cx="48999" cy="77998"/>
            </a:xfrm>
            <a:custGeom>
              <a:avLst/>
              <a:gdLst>
                <a:gd name="T0" fmla="*/ 9 w 21"/>
                <a:gd name="T1" fmla="*/ 0 h 33"/>
                <a:gd name="T2" fmla="*/ 9 w 21"/>
                <a:gd name="T3" fmla="*/ 0 h 33"/>
                <a:gd name="T4" fmla="*/ 3 w 21"/>
                <a:gd name="T5" fmla="*/ 3 h 33"/>
                <a:gd name="T6" fmla="*/ 0 w 21"/>
                <a:gd name="T7" fmla="*/ 9 h 33"/>
                <a:gd name="T8" fmla="*/ 3 w 21"/>
                <a:gd name="T9" fmla="*/ 14 h 33"/>
                <a:gd name="T10" fmla="*/ 21 w 21"/>
                <a:gd name="T11" fmla="*/ 33 h 33"/>
                <a:gd name="T12" fmla="*/ 20 w 21"/>
                <a:gd name="T13" fmla="*/ 31 h 33"/>
                <a:gd name="T14" fmla="*/ 20 w 21"/>
                <a:gd name="T15" fmla="*/ 8 h 33"/>
                <a:gd name="T16" fmla="*/ 15 w 21"/>
                <a:gd name="T17" fmla="*/ 3 h 33"/>
                <a:gd name="T18" fmla="*/ 9 w 21"/>
                <a:gd name="T1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33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11"/>
                    <a:pt x="1" y="13"/>
                    <a:pt x="3" y="1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2"/>
                    <a:pt x="20" y="31"/>
                    <a:pt x="20" y="31"/>
                  </a:cubicBezTo>
                  <a:cubicBezTo>
                    <a:pt x="19" y="23"/>
                    <a:pt x="19" y="15"/>
                    <a:pt x="20" y="8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Freeform 722">
              <a:extLst>
                <a:ext uri="{FF2B5EF4-FFF2-40B4-BE49-F238E27FC236}">
                  <a16:creationId xmlns:a16="http://schemas.microsoft.com/office/drawing/2014/main" id="{96F943CB-3B0D-444C-A3B3-7EDD6A12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816" y="2350453"/>
              <a:ext cx="53998" cy="82997"/>
            </a:xfrm>
            <a:custGeom>
              <a:avLst/>
              <a:gdLst>
                <a:gd name="T0" fmla="*/ 9 w 23"/>
                <a:gd name="T1" fmla="*/ 0 h 35"/>
                <a:gd name="T2" fmla="*/ 9 w 23"/>
                <a:gd name="T3" fmla="*/ 0 h 35"/>
                <a:gd name="T4" fmla="*/ 2 w 23"/>
                <a:gd name="T5" fmla="*/ 2 h 35"/>
                <a:gd name="T6" fmla="*/ 0 w 23"/>
                <a:gd name="T7" fmla="*/ 8 h 35"/>
                <a:gd name="T8" fmla="*/ 0 w 23"/>
                <a:gd name="T9" fmla="*/ 9 h 35"/>
                <a:gd name="T10" fmla="*/ 2 w 23"/>
                <a:gd name="T11" fmla="*/ 15 h 35"/>
                <a:gd name="T12" fmla="*/ 23 w 23"/>
                <a:gd name="T13" fmla="*/ 35 h 35"/>
                <a:gd name="T14" fmla="*/ 21 w 23"/>
                <a:gd name="T15" fmla="*/ 33 h 35"/>
                <a:gd name="T16" fmla="*/ 3 w 23"/>
                <a:gd name="T17" fmla="*/ 14 h 35"/>
                <a:gd name="T18" fmla="*/ 0 w 23"/>
                <a:gd name="T19" fmla="*/ 9 h 35"/>
                <a:gd name="T20" fmla="*/ 3 w 23"/>
                <a:gd name="T21" fmla="*/ 3 h 35"/>
                <a:gd name="T22" fmla="*/ 9 w 23"/>
                <a:gd name="T23" fmla="*/ 0 h 35"/>
                <a:gd name="T24" fmla="*/ 9 w 23"/>
                <a:gd name="T25" fmla="*/ 0 h 35"/>
                <a:gd name="T26" fmla="*/ 15 w 23"/>
                <a:gd name="T27" fmla="*/ 3 h 35"/>
                <a:gd name="T28" fmla="*/ 20 w 23"/>
                <a:gd name="T29" fmla="*/ 8 h 35"/>
                <a:gd name="T30" fmla="*/ 20 w 23"/>
                <a:gd name="T31" fmla="*/ 7 h 35"/>
                <a:gd name="T32" fmla="*/ 15 w 23"/>
                <a:gd name="T33" fmla="*/ 2 h 35"/>
                <a:gd name="T34" fmla="*/ 9 w 23"/>
                <a:gd name="T3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35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3"/>
                    <a:pt x="2" y="1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1" y="34"/>
                    <a:pt x="21" y="3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3" y="1"/>
                    <a:pt x="15" y="3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7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1"/>
                    <a:pt x="11" y="0"/>
                    <a:pt x="9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5" name="Freeform 723">
              <a:extLst>
                <a:ext uri="{FF2B5EF4-FFF2-40B4-BE49-F238E27FC236}">
                  <a16:creationId xmlns:a16="http://schemas.microsoft.com/office/drawing/2014/main" id="{E18498BD-D192-7544-B0BF-01D229F5F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815" y="2366452"/>
              <a:ext cx="22999" cy="66998"/>
            </a:xfrm>
            <a:custGeom>
              <a:avLst/>
              <a:gdLst>
                <a:gd name="T0" fmla="*/ 1 w 10"/>
                <a:gd name="T1" fmla="*/ 0 h 28"/>
                <a:gd name="T2" fmla="*/ 1 w 10"/>
                <a:gd name="T3" fmla="*/ 1 h 28"/>
                <a:gd name="T4" fmla="*/ 1 w 10"/>
                <a:gd name="T5" fmla="*/ 24 h 28"/>
                <a:gd name="T6" fmla="*/ 2 w 10"/>
                <a:gd name="T7" fmla="*/ 26 h 28"/>
                <a:gd name="T8" fmla="*/ 4 w 10"/>
                <a:gd name="T9" fmla="*/ 28 h 28"/>
                <a:gd name="T10" fmla="*/ 4 w 10"/>
                <a:gd name="T11" fmla="*/ 28 h 28"/>
                <a:gd name="T12" fmla="*/ 4 w 10"/>
                <a:gd name="T13" fmla="*/ 16 h 28"/>
                <a:gd name="T14" fmla="*/ 10 w 10"/>
                <a:gd name="T15" fmla="*/ 10 h 28"/>
                <a:gd name="T16" fmla="*/ 1 w 10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8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8"/>
                    <a:pt x="0" y="16"/>
                    <a:pt x="1" y="24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2" y="27"/>
                    <a:pt x="3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5"/>
                    <a:pt x="0" y="19"/>
                    <a:pt x="4" y="16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6" name="Freeform 724">
              <a:extLst>
                <a:ext uri="{FF2B5EF4-FFF2-40B4-BE49-F238E27FC236}">
                  <a16:creationId xmlns:a16="http://schemas.microsoft.com/office/drawing/2014/main" id="{AFE19537-5311-E041-A46F-DDCEB3C1C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813" y="2352453"/>
              <a:ext cx="51998" cy="75998"/>
            </a:xfrm>
            <a:custGeom>
              <a:avLst/>
              <a:gdLst>
                <a:gd name="T0" fmla="*/ 13 w 22"/>
                <a:gd name="T1" fmla="*/ 0 h 32"/>
                <a:gd name="T2" fmla="*/ 13 w 22"/>
                <a:gd name="T3" fmla="*/ 0 h 32"/>
                <a:gd name="T4" fmla="*/ 7 w 22"/>
                <a:gd name="T5" fmla="*/ 2 h 32"/>
                <a:gd name="T6" fmla="*/ 1 w 22"/>
                <a:gd name="T7" fmla="*/ 8 h 32"/>
                <a:gd name="T8" fmla="*/ 1 w 22"/>
                <a:gd name="T9" fmla="*/ 27 h 32"/>
                <a:gd name="T10" fmla="*/ 1 w 22"/>
                <a:gd name="T11" fmla="*/ 28 h 32"/>
                <a:gd name="T12" fmla="*/ 1 w 22"/>
                <a:gd name="T13" fmla="*/ 28 h 32"/>
                <a:gd name="T14" fmla="*/ 0 w 22"/>
                <a:gd name="T15" fmla="*/ 32 h 32"/>
                <a:gd name="T16" fmla="*/ 19 w 22"/>
                <a:gd name="T17" fmla="*/ 14 h 32"/>
                <a:gd name="T18" fmla="*/ 19 w 22"/>
                <a:gd name="T19" fmla="*/ 2 h 32"/>
                <a:gd name="T20" fmla="*/ 13 w 22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2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9" y="0"/>
                    <a:pt x="7" y="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4"/>
                    <a:pt x="0" y="21"/>
                    <a:pt x="1" y="27"/>
                  </a:cubicBezTo>
                  <a:cubicBezTo>
                    <a:pt x="1" y="27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1" y="31"/>
                    <a:pt x="0" y="3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11"/>
                    <a:pt x="22" y="5"/>
                    <a:pt x="19" y="2"/>
                  </a:cubicBezTo>
                  <a:cubicBezTo>
                    <a:pt x="17" y="1"/>
                    <a:pt x="15" y="0"/>
                    <a:pt x="13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7" name="Freeform 725">
              <a:extLst>
                <a:ext uri="{FF2B5EF4-FFF2-40B4-BE49-F238E27FC236}">
                  <a16:creationId xmlns:a16="http://schemas.microsoft.com/office/drawing/2014/main" id="{41C34CBF-05E5-3C4F-874E-8E9A0F0972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7814" y="2350453"/>
              <a:ext cx="84997" cy="89997"/>
            </a:xfrm>
            <a:custGeom>
              <a:avLst/>
              <a:gdLst>
                <a:gd name="T0" fmla="*/ 2 w 36"/>
                <a:gd name="T1" fmla="*/ 38 h 38"/>
                <a:gd name="T2" fmla="*/ 2 w 36"/>
                <a:gd name="T3" fmla="*/ 38 h 38"/>
                <a:gd name="T4" fmla="*/ 2 w 36"/>
                <a:gd name="T5" fmla="*/ 38 h 38"/>
                <a:gd name="T6" fmla="*/ 0 w 36"/>
                <a:gd name="T7" fmla="*/ 36 h 38"/>
                <a:gd name="T8" fmla="*/ 2 w 36"/>
                <a:gd name="T9" fmla="*/ 38 h 38"/>
                <a:gd name="T10" fmla="*/ 2 w 36"/>
                <a:gd name="T11" fmla="*/ 38 h 38"/>
                <a:gd name="T12" fmla="*/ 2 w 36"/>
                <a:gd name="T13" fmla="*/ 38 h 38"/>
                <a:gd name="T14" fmla="*/ 2 w 36"/>
                <a:gd name="T15" fmla="*/ 38 h 38"/>
                <a:gd name="T16" fmla="*/ 2 w 36"/>
                <a:gd name="T17" fmla="*/ 38 h 38"/>
                <a:gd name="T18" fmla="*/ 2 w 36"/>
                <a:gd name="T19" fmla="*/ 38 h 38"/>
                <a:gd name="T20" fmla="*/ 2 w 36"/>
                <a:gd name="T21" fmla="*/ 37 h 38"/>
                <a:gd name="T22" fmla="*/ 2 w 36"/>
                <a:gd name="T23" fmla="*/ 37 h 38"/>
                <a:gd name="T24" fmla="*/ 0 w 36"/>
                <a:gd name="T25" fmla="*/ 37 h 38"/>
                <a:gd name="T26" fmla="*/ 0 w 36"/>
                <a:gd name="T27" fmla="*/ 37 h 38"/>
                <a:gd name="T28" fmla="*/ 0 w 36"/>
                <a:gd name="T29" fmla="*/ 37 h 38"/>
                <a:gd name="T30" fmla="*/ 0 w 36"/>
                <a:gd name="T31" fmla="*/ 37 h 38"/>
                <a:gd name="T32" fmla="*/ 0 w 36"/>
                <a:gd name="T33" fmla="*/ 37 h 38"/>
                <a:gd name="T34" fmla="*/ 0 w 36"/>
                <a:gd name="T35" fmla="*/ 36 h 38"/>
                <a:gd name="T36" fmla="*/ 0 w 36"/>
                <a:gd name="T37" fmla="*/ 36 h 38"/>
                <a:gd name="T38" fmla="*/ 0 w 36"/>
                <a:gd name="T39" fmla="*/ 36 h 38"/>
                <a:gd name="T40" fmla="*/ 0 w 36"/>
                <a:gd name="T41" fmla="*/ 36 h 38"/>
                <a:gd name="T42" fmla="*/ 26 w 36"/>
                <a:gd name="T43" fmla="*/ 0 h 38"/>
                <a:gd name="T44" fmla="*/ 20 w 36"/>
                <a:gd name="T45" fmla="*/ 3 h 38"/>
                <a:gd name="T46" fmla="*/ 14 w 36"/>
                <a:gd name="T47" fmla="*/ 8 h 38"/>
                <a:gd name="T48" fmla="*/ 14 w 36"/>
                <a:gd name="T49" fmla="*/ 9 h 38"/>
                <a:gd name="T50" fmla="*/ 20 w 36"/>
                <a:gd name="T51" fmla="*/ 3 h 38"/>
                <a:gd name="T52" fmla="*/ 26 w 36"/>
                <a:gd name="T53" fmla="*/ 1 h 38"/>
                <a:gd name="T54" fmla="*/ 26 w 36"/>
                <a:gd name="T55" fmla="*/ 1 h 38"/>
                <a:gd name="T56" fmla="*/ 32 w 36"/>
                <a:gd name="T57" fmla="*/ 3 h 38"/>
                <a:gd name="T58" fmla="*/ 32 w 36"/>
                <a:gd name="T59" fmla="*/ 15 h 38"/>
                <a:gd name="T60" fmla="*/ 13 w 36"/>
                <a:gd name="T61" fmla="*/ 33 h 38"/>
                <a:gd name="T62" fmla="*/ 11 w 36"/>
                <a:gd name="T63" fmla="*/ 36 h 38"/>
                <a:gd name="T64" fmla="*/ 6 w 36"/>
                <a:gd name="T65" fmla="*/ 38 h 38"/>
                <a:gd name="T66" fmla="*/ 6 w 36"/>
                <a:gd name="T67" fmla="*/ 38 h 38"/>
                <a:gd name="T68" fmla="*/ 6 w 36"/>
                <a:gd name="T69" fmla="*/ 38 h 38"/>
                <a:gd name="T70" fmla="*/ 5 w 36"/>
                <a:gd name="T71" fmla="*/ 38 h 38"/>
                <a:gd name="T72" fmla="*/ 11 w 36"/>
                <a:gd name="T73" fmla="*/ 36 h 38"/>
                <a:gd name="T74" fmla="*/ 32 w 36"/>
                <a:gd name="T75" fmla="*/ 15 h 38"/>
                <a:gd name="T76" fmla="*/ 32 w 36"/>
                <a:gd name="T77" fmla="*/ 3 h 38"/>
                <a:gd name="T78" fmla="*/ 26 w 36"/>
                <a:gd name="T7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" h="38">
                  <a:moveTo>
                    <a:pt x="2" y="38"/>
                  </a:move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moveTo>
                    <a:pt x="0" y="36"/>
                  </a:moveTo>
                  <a:cubicBezTo>
                    <a:pt x="0" y="37"/>
                    <a:pt x="1" y="37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7"/>
                    <a:pt x="1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26" y="0"/>
                  </a:moveTo>
                  <a:cubicBezTo>
                    <a:pt x="24" y="0"/>
                    <a:pt x="21" y="1"/>
                    <a:pt x="20" y="3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1"/>
                    <a:pt x="24" y="1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1"/>
                    <a:pt x="30" y="2"/>
                    <a:pt x="32" y="3"/>
                  </a:cubicBezTo>
                  <a:cubicBezTo>
                    <a:pt x="35" y="6"/>
                    <a:pt x="35" y="12"/>
                    <a:pt x="32" y="15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2" y="35"/>
                    <a:pt x="11" y="36"/>
                  </a:cubicBezTo>
                  <a:cubicBezTo>
                    <a:pt x="10" y="37"/>
                    <a:pt x="8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5" y="38"/>
                  </a:cubicBezTo>
                  <a:cubicBezTo>
                    <a:pt x="7" y="38"/>
                    <a:pt x="10" y="37"/>
                    <a:pt x="11" y="3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6" y="12"/>
                    <a:pt x="36" y="6"/>
                    <a:pt x="32" y="3"/>
                  </a:cubicBezTo>
                  <a:cubicBezTo>
                    <a:pt x="30" y="1"/>
                    <a:pt x="28" y="0"/>
                    <a:pt x="26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8" name="Freeform 726">
              <a:extLst>
                <a:ext uri="{FF2B5EF4-FFF2-40B4-BE49-F238E27FC236}">
                  <a16:creationId xmlns:a16="http://schemas.microsoft.com/office/drawing/2014/main" id="{E44894DA-6ADE-3445-8CD5-70BCF1CE1C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4814" y="2369452"/>
              <a:ext cx="35999" cy="70998"/>
            </a:xfrm>
            <a:custGeom>
              <a:avLst/>
              <a:gdLst>
                <a:gd name="T0" fmla="*/ 7 w 15"/>
                <a:gd name="T1" fmla="*/ 30 h 30"/>
                <a:gd name="T2" fmla="*/ 7 w 15"/>
                <a:gd name="T3" fmla="*/ 30 h 30"/>
                <a:gd name="T4" fmla="*/ 7 w 15"/>
                <a:gd name="T5" fmla="*/ 30 h 30"/>
                <a:gd name="T6" fmla="*/ 7 w 15"/>
                <a:gd name="T7" fmla="*/ 30 h 30"/>
                <a:gd name="T8" fmla="*/ 3 w 15"/>
                <a:gd name="T9" fmla="*/ 30 h 30"/>
                <a:gd name="T10" fmla="*/ 3 w 15"/>
                <a:gd name="T11" fmla="*/ 30 h 30"/>
                <a:gd name="T12" fmla="*/ 3 w 15"/>
                <a:gd name="T13" fmla="*/ 30 h 30"/>
                <a:gd name="T14" fmla="*/ 3 w 15"/>
                <a:gd name="T15" fmla="*/ 30 h 30"/>
                <a:gd name="T16" fmla="*/ 6 w 15"/>
                <a:gd name="T17" fmla="*/ 30 h 30"/>
                <a:gd name="T18" fmla="*/ 3 w 15"/>
                <a:gd name="T19" fmla="*/ 30 h 30"/>
                <a:gd name="T20" fmla="*/ 3 w 15"/>
                <a:gd name="T21" fmla="*/ 30 h 30"/>
                <a:gd name="T22" fmla="*/ 3 w 15"/>
                <a:gd name="T23" fmla="*/ 30 h 30"/>
                <a:gd name="T24" fmla="*/ 3 w 15"/>
                <a:gd name="T25" fmla="*/ 30 h 30"/>
                <a:gd name="T26" fmla="*/ 3 w 15"/>
                <a:gd name="T27" fmla="*/ 30 h 30"/>
                <a:gd name="T28" fmla="*/ 3 w 15"/>
                <a:gd name="T29" fmla="*/ 30 h 30"/>
                <a:gd name="T30" fmla="*/ 3 w 15"/>
                <a:gd name="T31" fmla="*/ 30 h 30"/>
                <a:gd name="T32" fmla="*/ 3 w 15"/>
                <a:gd name="T33" fmla="*/ 29 h 30"/>
                <a:gd name="T34" fmla="*/ 3 w 15"/>
                <a:gd name="T35" fmla="*/ 29 h 30"/>
                <a:gd name="T36" fmla="*/ 3 w 15"/>
                <a:gd name="T37" fmla="*/ 29 h 30"/>
                <a:gd name="T38" fmla="*/ 1 w 15"/>
                <a:gd name="T39" fmla="*/ 29 h 30"/>
                <a:gd name="T40" fmla="*/ 1 w 15"/>
                <a:gd name="T41" fmla="*/ 29 h 30"/>
                <a:gd name="T42" fmla="*/ 1 w 15"/>
                <a:gd name="T43" fmla="*/ 29 h 30"/>
                <a:gd name="T44" fmla="*/ 1 w 15"/>
                <a:gd name="T45" fmla="*/ 29 h 30"/>
                <a:gd name="T46" fmla="*/ 1 w 15"/>
                <a:gd name="T47" fmla="*/ 29 h 30"/>
                <a:gd name="T48" fmla="*/ 1 w 15"/>
                <a:gd name="T49" fmla="*/ 29 h 30"/>
                <a:gd name="T50" fmla="*/ 0 w 15"/>
                <a:gd name="T51" fmla="*/ 27 h 30"/>
                <a:gd name="T52" fmla="*/ 0 w 15"/>
                <a:gd name="T53" fmla="*/ 28 h 30"/>
                <a:gd name="T54" fmla="*/ 1 w 15"/>
                <a:gd name="T55" fmla="*/ 28 h 30"/>
                <a:gd name="T56" fmla="*/ 1 w 15"/>
                <a:gd name="T57" fmla="*/ 28 h 30"/>
                <a:gd name="T58" fmla="*/ 1 w 15"/>
                <a:gd name="T59" fmla="*/ 28 h 30"/>
                <a:gd name="T60" fmla="*/ 1 w 15"/>
                <a:gd name="T61" fmla="*/ 29 h 30"/>
                <a:gd name="T62" fmla="*/ 0 w 15"/>
                <a:gd name="T63" fmla="*/ 28 h 30"/>
                <a:gd name="T64" fmla="*/ 0 w 15"/>
                <a:gd name="T65" fmla="*/ 27 h 30"/>
                <a:gd name="T66" fmla="*/ 15 w 15"/>
                <a:gd name="T67" fmla="*/ 0 h 30"/>
                <a:gd name="T68" fmla="*/ 6 w 15"/>
                <a:gd name="T69" fmla="*/ 9 h 30"/>
                <a:gd name="T70" fmla="*/ 12 w 15"/>
                <a:gd name="T71" fmla="*/ 15 h 30"/>
                <a:gd name="T72" fmla="*/ 15 w 15"/>
                <a:gd name="T73" fmla="*/ 20 h 30"/>
                <a:gd name="T74" fmla="*/ 15 w 15"/>
                <a:gd name="T75" fmla="*/ 1 h 30"/>
                <a:gd name="T76" fmla="*/ 15 w 15"/>
                <a:gd name="T7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" h="30">
                  <a:moveTo>
                    <a:pt x="7" y="30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5" y="30"/>
                    <a:pt x="6" y="30"/>
                  </a:cubicBezTo>
                  <a:cubicBezTo>
                    <a:pt x="5" y="30"/>
                    <a:pt x="4" y="30"/>
                    <a:pt x="3" y="30"/>
                  </a:cubicBezTo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3" y="29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moveTo>
                    <a:pt x="1" y="29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moveTo>
                    <a:pt x="1" y="29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moveTo>
                    <a:pt x="0" y="27"/>
                  </a:move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1" y="28"/>
                    <a:pt x="0" y="28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15" y="0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6"/>
                    <a:pt x="15" y="18"/>
                    <a:pt x="15" y="20"/>
                  </a:cubicBezTo>
                  <a:cubicBezTo>
                    <a:pt x="14" y="14"/>
                    <a:pt x="14" y="7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9" name="Freeform 727">
              <a:extLst>
                <a:ext uri="{FF2B5EF4-FFF2-40B4-BE49-F238E27FC236}">
                  <a16:creationId xmlns:a16="http://schemas.microsoft.com/office/drawing/2014/main" id="{48BDA4DD-34F1-0645-AC0D-60BEE0CFA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813" y="2416451"/>
              <a:ext cx="3000" cy="12000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0 w 1"/>
                <a:gd name="T5" fmla="*/ 5 h 5"/>
                <a:gd name="T6" fmla="*/ 0 w 1"/>
                <a:gd name="T7" fmla="*/ 5 h 5"/>
                <a:gd name="T8" fmla="*/ 1 w 1"/>
                <a:gd name="T9" fmla="*/ 1 h 5"/>
                <a:gd name="T10" fmla="*/ 1 w 1"/>
                <a:gd name="T11" fmla="*/ 1 h 5"/>
                <a:gd name="T12" fmla="*/ 1 w 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0" name="Freeform 728">
              <a:extLst>
                <a:ext uri="{FF2B5EF4-FFF2-40B4-BE49-F238E27FC236}">
                  <a16:creationId xmlns:a16="http://schemas.microsoft.com/office/drawing/2014/main" id="{251B7FC2-91D4-964E-9958-8725D1C418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7814" y="2428451"/>
              <a:ext cx="29999" cy="12000"/>
            </a:xfrm>
            <a:custGeom>
              <a:avLst/>
              <a:gdLst>
                <a:gd name="T0" fmla="*/ 5 w 13"/>
                <a:gd name="T1" fmla="*/ 5 h 5"/>
                <a:gd name="T2" fmla="*/ 5 w 13"/>
                <a:gd name="T3" fmla="*/ 5 h 5"/>
                <a:gd name="T4" fmla="*/ 5 w 13"/>
                <a:gd name="T5" fmla="*/ 5 h 5"/>
                <a:gd name="T6" fmla="*/ 5 w 13"/>
                <a:gd name="T7" fmla="*/ 5 h 5"/>
                <a:gd name="T8" fmla="*/ 6 w 13"/>
                <a:gd name="T9" fmla="*/ 5 h 5"/>
                <a:gd name="T10" fmla="*/ 5 w 13"/>
                <a:gd name="T11" fmla="*/ 5 h 5"/>
                <a:gd name="T12" fmla="*/ 5 w 13"/>
                <a:gd name="T13" fmla="*/ 5 h 5"/>
                <a:gd name="T14" fmla="*/ 6 w 13"/>
                <a:gd name="T15" fmla="*/ 5 h 5"/>
                <a:gd name="T16" fmla="*/ 2 w 13"/>
                <a:gd name="T17" fmla="*/ 5 h 5"/>
                <a:gd name="T18" fmla="*/ 2 w 13"/>
                <a:gd name="T19" fmla="*/ 5 h 5"/>
                <a:gd name="T20" fmla="*/ 2 w 13"/>
                <a:gd name="T21" fmla="*/ 5 h 5"/>
                <a:gd name="T22" fmla="*/ 2 w 13"/>
                <a:gd name="T23" fmla="*/ 5 h 5"/>
                <a:gd name="T24" fmla="*/ 2 w 13"/>
                <a:gd name="T25" fmla="*/ 5 h 5"/>
                <a:gd name="T26" fmla="*/ 2 w 13"/>
                <a:gd name="T27" fmla="*/ 5 h 5"/>
                <a:gd name="T28" fmla="*/ 2 w 13"/>
                <a:gd name="T29" fmla="*/ 4 h 5"/>
                <a:gd name="T30" fmla="*/ 2 w 13"/>
                <a:gd name="T31" fmla="*/ 5 h 5"/>
                <a:gd name="T32" fmla="*/ 2 w 13"/>
                <a:gd name="T33" fmla="*/ 4 h 5"/>
                <a:gd name="T34" fmla="*/ 0 w 13"/>
                <a:gd name="T35" fmla="*/ 4 h 5"/>
                <a:gd name="T36" fmla="*/ 2 w 13"/>
                <a:gd name="T37" fmla="*/ 4 h 5"/>
                <a:gd name="T38" fmla="*/ 0 w 13"/>
                <a:gd name="T39" fmla="*/ 4 h 5"/>
                <a:gd name="T40" fmla="*/ 0 w 13"/>
                <a:gd name="T41" fmla="*/ 4 h 5"/>
                <a:gd name="T42" fmla="*/ 0 w 13"/>
                <a:gd name="T43" fmla="*/ 4 h 5"/>
                <a:gd name="T44" fmla="*/ 0 w 13"/>
                <a:gd name="T45" fmla="*/ 4 h 5"/>
                <a:gd name="T46" fmla="*/ 0 w 13"/>
                <a:gd name="T47" fmla="*/ 4 h 5"/>
                <a:gd name="T48" fmla="*/ 0 w 13"/>
                <a:gd name="T49" fmla="*/ 4 h 5"/>
                <a:gd name="T50" fmla="*/ 0 w 13"/>
                <a:gd name="T51" fmla="*/ 4 h 5"/>
                <a:gd name="T52" fmla="*/ 13 w 13"/>
                <a:gd name="T53" fmla="*/ 0 h 5"/>
                <a:gd name="T54" fmla="*/ 13 w 13"/>
                <a:gd name="T55" fmla="*/ 0 h 5"/>
                <a:gd name="T56" fmla="*/ 6 w 13"/>
                <a:gd name="T57" fmla="*/ 5 h 5"/>
                <a:gd name="T58" fmla="*/ 11 w 13"/>
                <a:gd name="T59" fmla="*/ 3 h 5"/>
                <a:gd name="T60" fmla="*/ 13 w 13"/>
                <a:gd name="T6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" h="5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moveTo>
                    <a:pt x="6" y="5"/>
                  </a:move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4"/>
                  </a:moveTo>
                  <a:cubicBezTo>
                    <a:pt x="2" y="4"/>
                    <a:pt x="2" y="4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0" y="4"/>
                  </a:moveTo>
                  <a:cubicBezTo>
                    <a:pt x="1" y="4"/>
                    <a:pt x="1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3"/>
                    <a:pt x="10" y="5"/>
                    <a:pt x="6" y="5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2" y="2"/>
                    <a:pt x="13" y="1"/>
                    <a:pt x="13" y="0"/>
                  </a:cubicBezTo>
                </a:path>
              </a:pathLst>
            </a:custGeom>
            <a:solidFill>
              <a:srgbClr val="002B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1" name="Freeform 729">
              <a:extLst>
                <a:ext uri="{FF2B5EF4-FFF2-40B4-BE49-F238E27FC236}">
                  <a16:creationId xmlns:a16="http://schemas.microsoft.com/office/drawing/2014/main" id="{3AEF181C-C948-7341-B5E4-7D2106537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815" y="2390452"/>
              <a:ext cx="44999" cy="49998"/>
            </a:xfrm>
            <a:custGeom>
              <a:avLst/>
              <a:gdLst>
                <a:gd name="T0" fmla="*/ 10 w 19"/>
                <a:gd name="T1" fmla="*/ 0 h 21"/>
                <a:gd name="T2" fmla="*/ 4 w 19"/>
                <a:gd name="T3" fmla="*/ 6 h 21"/>
                <a:gd name="T4" fmla="*/ 4 w 19"/>
                <a:gd name="T5" fmla="*/ 18 h 21"/>
                <a:gd name="T6" fmla="*/ 4 w 19"/>
                <a:gd name="T7" fmla="*/ 19 h 21"/>
                <a:gd name="T8" fmla="*/ 5 w 19"/>
                <a:gd name="T9" fmla="*/ 20 h 21"/>
                <a:gd name="T10" fmla="*/ 5 w 19"/>
                <a:gd name="T11" fmla="*/ 20 h 21"/>
                <a:gd name="T12" fmla="*/ 5 w 19"/>
                <a:gd name="T13" fmla="*/ 20 h 21"/>
                <a:gd name="T14" fmla="*/ 5 w 19"/>
                <a:gd name="T15" fmla="*/ 20 h 21"/>
                <a:gd name="T16" fmla="*/ 5 w 19"/>
                <a:gd name="T17" fmla="*/ 20 h 21"/>
                <a:gd name="T18" fmla="*/ 7 w 19"/>
                <a:gd name="T19" fmla="*/ 20 h 21"/>
                <a:gd name="T20" fmla="*/ 7 w 19"/>
                <a:gd name="T21" fmla="*/ 20 h 21"/>
                <a:gd name="T22" fmla="*/ 7 w 19"/>
                <a:gd name="T23" fmla="*/ 21 h 21"/>
                <a:gd name="T24" fmla="*/ 7 w 19"/>
                <a:gd name="T25" fmla="*/ 21 h 21"/>
                <a:gd name="T26" fmla="*/ 7 w 19"/>
                <a:gd name="T27" fmla="*/ 21 h 21"/>
                <a:gd name="T28" fmla="*/ 7 w 19"/>
                <a:gd name="T29" fmla="*/ 21 h 21"/>
                <a:gd name="T30" fmla="*/ 7 w 19"/>
                <a:gd name="T31" fmla="*/ 21 h 21"/>
                <a:gd name="T32" fmla="*/ 10 w 19"/>
                <a:gd name="T33" fmla="*/ 21 h 21"/>
                <a:gd name="T34" fmla="*/ 10 w 19"/>
                <a:gd name="T35" fmla="*/ 21 h 21"/>
                <a:gd name="T36" fmla="*/ 10 w 19"/>
                <a:gd name="T37" fmla="*/ 21 h 21"/>
                <a:gd name="T38" fmla="*/ 10 w 19"/>
                <a:gd name="T39" fmla="*/ 21 h 21"/>
                <a:gd name="T40" fmla="*/ 11 w 19"/>
                <a:gd name="T41" fmla="*/ 21 h 21"/>
                <a:gd name="T42" fmla="*/ 11 w 19"/>
                <a:gd name="T43" fmla="*/ 21 h 21"/>
                <a:gd name="T44" fmla="*/ 18 w 19"/>
                <a:gd name="T45" fmla="*/ 16 h 21"/>
                <a:gd name="T46" fmla="*/ 19 w 19"/>
                <a:gd name="T47" fmla="*/ 11 h 21"/>
                <a:gd name="T48" fmla="*/ 19 w 19"/>
                <a:gd name="T49" fmla="*/ 11 h 21"/>
                <a:gd name="T50" fmla="*/ 16 w 19"/>
                <a:gd name="T51" fmla="*/ 6 h 21"/>
                <a:gd name="T52" fmla="*/ 10 w 19"/>
                <a:gd name="T5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1">
                  <a:moveTo>
                    <a:pt x="10" y="0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0" y="9"/>
                    <a:pt x="0" y="15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5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5" y="21"/>
                    <a:pt x="17" y="19"/>
                    <a:pt x="18" y="16"/>
                  </a:cubicBezTo>
                  <a:cubicBezTo>
                    <a:pt x="19" y="14"/>
                    <a:pt x="19" y="13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8" y="7"/>
                    <a:pt x="16" y="6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006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2" name="Freeform 730">
              <a:extLst>
                <a:ext uri="{FF2B5EF4-FFF2-40B4-BE49-F238E27FC236}">
                  <a16:creationId xmlns:a16="http://schemas.microsoft.com/office/drawing/2014/main" id="{33C4E45B-2695-774F-8450-93134DBF0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2801" y="2388452"/>
              <a:ext cx="48999" cy="72998"/>
            </a:xfrm>
            <a:custGeom>
              <a:avLst/>
              <a:gdLst>
                <a:gd name="T0" fmla="*/ 0 w 21"/>
                <a:gd name="T1" fmla="*/ 0 h 31"/>
                <a:gd name="T2" fmla="*/ 0 w 21"/>
                <a:gd name="T3" fmla="*/ 2 h 31"/>
                <a:gd name="T4" fmla="*/ 1 w 21"/>
                <a:gd name="T5" fmla="*/ 23 h 31"/>
                <a:gd name="T6" fmla="*/ 7 w 21"/>
                <a:gd name="T7" fmla="*/ 29 h 31"/>
                <a:gd name="T8" fmla="*/ 13 w 21"/>
                <a:gd name="T9" fmla="*/ 31 h 31"/>
                <a:gd name="T10" fmla="*/ 19 w 21"/>
                <a:gd name="T11" fmla="*/ 29 h 31"/>
                <a:gd name="T12" fmla="*/ 21 w 21"/>
                <a:gd name="T13" fmla="*/ 23 h 31"/>
                <a:gd name="T14" fmla="*/ 18 w 21"/>
                <a:gd name="T15" fmla="*/ 17 h 31"/>
                <a:gd name="T16" fmla="*/ 0 w 21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9"/>
                    <a:pt x="1" y="16"/>
                    <a:pt x="1" y="23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31"/>
                    <a:pt x="11" y="31"/>
                    <a:pt x="13" y="31"/>
                  </a:cubicBezTo>
                  <a:cubicBezTo>
                    <a:pt x="15" y="31"/>
                    <a:pt x="17" y="30"/>
                    <a:pt x="19" y="29"/>
                  </a:cubicBezTo>
                  <a:cubicBezTo>
                    <a:pt x="20" y="27"/>
                    <a:pt x="21" y="25"/>
                    <a:pt x="21" y="23"/>
                  </a:cubicBezTo>
                  <a:cubicBezTo>
                    <a:pt x="21" y="20"/>
                    <a:pt x="20" y="18"/>
                    <a:pt x="18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3" name="Freeform 731">
              <a:extLst>
                <a:ext uri="{FF2B5EF4-FFF2-40B4-BE49-F238E27FC236}">
                  <a16:creationId xmlns:a16="http://schemas.microsoft.com/office/drawing/2014/main" id="{92CF8E11-7BD1-F34D-B0A1-82FF6AAFB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801" y="2383452"/>
              <a:ext cx="58998" cy="79998"/>
            </a:xfrm>
            <a:custGeom>
              <a:avLst/>
              <a:gdLst>
                <a:gd name="T0" fmla="*/ 0 w 25"/>
                <a:gd name="T1" fmla="*/ 0 h 34"/>
                <a:gd name="T2" fmla="*/ 2 w 25"/>
                <a:gd name="T3" fmla="*/ 2 h 34"/>
                <a:gd name="T4" fmla="*/ 20 w 25"/>
                <a:gd name="T5" fmla="*/ 19 h 34"/>
                <a:gd name="T6" fmla="*/ 23 w 25"/>
                <a:gd name="T7" fmla="*/ 25 h 34"/>
                <a:gd name="T8" fmla="*/ 21 w 25"/>
                <a:gd name="T9" fmla="*/ 31 h 34"/>
                <a:gd name="T10" fmla="*/ 15 w 25"/>
                <a:gd name="T11" fmla="*/ 33 h 34"/>
                <a:gd name="T12" fmla="*/ 9 w 25"/>
                <a:gd name="T13" fmla="*/ 31 h 34"/>
                <a:gd name="T14" fmla="*/ 3 w 25"/>
                <a:gd name="T15" fmla="*/ 25 h 34"/>
                <a:gd name="T16" fmla="*/ 3 w 25"/>
                <a:gd name="T17" fmla="*/ 26 h 34"/>
                <a:gd name="T18" fmla="*/ 9 w 25"/>
                <a:gd name="T19" fmla="*/ 32 h 34"/>
                <a:gd name="T20" fmla="*/ 15 w 25"/>
                <a:gd name="T21" fmla="*/ 34 h 34"/>
                <a:gd name="T22" fmla="*/ 15 w 25"/>
                <a:gd name="T23" fmla="*/ 34 h 34"/>
                <a:gd name="T24" fmla="*/ 21 w 25"/>
                <a:gd name="T25" fmla="*/ 31 h 34"/>
                <a:gd name="T26" fmla="*/ 21 w 25"/>
                <a:gd name="T27" fmla="*/ 18 h 34"/>
                <a:gd name="T28" fmla="*/ 0 w 25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4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20"/>
                    <a:pt x="23" y="22"/>
                    <a:pt x="23" y="25"/>
                  </a:cubicBezTo>
                  <a:cubicBezTo>
                    <a:pt x="23" y="27"/>
                    <a:pt x="22" y="29"/>
                    <a:pt x="21" y="31"/>
                  </a:cubicBezTo>
                  <a:cubicBezTo>
                    <a:pt x="19" y="32"/>
                    <a:pt x="17" y="33"/>
                    <a:pt x="15" y="33"/>
                  </a:cubicBezTo>
                  <a:cubicBezTo>
                    <a:pt x="13" y="33"/>
                    <a:pt x="11" y="33"/>
                    <a:pt x="9" y="31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3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34"/>
                    <a:pt x="20" y="33"/>
                    <a:pt x="21" y="31"/>
                  </a:cubicBezTo>
                  <a:cubicBezTo>
                    <a:pt x="25" y="27"/>
                    <a:pt x="24" y="22"/>
                    <a:pt x="21" y="1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4" name="Freeform 732">
              <a:extLst>
                <a:ext uri="{FF2B5EF4-FFF2-40B4-BE49-F238E27FC236}">
                  <a16:creationId xmlns:a16="http://schemas.microsoft.com/office/drawing/2014/main" id="{D16EBFB3-5B48-0D4B-A3F3-9775E84C1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3801" y="2381452"/>
              <a:ext cx="20999" cy="62998"/>
            </a:xfrm>
            <a:custGeom>
              <a:avLst/>
              <a:gdLst>
                <a:gd name="T0" fmla="*/ 5 w 9"/>
                <a:gd name="T1" fmla="*/ 0 h 27"/>
                <a:gd name="T2" fmla="*/ 8 w 9"/>
                <a:gd name="T3" fmla="*/ 6 h 27"/>
                <a:gd name="T4" fmla="*/ 8 w 9"/>
                <a:gd name="T5" fmla="*/ 7 h 27"/>
                <a:gd name="T6" fmla="*/ 6 w 9"/>
                <a:gd name="T7" fmla="*/ 12 h 27"/>
                <a:gd name="T8" fmla="*/ 0 w 9"/>
                <a:gd name="T9" fmla="*/ 19 h 27"/>
                <a:gd name="T10" fmla="*/ 9 w 9"/>
                <a:gd name="T11" fmla="*/ 27 h 27"/>
                <a:gd name="T12" fmla="*/ 9 w 9"/>
                <a:gd name="T13" fmla="*/ 26 h 27"/>
                <a:gd name="T14" fmla="*/ 8 w 9"/>
                <a:gd name="T15" fmla="*/ 5 h 27"/>
                <a:gd name="T16" fmla="*/ 8 w 9"/>
                <a:gd name="T17" fmla="*/ 3 h 27"/>
                <a:gd name="T18" fmla="*/ 6 w 9"/>
                <a:gd name="T19" fmla="*/ 1 h 27"/>
                <a:gd name="T20" fmla="*/ 5 w 9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7">
                  <a:moveTo>
                    <a:pt x="5" y="0"/>
                  </a:moveTo>
                  <a:cubicBezTo>
                    <a:pt x="7" y="2"/>
                    <a:pt x="8" y="4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7" y="11"/>
                    <a:pt x="6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6"/>
                  </a:cubicBezTo>
                  <a:cubicBezTo>
                    <a:pt x="9" y="19"/>
                    <a:pt x="9" y="12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7" y="2"/>
                    <a:pt x="7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5" name="Freeform 733">
              <a:extLst>
                <a:ext uri="{FF2B5EF4-FFF2-40B4-BE49-F238E27FC236}">
                  <a16:creationId xmlns:a16="http://schemas.microsoft.com/office/drawing/2014/main" id="{B522121E-D31C-534E-AD2E-D0AF1364C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804" y="2388452"/>
              <a:ext cx="49998" cy="77998"/>
            </a:xfrm>
            <a:custGeom>
              <a:avLst/>
              <a:gdLst>
                <a:gd name="T0" fmla="*/ 20 w 21"/>
                <a:gd name="T1" fmla="*/ 0 h 33"/>
                <a:gd name="T2" fmla="*/ 3 w 21"/>
                <a:gd name="T3" fmla="*/ 20 h 33"/>
                <a:gd name="T4" fmla="*/ 0 w 21"/>
                <a:gd name="T5" fmla="*/ 26 h 33"/>
                <a:gd name="T6" fmla="*/ 3 w 21"/>
                <a:gd name="T7" fmla="*/ 31 h 33"/>
                <a:gd name="T8" fmla="*/ 9 w 21"/>
                <a:gd name="T9" fmla="*/ 33 h 33"/>
                <a:gd name="T10" fmla="*/ 15 w 21"/>
                <a:gd name="T11" fmla="*/ 31 h 33"/>
                <a:gd name="T12" fmla="*/ 20 w 21"/>
                <a:gd name="T13" fmla="*/ 25 h 33"/>
                <a:gd name="T14" fmla="*/ 20 w 21"/>
                <a:gd name="T15" fmla="*/ 6 h 33"/>
                <a:gd name="T16" fmla="*/ 19 w 21"/>
                <a:gd name="T17" fmla="*/ 4 h 33"/>
                <a:gd name="T18" fmla="*/ 19 w 21"/>
                <a:gd name="T19" fmla="*/ 3 h 33"/>
                <a:gd name="T20" fmla="*/ 20 w 21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3">
                  <a:moveTo>
                    <a:pt x="20" y="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1" y="21"/>
                    <a:pt x="0" y="23"/>
                    <a:pt x="0" y="26"/>
                  </a:cubicBezTo>
                  <a:cubicBezTo>
                    <a:pt x="1" y="28"/>
                    <a:pt x="2" y="30"/>
                    <a:pt x="3" y="31"/>
                  </a:cubicBezTo>
                  <a:cubicBezTo>
                    <a:pt x="5" y="33"/>
                    <a:pt x="7" y="33"/>
                    <a:pt x="9" y="33"/>
                  </a:cubicBezTo>
                  <a:cubicBezTo>
                    <a:pt x="11" y="33"/>
                    <a:pt x="13" y="32"/>
                    <a:pt x="15" y="31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19"/>
                    <a:pt x="21" y="13"/>
                    <a:pt x="20" y="6"/>
                  </a:cubicBezTo>
                  <a:cubicBezTo>
                    <a:pt x="20" y="6"/>
                    <a:pt x="19" y="5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20" y="1"/>
                    <a:pt x="20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6" name="Freeform 734">
              <a:extLst>
                <a:ext uri="{FF2B5EF4-FFF2-40B4-BE49-F238E27FC236}">
                  <a16:creationId xmlns:a16="http://schemas.microsoft.com/office/drawing/2014/main" id="{4B466948-5097-E244-B2F1-7B41B03A5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2804" y="2376452"/>
              <a:ext cx="67998" cy="91997"/>
            </a:xfrm>
            <a:custGeom>
              <a:avLst/>
              <a:gdLst>
                <a:gd name="T0" fmla="*/ 29 w 29"/>
                <a:gd name="T1" fmla="*/ 0 h 39"/>
                <a:gd name="T2" fmla="*/ 29 w 29"/>
                <a:gd name="T3" fmla="*/ 0 h 39"/>
                <a:gd name="T4" fmla="*/ 23 w 29"/>
                <a:gd name="T5" fmla="*/ 3 h 39"/>
                <a:gd name="T6" fmla="*/ 3 w 29"/>
                <a:gd name="T7" fmla="*/ 24 h 39"/>
                <a:gd name="T8" fmla="*/ 4 w 29"/>
                <a:gd name="T9" fmla="*/ 37 h 39"/>
                <a:gd name="T10" fmla="*/ 10 w 29"/>
                <a:gd name="T11" fmla="*/ 39 h 39"/>
                <a:gd name="T12" fmla="*/ 16 w 29"/>
                <a:gd name="T13" fmla="*/ 36 h 39"/>
                <a:gd name="T14" fmla="*/ 21 w 29"/>
                <a:gd name="T15" fmla="*/ 31 h 39"/>
                <a:gd name="T16" fmla="*/ 21 w 29"/>
                <a:gd name="T17" fmla="*/ 30 h 39"/>
                <a:gd name="T18" fmla="*/ 16 w 29"/>
                <a:gd name="T19" fmla="*/ 36 h 39"/>
                <a:gd name="T20" fmla="*/ 10 w 29"/>
                <a:gd name="T21" fmla="*/ 38 h 39"/>
                <a:gd name="T22" fmla="*/ 4 w 29"/>
                <a:gd name="T23" fmla="*/ 36 h 39"/>
                <a:gd name="T24" fmla="*/ 1 w 29"/>
                <a:gd name="T25" fmla="*/ 31 h 39"/>
                <a:gd name="T26" fmla="*/ 4 w 29"/>
                <a:gd name="T27" fmla="*/ 25 h 39"/>
                <a:gd name="T28" fmla="*/ 21 w 29"/>
                <a:gd name="T29" fmla="*/ 5 h 39"/>
                <a:gd name="T30" fmla="*/ 23 w 29"/>
                <a:gd name="T31" fmla="*/ 3 h 39"/>
                <a:gd name="T32" fmla="*/ 29 w 29"/>
                <a:gd name="T33" fmla="*/ 0 h 39"/>
                <a:gd name="T34" fmla="*/ 29 w 29"/>
                <a:gd name="T35" fmla="*/ 0 h 39"/>
                <a:gd name="T36" fmla="*/ 29 w 29"/>
                <a:gd name="T37" fmla="*/ 0 h 39"/>
                <a:gd name="T38" fmla="*/ 29 w 29"/>
                <a:gd name="T39" fmla="*/ 0 h 39"/>
                <a:gd name="T40" fmla="*/ 29 w 29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9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4" y="1"/>
                    <a:pt x="23" y="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8"/>
                    <a:pt x="0" y="33"/>
                    <a:pt x="4" y="37"/>
                  </a:cubicBezTo>
                  <a:cubicBezTo>
                    <a:pt x="5" y="38"/>
                    <a:pt x="8" y="39"/>
                    <a:pt x="10" y="39"/>
                  </a:cubicBezTo>
                  <a:cubicBezTo>
                    <a:pt x="12" y="39"/>
                    <a:pt x="15" y="38"/>
                    <a:pt x="16" y="36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0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4" y="37"/>
                    <a:pt x="12" y="38"/>
                    <a:pt x="10" y="38"/>
                  </a:cubicBezTo>
                  <a:cubicBezTo>
                    <a:pt x="8" y="38"/>
                    <a:pt x="6" y="38"/>
                    <a:pt x="4" y="36"/>
                  </a:cubicBezTo>
                  <a:cubicBezTo>
                    <a:pt x="3" y="35"/>
                    <a:pt x="2" y="33"/>
                    <a:pt x="1" y="31"/>
                  </a:cubicBezTo>
                  <a:cubicBezTo>
                    <a:pt x="1" y="28"/>
                    <a:pt x="2" y="26"/>
                    <a:pt x="4" y="2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2" y="3"/>
                    <a:pt x="23" y="3"/>
                  </a:cubicBezTo>
                  <a:cubicBezTo>
                    <a:pt x="24" y="1"/>
                    <a:pt x="27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7" name="Freeform 735">
              <a:extLst>
                <a:ext uri="{FF2B5EF4-FFF2-40B4-BE49-F238E27FC236}">
                  <a16:creationId xmlns:a16="http://schemas.microsoft.com/office/drawing/2014/main" id="{590990B6-4148-8649-8C1B-C99801656F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1802" y="2376452"/>
              <a:ext cx="32999" cy="72998"/>
            </a:xfrm>
            <a:custGeom>
              <a:avLst/>
              <a:gdLst>
                <a:gd name="T0" fmla="*/ 0 w 14"/>
                <a:gd name="T1" fmla="*/ 11 h 31"/>
                <a:gd name="T2" fmla="*/ 0 w 14"/>
                <a:gd name="T3" fmla="*/ 30 h 31"/>
                <a:gd name="T4" fmla="*/ 0 w 14"/>
                <a:gd name="T5" fmla="*/ 31 h 31"/>
                <a:gd name="T6" fmla="*/ 9 w 14"/>
                <a:gd name="T7" fmla="*/ 21 h 31"/>
                <a:gd name="T8" fmla="*/ 2 w 14"/>
                <a:gd name="T9" fmla="*/ 15 h 31"/>
                <a:gd name="T10" fmla="*/ 0 w 14"/>
                <a:gd name="T11" fmla="*/ 11 h 31"/>
                <a:gd name="T12" fmla="*/ 8 w 14"/>
                <a:gd name="T13" fmla="*/ 0 h 31"/>
                <a:gd name="T14" fmla="*/ 8 w 14"/>
                <a:gd name="T15" fmla="*/ 0 h 31"/>
                <a:gd name="T16" fmla="*/ 14 w 14"/>
                <a:gd name="T17" fmla="*/ 2 h 31"/>
                <a:gd name="T18" fmla="*/ 14 w 14"/>
                <a:gd name="T19" fmla="*/ 2 h 31"/>
                <a:gd name="T20" fmla="*/ 14 w 14"/>
                <a:gd name="T21" fmla="*/ 2 h 31"/>
                <a:gd name="T22" fmla="*/ 8 w 14"/>
                <a:gd name="T23" fmla="*/ 0 h 31"/>
                <a:gd name="T24" fmla="*/ 8 w 14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1">
                  <a:moveTo>
                    <a:pt x="0" y="11"/>
                  </a:moveTo>
                  <a:cubicBezTo>
                    <a:pt x="1" y="18"/>
                    <a:pt x="1" y="24"/>
                    <a:pt x="0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4"/>
                    <a:pt x="0" y="13"/>
                    <a:pt x="0" y="11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3" y="0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8" name="Freeform 736">
              <a:extLst>
                <a:ext uri="{FF2B5EF4-FFF2-40B4-BE49-F238E27FC236}">
                  <a16:creationId xmlns:a16="http://schemas.microsoft.com/office/drawing/2014/main" id="{EEFA44B3-A860-0E4D-B7EF-58EA75DAB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802" y="2388452"/>
              <a:ext cx="2000" cy="14000"/>
            </a:xfrm>
            <a:custGeom>
              <a:avLst/>
              <a:gdLst>
                <a:gd name="T0" fmla="*/ 1 w 1"/>
                <a:gd name="T1" fmla="*/ 0 h 6"/>
                <a:gd name="T2" fmla="*/ 1 w 1"/>
                <a:gd name="T3" fmla="*/ 0 h 6"/>
                <a:gd name="T4" fmla="*/ 0 w 1"/>
                <a:gd name="T5" fmla="*/ 3 h 6"/>
                <a:gd name="T6" fmla="*/ 0 w 1"/>
                <a:gd name="T7" fmla="*/ 4 h 6"/>
                <a:gd name="T8" fmla="*/ 1 w 1"/>
                <a:gd name="T9" fmla="*/ 6 h 6"/>
                <a:gd name="T10" fmla="*/ 1 w 1"/>
                <a:gd name="T11" fmla="*/ 5 h 6"/>
                <a:gd name="T12" fmla="*/ 1 w 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3"/>
                    <a:pt x="1" y="1"/>
                    <a:pt x="1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9" name="Freeform 737">
              <a:extLst>
                <a:ext uri="{FF2B5EF4-FFF2-40B4-BE49-F238E27FC236}">
                  <a16:creationId xmlns:a16="http://schemas.microsoft.com/office/drawing/2014/main" id="{A868C7ED-B79E-7846-9351-E88C6EACE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802" y="2376452"/>
              <a:ext cx="18999" cy="12000"/>
            </a:xfrm>
            <a:custGeom>
              <a:avLst/>
              <a:gdLst>
                <a:gd name="T0" fmla="*/ 8 w 8"/>
                <a:gd name="T1" fmla="*/ 0 h 5"/>
                <a:gd name="T2" fmla="*/ 2 w 8"/>
                <a:gd name="T3" fmla="*/ 3 h 5"/>
                <a:gd name="T4" fmla="*/ 0 w 8"/>
                <a:gd name="T5" fmla="*/ 5 h 5"/>
                <a:gd name="T6" fmla="*/ 0 w 8"/>
                <a:gd name="T7" fmla="*/ 5 h 5"/>
                <a:gd name="T8" fmla="*/ 7 w 8"/>
                <a:gd name="T9" fmla="*/ 0 h 5"/>
                <a:gd name="T10" fmla="*/ 8 w 8"/>
                <a:gd name="T11" fmla="*/ 0 h 5"/>
                <a:gd name="T12" fmla="*/ 8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6" y="0"/>
                    <a:pt x="3" y="1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4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002B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0" name="Freeform 738">
              <a:extLst>
                <a:ext uri="{FF2B5EF4-FFF2-40B4-BE49-F238E27FC236}">
                  <a16:creationId xmlns:a16="http://schemas.microsoft.com/office/drawing/2014/main" id="{06FE6D00-91FF-B44F-A906-AE543AA2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802" y="2376452"/>
              <a:ext cx="42999" cy="49998"/>
            </a:xfrm>
            <a:custGeom>
              <a:avLst/>
              <a:gdLst>
                <a:gd name="T0" fmla="*/ 9 w 18"/>
                <a:gd name="T1" fmla="*/ 0 h 21"/>
                <a:gd name="T2" fmla="*/ 8 w 18"/>
                <a:gd name="T3" fmla="*/ 0 h 21"/>
                <a:gd name="T4" fmla="*/ 1 w 18"/>
                <a:gd name="T5" fmla="*/ 5 h 21"/>
                <a:gd name="T6" fmla="*/ 1 w 18"/>
                <a:gd name="T7" fmla="*/ 10 h 21"/>
                <a:gd name="T8" fmla="*/ 1 w 18"/>
                <a:gd name="T9" fmla="*/ 11 h 21"/>
                <a:gd name="T10" fmla="*/ 3 w 18"/>
                <a:gd name="T11" fmla="*/ 15 h 21"/>
                <a:gd name="T12" fmla="*/ 10 w 18"/>
                <a:gd name="T13" fmla="*/ 21 h 21"/>
                <a:gd name="T14" fmla="*/ 16 w 18"/>
                <a:gd name="T15" fmla="*/ 14 h 21"/>
                <a:gd name="T16" fmla="*/ 18 w 18"/>
                <a:gd name="T17" fmla="*/ 9 h 21"/>
                <a:gd name="T18" fmla="*/ 18 w 18"/>
                <a:gd name="T19" fmla="*/ 8 h 21"/>
                <a:gd name="T20" fmla="*/ 15 w 18"/>
                <a:gd name="T21" fmla="*/ 2 h 21"/>
                <a:gd name="T22" fmla="*/ 15 w 18"/>
                <a:gd name="T23" fmla="*/ 2 h 21"/>
                <a:gd name="T24" fmla="*/ 9 w 18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1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2" y="2"/>
                    <a:pt x="1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1" y="13"/>
                    <a:pt x="2" y="14"/>
                    <a:pt x="3" y="1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3"/>
                    <a:pt x="18" y="11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7" y="4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0"/>
                    <a:pt x="11" y="0"/>
                    <a:pt x="9" y="0"/>
                  </a:cubicBezTo>
                </a:path>
              </a:pathLst>
            </a:custGeom>
            <a:solidFill>
              <a:srgbClr val="006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7394098-7430-274D-8FE2-EB90077A3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775" y="3127453"/>
            <a:ext cx="842400" cy="8424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BFD4C64-E124-F341-B008-BB1B0F8156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84" y="2058951"/>
            <a:ext cx="427183" cy="427183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B0FB574F-6683-3B4F-9DE9-7B0F7EF4304F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3F897A8-AC90-A14C-96E4-6C71708D623F}"/>
              </a:ext>
            </a:extLst>
          </p:cNvPr>
          <p:cNvSpPr/>
          <p:nvPr/>
        </p:nvSpPr>
        <p:spPr>
          <a:xfrm>
            <a:off x="-13740" y="161871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Cisco Business Wireless: Network of Possibilities</a:t>
            </a:r>
          </a:p>
        </p:txBody>
      </p:sp>
      <p:pic>
        <p:nvPicPr>
          <p:cNvPr id="90" name="Picture 89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440F6E5-E6FF-6142-A706-E80243C2971A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75" y="1362119"/>
            <a:ext cx="439200" cy="4284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EAD613D-0065-3F45-98A5-666090E8DED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291" y="3098934"/>
            <a:ext cx="850617" cy="85061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0CAD0A5-23BB-2D48-8CA7-538AB49E98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69" y="3593185"/>
            <a:ext cx="434812" cy="4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24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11308" y="1639522"/>
            <a:ext cx="711684" cy="1148751"/>
            <a:chOff x="8556512" y="2367556"/>
            <a:chExt cx="367989" cy="593982"/>
          </a:xfrm>
        </p:grpSpPr>
        <p:sp>
          <p:nvSpPr>
            <p:cNvPr id="10" name="Freeform 534"/>
            <p:cNvSpPr>
              <a:spLocks noChangeAspect="1"/>
            </p:cNvSpPr>
            <p:nvPr/>
          </p:nvSpPr>
          <p:spPr bwMode="auto">
            <a:xfrm>
              <a:off x="8556512" y="2367556"/>
              <a:ext cx="367989" cy="243993"/>
            </a:xfrm>
            <a:custGeom>
              <a:avLst/>
              <a:gdLst>
                <a:gd name="T0" fmla="*/ 78 w 156"/>
                <a:gd name="T1" fmla="*/ 0 h 103"/>
                <a:gd name="T2" fmla="*/ 0 w 156"/>
                <a:gd name="T3" fmla="*/ 78 h 103"/>
                <a:gd name="T4" fmla="*/ 25 w 156"/>
                <a:gd name="T5" fmla="*/ 103 h 103"/>
                <a:gd name="T6" fmla="*/ 51 w 156"/>
                <a:gd name="T7" fmla="*/ 78 h 103"/>
                <a:gd name="T8" fmla="*/ 78 w 156"/>
                <a:gd name="T9" fmla="*/ 51 h 103"/>
                <a:gd name="T10" fmla="*/ 105 w 156"/>
                <a:gd name="T11" fmla="*/ 78 h 103"/>
                <a:gd name="T12" fmla="*/ 105 w 156"/>
                <a:gd name="T13" fmla="*/ 78 h 103"/>
                <a:gd name="T14" fmla="*/ 130 w 156"/>
                <a:gd name="T15" fmla="*/ 52 h 103"/>
                <a:gd name="T16" fmla="*/ 156 w 156"/>
                <a:gd name="T17" fmla="*/ 78 h 103"/>
                <a:gd name="T18" fmla="*/ 78 w 156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03">
                  <a:moveTo>
                    <a:pt x="78" y="0"/>
                  </a:moveTo>
                  <a:cubicBezTo>
                    <a:pt x="35" y="0"/>
                    <a:pt x="0" y="35"/>
                    <a:pt x="0" y="78"/>
                  </a:cubicBezTo>
                  <a:cubicBezTo>
                    <a:pt x="0" y="92"/>
                    <a:pt x="11" y="103"/>
                    <a:pt x="25" y="103"/>
                  </a:cubicBezTo>
                  <a:cubicBezTo>
                    <a:pt x="39" y="103"/>
                    <a:pt x="51" y="92"/>
                    <a:pt x="51" y="78"/>
                  </a:cubicBezTo>
                  <a:cubicBezTo>
                    <a:pt x="51" y="63"/>
                    <a:pt x="63" y="51"/>
                    <a:pt x="78" y="51"/>
                  </a:cubicBezTo>
                  <a:cubicBezTo>
                    <a:pt x="93" y="51"/>
                    <a:pt x="105" y="63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64"/>
                    <a:pt x="116" y="52"/>
                    <a:pt x="130" y="52"/>
                  </a:cubicBezTo>
                  <a:cubicBezTo>
                    <a:pt x="144" y="52"/>
                    <a:pt x="156" y="64"/>
                    <a:pt x="156" y="78"/>
                  </a:cubicBezTo>
                  <a:cubicBezTo>
                    <a:pt x="156" y="35"/>
                    <a:pt x="121" y="0"/>
                    <a:pt x="78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535"/>
            <p:cNvSpPr>
              <a:spLocks noChangeAspect="1" noChangeArrowheads="1"/>
            </p:cNvSpPr>
            <p:nvPr/>
          </p:nvSpPr>
          <p:spPr bwMode="auto">
            <a:xfrm>
              <a:off x="8681508" y="2845542"/>
              <a:ext cx="115996" cy="115996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36"/>
            <p:cNvSpPr>
              <a:spLocks noChangeAspect="1"/>
            </p:cNvSpPr>
            <p:nvPr/>
          </p:nvSpPr>
          <p:spPr bwMode="auto">
            <a:xfrm>
              <a:off x="8678508" y="2551551"/>
              <a:ext cx="245992" cy="245992"/>
            </a:xfrm>
            <a:custGeom>
              <a:avLst/>
              <a:gdLst>
                <a:gd name="T0" fmla="*/ 104 w 104"/>
                <a:gd name="T1" fmla="*/ 0 h 104"/>
                <a:gd name="T2" fmla="*/ 78 w 104"/>
                <a:gd name="T3" fmla="*/ 25 h 104"/>
                <a:gd name="T4" fmla="*/ 53 w 104"/>
                <a:gd name="T5" fmla="*/ 0 h 104"/>
                <a:gd name="T6" fmla="*/ 53 w 104"/>
                <a:gd name="T7" fmla="*/ 0 h 104"/>
                <a:gd name="T8" fmla="*/ 37 w 104"/>
                <a:gd name="T9" fmla="*/ 24 h 104"/>
                <a:gd name="T10" fmla="*/ 0 w 104"/>
                <a:gd name="T11" fmla="*/ 78 h 104"/>
                <a:gd name="T12" fmla="*/ 26 w 104"/>
                <a:gd name="T13" fmla="*/ 104 h 104"/>
                <a:gd name="T14" fmla="*/ 51 w 104"/>
                <a:gd name="T15" fmla="*/ 78 h 104"/>
                <a:gd name="T16" fmla="*/ 59 w 104"/>
                <a:gd name="T17" fmla="*/ 70 h 104"/>
                <a:gd name="T18" fmla="*/ 104 w 104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4">
                  <a:moveTo>
                    <a:pt x="104" y="0"/>
                  </a:moveTo>
                  <a:cubicBezTo>
                    <a:pt x="104" y="14"/>
                    <a:pt x="92" y="25"/>
                    <a:pt x="78" y="25"/>
                  </a:cubicBezTo>
                  <a:cubicBezTo>
                    <a:pt x="64" y="25"/>
                    <a:pt x="53" y="14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0"/>
                    <a:pt x="47" y="20"/>
                    <a:pt x="37" y="24"/>
                  </a:cubicBezTo>
                  <a:cubicBezTo>
                    <a:pt x="15" y="35"/>
                    <a:pt x="0" y="56"/>
                    <a:pt x="0" y="78"/>
                  </a:cubicBezTo>
                  <a:cubicBezTo>
                    <a:pt x="0" y="92"/>
                    <a:pt x="12" y="104"/>
                    <a:pt x="26" y="104"/>
                  </a:cubicBezTo>
                  <a:cubicBezTo>
                    <a:pt x="40" y="104"/>
                    <a:pt x="51" y="93"/>
                    <a:pt x="51" y="78"/>
                  </a:cubicBezTo>
                  <a:cubicBezTo>
                    <a:pt x="52" y="77"/>
                    <a:pt x="54" y="73"/>
                    <a:pt x="59" y="70"/>
                  </a:cubicBezTo>
                  <a:cubicBezTo>
                    <a:pt x="86" y="57"/>
                    <a:pt x="104" y="30"/>
                    <a:pt x="104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37"/>
            <p:cNvSpPr>
              <a:spLocks noChangeAspect="1"/>
            </p:cNvSpPr>
            <p:nvPr/>
          </p:nvSpPr>
          <p:spPr bwMode="auto">
            <a:xfrm>
              <a:off x="8804505" y="2490552"/>
              <a:ext cx="119996" cy="120996"/>
            </a:xfrm>
            <a:custGeom>
              <a:avLst/>
              <a:gdLst>
                <a:gd name="T0" fmla="*/ 25 w 51"/>
                <a:gd name="T1" fmla="*/ 0 h 51"/>
                <a:gd name="T2" fmla="*/ 0 w 51"/>
                <a:gd name="T3" fmla="*/ 26 h 51"/>
                <a:gd name="T4" fmla="*/ 0 w 51"/>
                <a:gd name="T5" fmla="*/ 26 h 51"/>
                <a:gd name="T6" fmla="*/ 0 w 51"/>
                <a:gd name="T7" fmla="*/ 26 h 51"/>
                <a:gd name="T8" fmla="*/ 25 w 51"/>
                <a:gd name="T9" fmla="*/ 51 h 51"/>
                <a:gd name="T10" fmla="*/ 51 w 51"/>
                <a:gd name="T11" fmla="*/ 26 h 51"/>
                <a:gd name="T12" fmla="*/ 51 w 51"/>
                <a:gd name="T13" fmla="*/ 26 h 51"/>
                <a:gd name="T14" fmla="*/ 51 w 51"/>
                <a:gd name="T15" fmla="*/ 26 h 51"/>
                <a:gd name="T16" fmla="*/ 25 w 5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9" y="51"/>
                    <a:pt x="51" y="40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39" y="0"/>
                    <a:pt x="25" y="0"/>
                  </a:cubicBezTo>
                </a:path>
              </a:pathLst>
            </a:custGeom>
            <a:solidFill>
              <a:srgbClr val="008C44"/>
            </a:solidFill>
            <a:ln w="3175">
              <a:solidFill>
                <a:srgbClr val="017E1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6473870" y="2399691"/>
            <a:ext cx="889910" cy="1432537"/>
            <a:chOff x="8085527" y="2367556"/>
            <a:chExt cx="368989" cy="593982"/>
          </a:xfrm>
        </p:grpSpPr>
        <p:sp>
          <p:nvSpPr>
            <p:cNvPr id="16" name="Freeform 530"/>
            <p:cNvSpPr>
              <a:spLocks noChangeAspect="1"/>
            </p:cNvSpPr>
            <p:nvPr/>
          </p:nvSpPr>
          <p:spPr bwMode="auto">
            <a:xfrm>
              <a:off x="8085527" y="2367556"/>
              <a:ext cx="368989" cy="243993"/>
            </a:xfrm>
            <a:custGeom>
              <a:avLst/>
              <a:gdLst>
                <a:gd name="T0" fmla="*/ 78 w 156"/>
                <a:gd name="T1" fmla="*/ 0 h 103"/>
                <a:gd name="T2" fmla="*/ 0 w 156"/>
                <a:gd name="T3" fmla="*/ 78 h 103"/>
                <a:gd name="T4" fmla="*/ 25 w 156"/>
                <a:gd name="T5" fmla="*/ 103 h 103"/>
                <a:gd name="T6" fmla="*/ 51 w 156"/>
                <a:gd name="T7" fmla="*/ 78 h 103"/>
                <a:gd name="T8" fmla="*/ 78 w 156"/>
                <a:gd name="T9" fmla="*/ 51 h 103"/>
                <a:gd name="T10" fmla="*/ 105 w 156"/>
                <a:gd name="T11" fmla="*/ 78 h 103"/>
                <a:gd name="T12" fmla="*/ 105 w 156"/>
                <a:gd name="T13" fmla="*/ 78 h 103"/>
                <a:gd name="T14" fmla="*/ 130 w 156"/>
                <a:gd name="T15" fmla="*/ 52 h 103"/>
                <a:gd name="T16" fmla="*/ 156 w 156"/>
                <a:gd name="T17" fmla="*/ 78 h 103"/>
                <a:gd name="T18" fmla="*/ 78 w 156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03">
                  <a:moveTo>
                    <a:pt x="78" y="0"/>
                  </a:moveTo>
                  <a:cubicBezTo>
                    <a:pt x="35" y="0"/>
                    <a:pt x="0" y="35"/>
                    <a:pt x="0" y="78"/>
                  </a:cubicBezTo>
                  <a:cubicBezTo>
                    <a:pt x="0" y="92"/>
                    <a:pt x="11" y="103"/>
                    <a:pt x="25" y="103"/>
                  </a:cubicBezTo>
                  <a:cubicBezTo>
                    <a:pt x="39" y="103"/>
                    <a:pt x="51" y="92"/>
                    <a:pt x="51" y="78"/>
                  </a:cubicBezTo>
                  <a:cubicBezTo>
                    <a:pt x="51" y="63"/>
                    <a:pt x="63" y="51"/>
                    <a:pt x="78" y="51"/>
                  </a:cubicBezTo>
                  <a:cubicBezTo>
                    <a:pt x="93" y="51"/>
                    <a:pt x="105" y="63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64"/>
                    <a:pt x="116" y="52"/>
                    <a:pt x="130" y="52"/>
                  </a:cubicBezTo>
                  <a:cubicBezTo>
                    <a:pt x="144" y="52"/>
                    <a:pt x="156" y="64"/>
                    <a:pt x="156" y="78"/>
                  </a:cubicBezTo>
                  <a:cubicBezTo>
                    <a:pt x="156" y="35"/>
                    <a:pt x="121" y="0"/>
                    <a:pt x="78" y="0"/>
                  </a:cubicBezTo>
                </a:path>
              </a:pathLst>
            </a:cu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531"/>
            <p:cNvSpPr>
              <a:spLocks noChangeAspect="1" noChangeArrowheads="1"/>
            </p:cNvSpPr>
            <p:nvPr/>
          </p:nvSpPr>
          <p:spPr bwMode="auto">
            <a:xfrm>
              <a:off x="8210523" y="2845542"/>
              <a:ext cx="115996" cy="11599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32"/>
            <p:cNvSpPr>
              <a:spLocks noChangeAspect="1"/>
            </p:cNvSpPr>
            <p:nvPr/>
          </p:nvSpPr>
          <p:spPr bwMode="auto">
            <a:xfrm>
              <a:off x="8208523" y="2551551"/>
              <a:ext cx="245992" cy="245992"/>
            </a:xfrm>
            <a:custGeom>
              <a:avLst/>
              <a:gdLst>
                <a:gd name="T0" fmla="*/ 104 w 104"/>
                <a:gd name="T1" fmla="*/ 0 h 104"/>
                <a:gd name="T2" fmla="*/ 78 w 104"/>
                <a:gd name="T3" fmla="*/ 25 h 104"/>
                <a:gd name="T4" fmla="*/ 53 w 104"/>
                <a:gd name="T5" fmla="*/ 0 h 104"/>
                <a:gd name="T6" fmla="*/ 53 w 104"/>
                <a:gd name="T7" fmla="*/ 0 h 104"/>
                <a:gd name="T8" fmla="*/ 37 w 104"/>
                <a:gd name="T9" fmla="*/ 24 h 104"/>
                <a:gd name="T10" fmla="*/ 0 w 104"/>
                <a:gd name="T11" fmla="*/ 78 h 104"/>
                <a:gd name="T12" fmla="*/ 26 w 104"/>
                <a:gd name="T13" fmla="*/ 104 h 104"/>
                <a:gd name="T14" fmla="*/ 51 w 104"/>
                <a:gd name="T15" fmla="*/ 78 h 104"/>
                <a:gd name="T16" fmla="*/ 59 w 104"/>
                <a:gd name="T17" fmla="*/ 70 h 104"/>
                <a:gd name="T18" fmla="*/ 104 w 104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4">
                  <a:moveTo>
                    <a:pt x="104" y="0"/>
                  </a:moveTo>
                  <a:cubicBezTo>
                    <a:pt x="104" y="14"/>
                    <a:pt x="92" y="25"/>
                    <a:pt x="78" y="25"/>
                  </a:cubicBezTo>
                  <a:cubicBezTo>
                    <a:pt x="64" y="25"/>
                    <a:pt x="53" y="14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0"/>
                    <a:pt x="47" y="20"/>
                    <a:pt x="37" y="24"/>
                  </a:cubicBezTo>
                  <a:cubicBezTo>
                    <a:pt x="15" y="35"/>
                    <a:pt x="0" y="56"/>
                    <a:pt x="0" y="78"/>
                  </a:cubicBezTo>
                  <a:cubicBezTo>
                    <a:pt x="0" y="92"/>
                    <a:pt x="12" y="104"/>
                    <a:pt x="26" y="104"/>
                  </a:cubicBezTo>
                  <a:cubicBezTo>
                    <a:pt x="40" y="104"/>
                    <a:pt x="51" y="93"/>
                    <a:pt x="51" y="78"/>
                  </a:cubicBezTo>
                  <a:cubicBezTo>
                    <a:pt x="52" y="77"/>
                    <a:pt x="54" y="73"/>
                    <a:pt x="59" y="70"/>
                  </a:cubicBezTo>
                  <a:cubicBezTo>
                    <a:pt x="86" y="57"/>
                    <a:pt x="104" y="30"/>
                    <a:pt x="104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33"/>
            <p:cNvSpPr>
              <a:spLocks noChangeAspect="1"/>
            </p:cNvSpPr>
            <p:nvPr/>
          </p:nvSpPr>
          <p:spPr bwMode="auto">
            <a:xfrm>
              <a:off x="8333519" y="2490552"/>
              <a:ext cx="120996" cy="120996"/>
            </a:xfrm>
            <a:custGeom>
              <a:avLst/>
              <a:gdLst>
                <a:gd name="T0" fmla="*/ 25 w 51"/>
                <a:gd name="T1" fmla="*/ 0 h 51"/>
                <a:gd name="T2" fmla="*/ 0 w 51"/>
                <a:gd name="T3" fmla="*/ 26 h 51"/>
                <a:gd name="T4" fmla="*/ 0 w 51"/>
                <a:gd name="T5" fmla="*/ 26 h 51"/>
                <a:gd name="T6" fmla="*/ 0 w 51"/>
                <a:gd name="T7" fmla="*/ 26 h 51"/>
                <a:gd name="T8" fmla="*/ 25 w 51"/>
                <a:gd name="T9" fmla="*/ 51 h 51"/>
                <a:gd name="T10" fmla="*/ 51 w 51"/>
                <a:gd name="T11" fmla="*/ 26 h 51"/>
                <a:gd name="T12" fmla="*/ 51 w 51"/>
                <a:gd name="T13" fmla="*/ 26 h 51"/>
                <a:gd name="T14" fmla="*/ 51 w 51"/>
                <a:gd name="T15" fmla="*/ 26 h 51"/>
                <a:gd name="T16" fmla="*/ 25 w 5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9" y="51"/>
                    <a:pt x="51" y="40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39" y="0"/>
                    <a:pt x="25" y="0"/>
                  </a:cubicBezTo>
                </a:path>
              </a:pathLst>
            </a:custGeom>
            <a:solidFill>
              <a:srgbClr val="49DAFF"/>
            </a:solidFill>
            <a:ln w="3175">
              <a:solidFill>
                <a:srgbClr val="49DA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5172080" y="1321483"/>
            <a:ext cx="1635590" cy="2632899"/>
            <a:chOff x="8085527" y="2367556"/>
            <a:chExt cx="368989" cy="593982"/>
          </a:xfrm>
        </p:grpSpPr>
        <p:sp>
          <p:nvSpPr>
            <p:cNvPr id="28" name="Freeform 530"/>
            <p:cNvSpPr>
              <a:spLocks noChangeAspect="1"/>
            </p:cNvSpPr>
            <p:nvPr/>
          </p:nvSpPr>
          <p:spPr bwMode="auto">
            <a:xfrm>
              <a:off x="8085527" y="2367556"/>
              <a:ext cx="368989" cy="243993"/>
            </a:xfrm>
            <a:custGeom>
              <a:avLst/>
              <a:gdLst>
                <a:gd name="T0" fmla="*/ 78 w 156"/>
                <a:gd name="T1" fmla="*/ 0 h 103"/>
                <a:gd name="T2" fmla="*/ 0 w 156"/>
                <a:gd name="T3" fmla="*/ 78 h 103"/>
                <a:gd name="T4" fmla="*/ 25 w 156"/>
                <a:gd name="T5" fmla="*/ 103 h 103"/>
                <a:gd name="T6" fmla="*/ 51 w 156"/>
                <a:gd name="T7" fmla="*/ 78 h 103"/>
                <a:gd name="T8" fmla="*/ 78 w 156"/>
                <a:gd name="T9" fmla="*/ 51 h 103"/>
                <a:gd name="T10" fmla="*/ 105 w 156"/>
                <a:gd name="T11" fmla="*/ 78 h 103"/>
                <a:gd name="T12" fmla="*/ 105 w 156"/>
                <a:gd name="T13" fmla="*/ 78 h 103"/>
                <a:gd name="T14" fmla="*/ 130 w 156"/>
                <a:gd name="T15" fmla="*/ 52 h 103"/>
                <a:gd name="T16" fmla="*/ 156 w 156"/>
                <a:gd name="T17" fmla="*/ 78 h 103"/>
                <a:gd name="T18" fmla="*/ 78 w 156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03">
                  <a:moveTo>
                    <a:pt x="78" y="0"/>
                  </a:moveTo>
                  <a:cubicBezTo>
                    <a:pt x="35" y="0"/>
                    <a:pt x="0" y="35"/>
                    <a:pt x="0" y="78"/>
                  </a:cubicBezTo>
                  <a:cubicBezTo>
                    <a:pt x="0" y="92"/>
                    <a:pt x="11" y="103"/>
                    <a:pt x="25" y="103"/>
                  </a:cubicBezTo>
                  <a:cubicBezTo>
                    <a:pt x="39" y="103"/>
                    <a:pt x="51" y="92"/>
                    <a:pt x="51" y="78"/>
                  </a:cubicBezTo>
                  <a:cubicBezTo>
                    <a:pt x="51" y="63"/>
                    <a:pt x="63" y="51"/>
                    <a:pt x="78" y="51"/>
                  </a:cubicBezTo>
                  <a:cubicBezTo>
                    <a:pt x="93" y="51"/>
                    <a:pt x="105" y="63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64"/>
                    <a:pt x="116" y="52"/>
                    <a:pt x="130" y="52"/>
                  </a:cubicBezTo>
                  <a:cubicBezTo>
                    <a:pt x="144" y="52"/>
                    <a:pt x="156" y="64"/>
                    <a:pt x="156" y="78"/>
                  </a:cubicBezTo>
                  <a:cubicBezTo>
                    <a:pt x="156" y="35"/>
                    <a:pt x="121" y="0"/>
                    <a:pt x="78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531"/>
            <p:cNvSpPr>
              <a:spLocks noChangeAspect="1" noChangeArrowheads="1"/>
            </p:cNvSpPr>
            <p:nvPr/>
          </p:nvSpPr>
          <p:spPr bwMode="auto">
            <a:xfrm>
              <a:off x="8210523" y="2845542"/>
              <a:ext cx="115996" cy="115996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32"/>
            <p:cNvSpPr>
              <a:spLocks noChangeAspect="1"/>
            </p:cNvSpPr>
            <p:nvPr/>
          </p:nvSpPr>
          <p:spPr bwMode="auto">
            <a:xfrm>
              <a:off x="8208523" y="2551551"/>
              <a:ext cx="245992" cy="245992"/>
            </a:xfrm>
            <a:custGeom>
              <a:avLst/>
              <a:gdLst>
                <a:gd name="T0" fmla="*/ 104 w 104"/>
                <a:gd name="T1" fmla="*/ 0 h 104"/>
                <a:gd name="T2" fmla="*/ 78 w 104"/>
                <a:gd name="T3" fmla="*/ 25 h 104"/>
                <a:gd name="T4" fmla="*/ 53 w 104"/>
                <a:gd name="T5" fmla="*/ 0 h 104"/>
                <a:gd name="T6" fmla="*/ 53 w 104"/>
                <a:gd name="T7" fmla="*/ 0 h 104"/>
                <a:gd name="T8" fmla="*/ 37 w 104"/>
                <a:gd name="T9" fmla="*/ 24 h 104"/>
                <a:gd name="T10" fmla="*/ 0 w 104"/>
                <a:gd name="T11" fmla="*/ 78 h 104"/>
                <a:gd name="T12" fmla="*/ 26 w 104"/>
                <a:gd name="T13" fmla="*/ 104 h 104"/>
                <a:gd name="T14" fmla="*/ 51 w 104"/>
                <a:gd name="T15" fmla="*/ 78 h 104"/>
                <a:gd name="T16" fmla="*/ 59 w 104"/>
                <a:gd name="T17" fmla="*/ 70 h 104"/>
                <a:gd name="T18" fmla="*/ 104 w 104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4">
                  <a:moveTo>
                    <a:pt x="104" y="0"/>
                  </a:moveTo>
                  <a:cubicBezTo>
                    <a:pt x="104" y="14"/>
                    <a:pt x="92" y="25"/>
                    <a:pt x="78" y="25"/>
                  </a:cubicBezTo>
                  <a:cubicBezTo>
                    <a:pt x="64" y="25"/>
                    <a:pt x="53" y="14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0"/>
                    <a:pt x="47" y="20"/>
                    <a:pt x="37" y="24"/>
                  </a:cubicBezTo>
                  <a:cubicBezTo>
                    <a:pt x="15" y="35"/>
                    <a:pt x="0" y="56"/>
                    <a:pt x="0" y="78"/>
                  </a:cubicBezTo>
                  <a:cubicBezTo>
                    <a:pt x="0" y="92"/>
                    <a:pt x="12" y="104"/>
                    <a:pt x="26" y="104"/>
                  </a:cubicBezTo>
                  <a:cubicBezTo>
                    <a:pt x="40" y="104"/>
                    <a:pt x="51" y="93"/>
                    <a:pt x="51" y="78"/>
                  </a:cubicBezTo>
                  <a:cubicBezTo>
                    <a:pt x="52" y="77"/>
                    <a:pt x="54" y="73"/>
                    <a:pt x="59" y="70"/>
                  </a:cubicBezTo>
                  <a:cubicBezTo>
                    <a:pt x="86" y="57"/>
                    <a:pt x="104" y="30"/>
                    <a:pt x="104" y="0"/>
                  </a:cubicBezTo>
                </a:path>
              </a:pathLst>
            </a:custGeom>
            <a:solidFill>
              <a:schemeClr val="accent3"/>
            </a:solidFill>
            <a:ln w="3175"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33"/>
            <p:cNvSpPr>
              <a:spLocks noChangeAspect="1"/>
            </p:cNvSpPr>
            <p:nvPr/>
          </p:nvSpPr>
          <p:spPr bwMode="auto">
            <a:xfrm>
              <a:off x="8333519" y="2490552"/>
              <a:ext cx="120996" cy="120996"/>
            </a:xfrm>
            <a:custGeom>
              <a:avLst/>
              <a:gdLst>
                <a:gd name="T0" fmla="*/ 25 w 51"/>
                <a:gd name="T1" fmla="*/ 0 h 51"/>
                <a:gd name="T2" fmla="*/ 0 w 51"/>
                <a:gd name="T3" fmla="*/ 26 h 51"/>
                <a:gd name="T4" fmla="*/ 0 w 51"/>
                <a:gd name="T5" fmla="*/ 26 h 51"/>
                <a:gd name="T6" fmla="*/ 0 w 51"/>
                <a:gd name="T7" fmla="*/ 26 h 51"/>
                <a:gd name="T8" fmla="*/ 25 w 51"/>
                <a:gd name="T9" fmla="*/ 51 h 51"/>
                <a:gd name="T10" fmla="*/ 51 w 51"/>
                <a:gd name="T11" fmla="*/ 26 h 51"/>
                <a:gd name="T12" fmla="*/ 51 w 51"/>
                <a:gd name="T13" fmla="*/ 26 h 51"/>
                <a:gd name="T14" fmla="*/ 51 w 51"/>
                <a:gd name="T15" fmla="*/ 26 h 51"/>
                <a:gd name="T16" fmla="*/ 25 w 5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9" y="51"/>
                    <a:pt x="51" y="40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39" y="0"/>
                    <a:pt x="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30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71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26155-616F-5F4B-ACC3-A21C7A3055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Additional slides for Disti/Partner or technical audience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49ACB-EE4C-4641-A93F-8EADD87EAE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1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393BF1-7229-2E41-87EC-79C0AA82A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79" y="5447"/>
            <a:ext cx="914777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4650A-ECB8-C041-B616-13FA47B96A1B}"/>
              </a:ext>
            </a:extLst>
          </p:cNvPr>
          <p:cNvSpPr/>
          <p:nvPr/>
        </p:nvSpPr>
        <p:spPr>
          <a:xfrm>
            <a:off x="0" y="0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360BF-3D45-8149-9C0D-57DBD524AD14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Small Business is Big Business</a:t>
            </a:r>
            <a:endParaRPr kumimoji="0" lang="en-GB" sz="16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C9AD4-3A6D-AD42-813C-7159440F5E01}"/>
              </a:ext>
            </a:extLst>
          </p:cNvPr>
          <p:cNvSpPr txBox="1"/>
          <p:nvPr/>
        </p:nvSpPr>
        <p:spPr>
          <a:xfrm>
            <a:off x="671474" y="3223772"/>
            <a:ext cx="1733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+mj-lt"/>
              </a:rPr>
              <a:t>Creates 1/2 of world’s GDP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CEFE7-D372-DA4F-B623-C53D9641F3AC}"/>
              </a:ext>
            </a:extLst>
          </p:cNvPr>
          <p:cNvSpPr txBox="1"/>
          <p:nvPr/>
        </p:nvSpPr>
        <p:spPr>
          <a:xfrm>
            <a:off x="2726036" y="3222092"/>
            <a:ext cx="1733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+mj-lt"/>
              </a:rPr>
              <a:t>Employ 2/3 of work force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53778A-39DE-4A4D-A698-73AF3E041780}"/>
              </a:ext>
            </a:extLst>
          </p:cNvPr>
          <p:cNvSpPr txBox="1"/>
          <p:nvPr/>
        </p:nvSpPr>
        <p:spPr>
          <a:xfrm>
            <a:off x="4780599" y="3223772"/>
            <a:ext cx="187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+mj-lt"/>
              </a:rPr>
              <a:t>Eager to embrace new technology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FF6865-9AB0-4741-8FD0-D90EA1DFD556}"/>
              </a:ext>
            </a:extLst>
          </p:cNvPr>
          <p:cNvSpPr txBox="1"/>
          <p:nvPr/>
        </p:nvSpPr>
        <p:spPr>
          <a:xfrm>
            <a:off x="6790180" y="3223772"/>
            <a:ext cx="2122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+mj-lt"/>
              </a:rPr>
              <a:t>Yet find adoption of technology a challenge</a:t>
            </a:r>
          </a:p>
        </p:txBody>
      </p:sp>
      <p:sp>
        <p:nvSpPr>
          <p:cNvPr id="10" name="Oval 236">
            <a:extLst>
              <a:ext uri="{FF2B5EF4-FFF2-40B4-BE49-F238E27FC236}">
                <a16:creationId xmlns:a16="http://schemas.microsoft.com/office/drawing/2014/main" id="{9C0C7EDC-E1F1-A949-AD4C-AB95A1137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47" y="1534832"/>
            <a:ext cx="1571412" cy="1571412"/>
          </a:xfrm>
          <a:prstGeom prst="ellipse">
            <a:avLst/>
          </a:prstGeom>
          <a:noFill/>
          <a:ln w="149225">
            <a:solidFill>
              <a:schemeClr val="bg2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37">
            <a:extLst>
              <a:ext uri="{FF2B5EF4-FFF2-40B4-BE49-F238E27FC236}">
                <a16:creationId xmlns:a16="http://schemas.microsoft.com/office/drawing/2014/main" id="{C83F76F4-51AF-1D49-847B-894ABA7E129C}"/>
              </a:ext>
            </a:extLst>
          </p:cNvPr>
          <p:cNvSpPr>
            <a:spLocks/>
          </p:cNvSpPr>
          <p:nvPr/>
        </p:nvSpPr>
        <p:spPr bwMode="auto">
          <a:xfrm>
            <a:off x="1458654" y="1541694"/>
            <a:ext cx="778845" cy="1564550"/>
          </a:xfrm>
          <a:custGeom>
            <a:avLst/>
            <a:gdLst>
              <a:gd name="T0" fmla="*/ 0 w 132"/>
              <a:gd name="T1" fmla="*/ 0 h 265"/>
              <a:gd name="T2" fmla="*/ 132 w 132"/>
              <a:gd name="T3" fmla="*/ 133 h 265"/>
              <a:gd name="T4" fmla="*/ 0 w 132"/>
              <a:gd name="T5" fmla="*/ 265 h 265"/>
              <a:gd name="T6" fmla="*/ 0 w 132"/>
              <a:gd name="T7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265">
                <a:moveTo>
                  <a:pt x="0" y="0"/>
                </a:moveTo>
                <a:cubicBezTo>
                  <a:pt x="73" y="0"/>
                  <a:pt x="132" y="60"/>
                  <a:pt x="132" y="133"/>
                </a:cubicBezTo>
                <a:cubicBezTo>
                  <a:pt x="132" y="206"/>
                  <a:pt x="73" y="265"/>
                  <a:pt x="0" y="265"/>
                </a:cubicBezTo>
                <a:cubicBezTo>
                  <a:pt x="0" y="265"/>
                  <a:pt x="0" y="265"/>
                  <a:pt x="0" y="265"/>
                </a:cubicBezTo>
              </a:path>
            </a:pathLst>
          </a:custGeom>
          <a:noFill/>
          <a:ln w="149225" cap="rnd">
            <a:solidFill>
              <a:schemeClr val="accent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D4C4A0-50AA-974F-9AA5-F17BC8C05F94}"/>
              </a:ext>
            </a:extLst>
          </p:cNvPr>
          <p:cNvSpPr txBox="1"/>
          <p:nvPr/>
        </p:nvSpPr>
        <p:spPr>
          <a:xfrm>
            <a:off x="691817" y="1954682"/>
            <a:ext cx="153367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000">
                <a:solidFill>
                  <a:schemeClr val="accent5"/>
                </a:solidFill>
                <a:latin typeface="+mn-lt"/>
              </a:rPr>
              <a:t>50%</a:t>
            </a:r>
          </a:p>
        </p:txBody>
      </p:sp>
      <p:sp>
        <p:nvSpPr>
          <p:cNvPr id="13" name="Oval 165">
            <a:extLst>
              <a:ext uri="{FF2B5EF4-FFF2-40B4-BE49-F238E27FC236}">
                <a16:creationId xmlns:a16="http://schemas.microsoft.com/office/drawing/2014/main" id="{53677294-4E0F-6846-A44B-505167A97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758" y="1534832"/>
            <a:ext cx="1567982" cy="1567982"/>
          </a:xfrm>
          <a:prstGeom prst="ellipse">
            <a:avLst/>
          </a:prstGeom>
          <a:noFill/>
          <a:ln w="149225">
            <a:solidFill>
              <a:schemeClr val="bg2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66">
            <a:extLst>
              <a:ext uri="{FF2B5EF4-FFF2-40B4-BE49-F238E27FC236}">
                <a16:creationId xmlns:a16="http://schemas.microsoft.com/office/drawing/2014/main" id="{B000786C-7E55-CA45-801B-0CC6BD2726DE}"/>
              </a:ext>
            </a:extLst>
          </p:cNvPr>
          <p:cNvSpPr>
            <a:spLocks/>
          </p:cNvSpPr>
          <p:nvPr/>
        </p:nvSpPr>
        <p:spPr bwMode="auto">
          <a:xfrm>
            <a:off x="2869886" y="1524636"/>
            <a:ext cx="1561120" cy="1564550"/>
          </a:xfrm>
          <a:custGeom>
            <a:avLst/>
            <a:gdLst>
              <a:gd name="T0" fmla="*/ 132 w 265"/>
              <a:gd name="T1" fmla="*/ 0 h 265"/>
              <a:gd name="T2" fmla="*/ 265 w 265"/>
              <a:gd name="T3" fmla="*/ 133 h 265"/>
              <a:gd name="T4" fmla="*/ 132 w 265"/>
              <a:gd name="T5" fmla="*/ 265 h 265"/>
              <a:gd name="T6" fmla="*/ 0 w 265"/>
              <a:gd name="T7" fmla="*/ 133 h 265"/>
              <a:gd name="T8" fmla="*/ 0 w 265"/>
              <a:gd name="T9" fmla="*/ 133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" h="265">
                <a:moveTo>
                  <a:pt x="132" y="0"/>
                </a:moveTo>
                <a:cubicBezTo>
                  <a:pt x="205" y="0"/>
                  <a:pt x="265" y="60"/>
                  <a:pt x="265" y="133"/>
                </a:cubicBezTo>
                <a:cubicBezTo>
                  <a:pt x="265" y="206"/>
                  <a:pt x="205" y="265"/>
                  <a:pt x="132" y="265"/>
                </a:cubicBezTo>
                <a:cubicBezTo>
                  <a:pt x="59" y="265"/>
                  <a:pt x="0" y="206"/>
                  <a:pt x="0" y="133"/>
                </a:cubicBezTo>
                <a:cubicBezTo>
                  <a:pt x="0" y="133"/>
                  <a:pt x="0" y="133"/>
                  <a:pt x="0" y="133"/>
                </a:cubicBezTo>
              </a:path>
            </a:pathLst>
          </a:custGeom>
          <a:noFill/>
          <a:ln w="149225" cap="rnd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5D4DED-4756-C941-8B91-EA5A7A7C4111}"/>
              </a:ext>
            </a:extLst>
          </p:cNvPr>
          <p:cNvSpPr txBox="1"/>
          <p:nvPr/>
        </p:nvSpPr>
        <p:spPr>
          <a:xfrm>
            <a:off x="2905914" y="1952968"/>
            <a:ext cx="153367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000">
                <a:solidFill>
                  <a:schemeClr val="accent2"/>
                </a:solidFill>
                <a:latin typeface="+mn-lt"/>
              </a:rPr>
              <a:t>66%</a:t>
            </a:r>
          </a:p>
        </p:txBody>
      </p:sp>
      <p:sp>
        <p:nvSpPr>
          <p:cNvPr id="16" name="Oval 165">
            <a:extLst>
              <a:ext uri="{FF2B5EF4-FFF2-40B4-BE49-F238E27FC236}">
                <a16:creationId xmlns:a16="http://schemas.microsoft.com/office/drawing/2014/main" id="{B04DE406-7EED-9E43-8AFF-0256BAA02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134" y="1531400"/>
            <a:ext cx="1567982" cy="1567982"/>
          </a:xfrm>
          <a:prstGeom prst="ellipse">
            <a:avLst/>
          </a:prstGeom>
          <a:noFill/>
          <a:ln w="149225">
            <a:solidFill>
              <a:schemeClr val="bg2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66">
            <a:extLst>
              <a:ext uri="{FF2B5EF4-FFF2-40B4-BE49-F238E27FC236}">
                <a16:creationId xmlns:a16="http://schemas.microsoft.com/office/drawing/2014/main" id="{8A133C5D-FFA4-F847-8F6E-5FDA4E6A9CF6}"/>
              </a:ext>
            </a:extLst>
          </p:cNvPr>
          <p:cNvSpPr>
            <a:spLocks/>
          </p:cNvSpPr>
          <p:nvPr/>
        </p:nvSpPr>
        <p:spPr bwMode="auto">
          <a:xfrm>
            <a:off x="4946134" y="1531400"/>
            <a:ext cx="1561120" cy="1564550"/>
          </a:xfrm>
          <a:custGeom>
            <a:avLst/>
            <a:gdLst>
              <a:gd name="T0" fmla="*/ 132 w 265"/>
              <a:gd name="T1" fmla="*/ 0 h 265"/>
              <a:gd name="T2" fmla="*/ 265 w 265"/>
              <a:gd name="T3" fmla="*/ 133 h 265"/>
              <a:gd name="T4" fmla="*/ 132 w 265"/>
              <a:gd name="T5" fmla="*/ 265 h 265"/>
              <a:gd name="T6" fmla="*/ 0 w 265"/>
              <a:gd name="T7" fmla="*/ 133 h 265"/>
              <a:gd name="T8" fmla="*/ 0 w 265"/>
              <a:gd name="T9" fmla="*/ 133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5" h="265">
                <a:moveTo>
                  <a:pt x="132" y="0"/>
                </a:moveTo>
                <a:cubicBezTo>
                  <a:pt x="205" y="0"/>
                  <a:pt x="265" y="60"/>
                  <a:pt x="265" y="133"/>
                </a:cubicBezTo>
                <a:cubicBezTo>
                  <a:pt x="265" y="206"/>
                  <a:pt x="205" y="265"/>
                  <a:pt x="132" y="265"/>
                </a:cubicBezTo>
                <a:cubicBezTo>
                  <a:pt x="59" y="265"/>
                  <a:pt x="0" y="206"/>
                  <a:pt x="0" y="133"/>
                </a:cubicBezTo>
                <a:cubicBezTo>
                  <a:pt x="0" y="133"/>
                  <a:pt x="0" y="133"/>
                  <a:pt x="0" y="133"/>
                </a:cubicBezTo>
              </a:path>
            </a:pathLst>
          </a:custGeom>
          <a:noFill/>
          <a:ln w="149225" cap="rnd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E0559F-83E9-184C-A635-5C1E901D5F00}"/>
              </a:ext>
            </a:extLst>
          </p:cNvPr>
          <p:cNvSpPr txBox="1"/>
          <p:nvPr/>
        </p:nvSpPr>
        <p:spPr>
          <a:xfrm>
            <a:off x="4963290" y="1949536"/>
            <a:ext cx="153367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latin typeface="+mn-lt"/>
              </a:rPr>
              <a:t>75%</a:t>
            </a:r>
          </a:p>
        </p:txBody>
      </p:sp>
      <p:sp>
        <p:nvSpPr>
          <p:cNvPr id="21" name="Oval 101">
            <a:extLst>
              <a:ext uri="{FF2B5EF4-FFF2-40B4-BE49-F238E27FC236}">
                <a16:creationId xmlns:a16="http://schemas.microsoft.com/office/drawing/2014/main" id="{0B744F8D-5962-0A4B-AF2D-0667B255B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994" y="1548018"/>
            <a:ext cx="1567982" cy="1569600"/>
          </a:xfrm>
          <a:prstGeom prst="ellipse">
            <a:avLst/>
          </a:prstGeom>
          <a:noFill/>
          <a:ln w="149225">
            <a:solidFill>
              <a:schemeClr val="bg2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104">
            <a:extLst>
              <a:ext uri="{FF2B5EF4-FFF2-40B4-BE49-F238E27FC236}">
                <a16:creationId xmlns:a16="http://schemas.microsoft.com/office/drawing/2014/main" id="{0ACAC049-7702-4645-84AB-EA7D21441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0269" y="1541694"/>
            <a:ext cx="0" cy="0"/>
          </a:xfrm>
          <a:prstGeom prst="line">
            <a:avLst/>
          </a:prstGeom>
          <a:noFill/>
          <a:ln w="149225">
            <a:solidFill>
              <a:schemeClr val="bg1">
                <a:lumMod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105">
            <a:extLst>
              <a:ext uri="{FF2B5EF4-FFF2-40B4-BE49-F238E27FC236}">
                <a16:creationId xmlns:a16="http://schemas.microsoft.com/office/drawing/2014/main" id="{D1679FE5-8F1A-D94D-B16F-79241EAF9A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0269" y="1541694"/>
            <a:ext cx="0" cy="0"/>
          </a:xfrm>
          <a:prstGeom prst="line">
            <a:avLst/>
          </a:prstGeom>
          <a:noFill/>
          <a:ln w="149225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06">
            <a:extLst>
              <a:ext uri="{FF2B5EF4-FFF2-40B4-BE49-F238E27FC236}">
                <a16:creationId xmlns:a16="http://schemas.microsoft.com/office/drawing/2014/main" id="{6A74BC72-AD61-8141-BD79-38CD2DC8D7C5}"/>
              </a:ext>
            </a:extLst>
          </p:cNvPr>
          <p:cNvSpPr>
            <a:spLocks/>
          </p:cNvSpPr>
          <p:nvPr/>
        </p:nvSpPr>
        <p:spPr bwMode="auto">
          <a:xfrm>
            <a:off x="7871985" y="1550543"/>
            <a:ext cx="778845" cy="782275"/>
          </a:xfrm>
          <a:custGeom>
            <a:avLst/>
            <a:gdLst>
              <a:gd name="T0" fmla="*/ 0 w 132"/>
              <a:gd name="T1" fmla="*/ 0 h 133"/>
              <a:gd name="T2" fmla="*/ 132 w 132"/>
              <a:gd name="T3" fmla="*/ 133 h 133"/>
              <a:gd name="T4" fmla="*/ 132 w 132"/>
              <a:gd name="T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" h="133">
                <a:moveTo>
                  <a:pt x="0" y="0"/>
                </a:moveTo>
                <a:cubicBezTo>
                  <a:pt x="73" y="0"/>
                  <a:pt x="132" y="60"/>
                  <a:pt x="132" y="133"/>
                </a:cubicBezTo>
                <a:cubicBezTo>
                  <a:pt x="132" y="133"/>
                  <a:pt x="132" y="133"/>
                  <a:pt x="132" y="133"/>
                </a:cubicBezTo>
              </a:path>
            </a:pathLst>
          </a:custGeom>
          <a:noFill/>
          <a:ln w="149225" cap="rnd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30095E-C505-6E44-924C-6562D0AA002E}"/>
              </a:ext>
            </a:extLst>
          </p:cNvPr>
          <p:cNvSpPr txBox="1"/>
          <p:nvPr/>
        </p:nvSpPr>
        <p:spPr>
          <a:xfrm>
            <a:off x="7105150" y="1959830"/>
            <a:ext cx="1533670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000">
                <a:solidFill>
                  <a:schemeClr val="accent3"/>
                </a:solidFill>
                <a:latin typeface="+mn-lt"/>
              </a:rPr>
              <a:t>30%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AD548C-F7AC-4E4D-8C93-C55B679A147B}"/>
              </a:ext>
            </a:extLst>
          </p:cNvPr>
          <p:cNvSpPr txBox="1"/>
          <p:nvPr/>
        </p:nvSpPr>
        <p:spPr>
          <a:xfrm>
            <a:off x="364854" y="4688364"/>
            <a:ext cx="2714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+mn-lt"/>
              </a:rPr>
              <a:t>Source: World Bank, Accenture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E702FC2-5BDD-D740-B549-B4DF9A3D50B4}"/>
              </a:ext>
            </a:extLst>
          </p:cNvPr>
          <p:cNvSpPr/>
          <p:nvPr/>
        </p:nvSpPr>
        <p:spPr>
          <a:xfrm>
            <a:off x="8572149" y="2300193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0318383-7CE2-A34D-AE02-8C5FE728D500}"/>
              </a:ext>
            </a:extLst>
          </p:cNvPr>
          <p:cNvSpPr/>
          <p:nvPr/>
        </p:nvSpPr>
        <p:spPr>
          <a:xfrm>
            <a:off x="8578805" y="2309636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AFEB353-8894-0A41-ABBE-FA1B57CC68E7}"/>
              </a:ext>
            </a:extLst>
          </p:cNvPr>
          <p:cNvSpPr/>
          <p:nvPr/>
        </p:nvSpPr>
        <p:spPr>
          <a:xfrm>
            <a:off x="8580893" y="2317987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269B8E-59E8-1B42-B492-6337C2D03B2A}"/>
              </a:ext>
            </a:extLst>
          </p:cNvPr>
          <p:cNvSpPr/>
          <p:nvPr/>
        </p:nvSpPr>
        <p:spPr>
          <a:xfrm>
            <a:off x="8576718" y="2338864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406EA89-5E2E-AF4A-8EE0-6E084FB8DBCC}"/>
              </a:ext>
            </a:extLst>
          </p:cNvPr>
          <p:cNvSpPr/>
          <p:nvPr/>
        </p:nvSpPr>
        <p:spPr>
          <a:xfrm>
            <a:off x="8572543" y="2385108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BB166EA-6351-9E4C-AF50-2ABB41648225}"/>
              </a:ext>
            </a:extLst>
          </p:cNvPr>
          <p:cNvSpPr/>
          <p:nvPr/>
        </p:nvSpPr>
        <p:spPr>
          <a:xfrm>
            <a:off x="8565493" y="2418307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341ABDF-DF3E-8A4F-92E4-6DA51FA40DF5}"/>
              </a:ext>
            </a:extLst>
          </p:cNvPr>
          <p:cNvSpPr/>
          <p:nvPr/>
        </p:nvSpPr>
        <p:spPr>
          <a:xfrm>
            <a:off x="8555055" y="2470499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EB7E156-0FAA-1445-9CB4-03A2C0A1585A}"/>
              </a:ext>
            </a:extLst>
          </p:cNvPr>
          <p:cNvSpPr/>
          <p:nvPr/>
        </p:nvSpPr>
        <p:spPr>
          <a:xfrm>
            <a:off x="8542668" y="2530401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569EE32-9E3E-C643-8E4B-68C8F782CF1E}"/>
              </a:ext>
            </a:extLst>
          </p:cNvPr>
          <p:cNvSpPr/>
          <p:nvPr/>
        </p:nvSpPr>
        <p:spPr>
          <a:xfrm>
            <a:off x="8524607" y="2570770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664F1D6-7420-1946-A618-D16A49CBC45A}"/>
              </a:ext>
            </a:extLst>
          </p:cNvPr>
          <p:cNvSpPr/>
          <p:nvPr/>
        </p:nvSpPr>
        <p:spPr>
          <a:xfrm>
            <a:off x="8513715" y="2606260"/>
            <a:ext cx="144049" cy="122912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CFD637B-C214-9347-988D-685C39260CD0}"/>
              </a:ext>
            </a:extLst>
          </p:cNvPr>
          <p:cNvSpPr/>
          <p:nvPr/>
        </p:nvSpPr>
        <p:spPr>
          <a:xfrm>
            <a:off x="2794483" y="2195865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9C0B5B3-0884-614F-8C63-CF21334C2266}"/>
              </a:ext>
            </a:extLst>
          </p:cNvPr>
          <p:cNvSpPr/>
          <p:nvPr/>
        </p:nvSpPr>
        <p:spPr>
          <a:xfrm>
            <a:off x="2787905" y="2260725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E02B033-9DA2-EE4C-A601-2978DDC1F08D}"/>
              </a:ext>
            </a:extLst>
          </p:cNvPr>
          <p:cNvSpPr/>
          <p:nvPr/>
        </p:nvSpPr>
        <p:spPr>
          <a:xfrm>
            <a:off x="2794886" y="2327228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602FE65-9951-6447-BF63-379CCFD391D2}"/>
              </a:ext>
            </a:extLst>
          </p:cNvPr>
          <p:cNvSpPr/>
          <p:nvPr/>
        </p:nvSpPr>
        <p:spPr>
          <a:xfrm>
            <a:off x="2808837" y="2380480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9377949-BDAE-9341-8855-6BC364D827FF}"/>
              </a:ext>
            </a:extLst>
          </p:cNvPr>
          <p:cNvSpPr/>
          <p:nvPr/>
        </p:nvSpPr>
        <p:spPr>
          <a:xfrm>
            <a:off x="2816320" y="2414990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892FE24-0219-764E-BE99-484829E9F078}"/>
              </a:ext>
            </a:extLst>
          </p:cNvPr>
          <p:cNvSpPr/>
          <p:nvPr/>
        </p:nvSpPr>
        <p:spPr>
          <a:xfrm>
            <a:off x="2823448" y="2467971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EAEA757-F4ED-8948-AEA0-1FC714F505F8}"/>
              </a:ext>
            </a:extLst>
          </p:cNvPr>
          <p:cNvSpPr/>
          <p:nvPr/>
        </p:nvSpPr>
        <p:spPr>
          <a:xfrm>
            <a:off x="2851014" y="2513010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DFAC661-C7C2-4740-87C3-B6C77C29D101}"/>
              </a:ext>
            </a:extLst>
          </p:cNvPr>
          <p:cNvSpPr/>
          <p:nvPr/>
        </p:nvSpPr>
        <p:spPr>
          <a:xfrm>
            <a:off x="2866385" y="2561115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86D3DC2-069A-8E45-BF99-6ADD96CC1EFE}"/>
              </a:ext>
            </a:extLst>
          </p:cNvPr>
          <p:cNvSpPr/>
          <p:nvPr/>
        </p:nvSpPr>
        <p:spPr>
          <a:xfrm>
            <a:off x="2898834" y="2621824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4886A15-3D21-9948-907E-0301CDB21557}"/>
              </a:ext>
            </a:extLst>
          </p:cNvPr>
          <p:cNvSpPr/>
          <p:nvPr/>
        </p:nvSpPr>
        <p:spPr>
          <a:xfrm>
            <a:off x="2939526" y="2681531"/>
            <a:ext cx="157882" cy="162207"/>
          </a:xfrm>
          <a:prstGeom prst="ellipse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97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0DE772-98B0-E64D-8CD4-2E4F7B7877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B81D4E-B223-1741-B8CB-6D80076FD1DC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EC49ED-6717-EC45-945D-33CA3332B33C}"/>
              </a:ext>
            </a:extLst>
          </p:cNvPr>
          <p:cNvSpPr/>
          <p:nvPr/>
        </p:nvSpPr>
        <p:spPr>
          <a:xfrm>
            <a:off x="-13740" y="161871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t>New Visual Identity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7B0E082-3A13-4E4E-954D-030ADFA7C76B}"/>
              </a:ext>
            </a:extLst>
          </p:cNvPr>
          <p:cNvSpPr/>
          <p:nvPr/>
        </p:nvSpPr>
        <p:spPr>
          <a:xfrm>
            <a:off x="245806" y="843462"/>
            <a:ext cx="8721213" cy="3835444"/>
          </a:xfrm>
          <a:prstGeom prst="roundRect">
            <a:avLst>
              <a:gd name="adj" fmla="val 4886"/>
            </a:avLst>
          </a:prstGeom>
          <a:solidFill>
            <a:schemeClr val="bg2">
              <a:alpha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2412349-3E69-984D-8AA2-7144A3D821AB}"/>
              </a:ext>
            </a:extLst>
          </p:cNvPr>
          <p:cNvSpPr/>
          <p:nvPr/>
        </p:nvSpPr>
        <p:spPr>
          <a:xfrm>
            <a:off x="391075" y="1837542"/>
            <a:ext cx="2560320" cy="365760"/>
          </a:xfrm>
          <a:prstGeom prst="roundRect">
            <a:avLst>
              <a:gd name="adj" fmla="val 33334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t>Documentation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697CE39-A1E7-F940-9BE0-EEFCBF6A4449}"/>
              </a:ext>
            </a:extLst>
          </p:cNvPr>
          <p:cNvSpPr/>
          <p:nvPr/>
        </p:nvSpPr>
        <p:spPr>
          <a:xfrm>
            <a:off x="6119443" y="1837542"/>
            <a:ext cx="2560320" cy="365760"/>
          </a:xfrm>
          <a:prstGeom prst="roundRect">
            <a:avLst>
              <a:gd name="adj" fmla="val 33334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t>Packaging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A9CD8D78-DCC7-0B44-A7F1-D7F7D915D013}"/>
              </a:ext>
            </a:extLst>
          </p:cNvPr>
          <p:cNvSpPr/>
          <p:nvPr/>
        </p:nvSpPr>
        <p:spPr>
          <a:xfrm>
            <a:off x="3285332" y="1837542"/>
            <a:ext cx="2560320" cy="365760"/>
          </a:xfrm>
          <a:prstGeom prst="roundRect">
            <a:avLst>
              <a:gd name="adj" fmla="val 33334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t>Product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DEDC510-3B47-004B-BFF5-CA6B7F1110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08" y="2527872"/>
            <a:ext cx="2058506" cy="1554480"/>
          </a:xfrm>
          <a:prstGeom prst="rect">
            <a:avLst/>
          </a:prstGeom>
        </p:spPr>
      </p:pic>
      <p:pic>
        <p:nvPicPr>
          <p:cNvPr id="43" name="Picture 42" descr="A close up of a logo&#10;&#10;Description automatically generated">
            <a:extLst>
              <a:ext uri="{FF2B5EF4-FFF2-40B4-BE49-F238E27FC236}">
                <a16:creationId xmlns:a16="http://schemas.microsoft.com/office/drawing/2014/main" id="{11D4DCE3-3D2C-604A-9D52-EDB4DF1188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955" y="991068"/>
            <a:ext cx="3200913" cy="53006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D00CCCE-8298-3C48-A1C6-B2FE224AEC83}"/>
              </a:ext>
            </a:extLst>
          </p:cNvPr>
          <p:cNvGrpSpPr/>
          <p:nvPr/>
        </p:nvGrpSpPr>
        <p:grpSpPr>
          <a:xfrm>
            <a:off x="3315498" y="2586863"/>
            <a:ext cx="2514205" cy="1575517"/>
            <a:chOff x="3315498" y="2489795"/>
            <a:chExt cx="2514205" cy="1575517"/>
          </a:xfrm>
        </p:grpSpPr>
        <p:pic>
          <p:nvPicPr>
            <p:cNvPr id="45" name="圖片 1">
              <a:extLst>
                <a:ext uri="{FF2B5EF4-FFF2-40B4-BE49-F238E27FC236}">
                  <a16:creationId xmlns:a16="http://schemas.microsoft.com/office/drawing/2014/main" id="{13C7B235-475D-204F-9E9F-AEAD958DD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9359" y="2489795"/>
              <a:ext cx="1525486" cy="5486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6" name="圖片 2">
              <a:extLst>
                <a:ext uri="{FF2B5EF4-FFF2-40B4-BE49-F238E27FC236}">
                  <a16:creationId xmlns:a16="http://schemas.microsoft.com/office/drawing/2014/main" id="{BFA4022E-7EF6-5244-B269-92E922BDE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5498" y="3484600"/>
              <a:ext cx="1533208" cy="5486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7" name="Down Arrow 46">
              <a:extLst>
                <a:ext uri="{FF2B5EF4-FFF2-40B4-BE49-F238E27FC236}">
                  <a16:creationId xmlns:a16="http://schemas.microsoft.com/office/drawing/2014/main" id="{84E59C85-96C4-9D44-9735-B7C6CD3886D0}"/>
                </a:ext>
              </a:extLst>
            </p:cNvPr>
            <p:cNvSpPr/>
            <p:nvPr/>
          </p:nvSpPr>
          <p:spPr>
            <a:xfrm>
              <a:off x="3860233" y="3147676"/>
              <a:ext cx="457200" cy="274320"/>
            </a:xfrm>
            <a:prstGeom prst="downArrow">
              <a:avLst/>
            </a:prstGeom>
            <a:solidFill>
              <a:schemeClr val="bg2"/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8122F64-4642-314A-985F-A60BAD0974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06384" y="2510832"/>
              <a:ext cx="823319" cy="1554480"/>
              <a:chOff x="5042445" y="1918220"/>
              <a:chExt cx="1271237" cy="2400177"/>
            </a:xfrm>
          </p:grpSpPr>
          <p:pic>
            <p:nvPicPr>
              <p:cNvPr id="49" name="Picture 48" descr="Screen of a cell phone&#10;&#10;Description automatically generated">
                <a:extLst>
                  <a:ext uri="{FF2B5EF4-FFF2-40B4-BE49-F238E27FC236}">
                    <a16:creationId xmlns:a16="http://schemas.microsoft.com/office/drawing/2014/main" id="{99AE8B35-DB5B-3D4D-9D34-42447C1A5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367" b="96495" l="9899" r="91313">
                            <a14:foregroundMark x1="15758" y1="6681" x2="15758" y2="6681"/>
                            <a14:foregroundMark x1="40202" y1="7667" x2="40202" y2="7667"/>
                            <a14:foregroundMark x1="62424" y1="7996" x2="62424" y2="7996"/>
                            <a14:foregroundMark x1="78586" y1="7338" x2="78586" y2="7338"/>
                            <a14:foregroundMark x1="57374" y1="93100" x2="57374" y2="93100"/>
                            <a14:foregroundMark x1="11717" y1="87623" x2="11717" y2="87623"/>
                            <a14:foregroundMark x1="11717" y1="87623" x2="11717" y2="87623"/>
                            <a14:foregroundMark x1="51515" y1="7010" x2="51515" y2="7010"/>
                            <a14:foregroundMark x1="41818" y1="7448" x2="41818" y2="7448"/>
                            <a14:foregroundMark x1="49293" y1="7667" x2="49293" y2="7667"/>
                            <a14:foregroundMark x1="44848" y1="7996" x2="44848" y2="7996"/>
                            <a14:foregroundMark x1="29091" y1="5367" x2="29091" y2="5367"/>
                            <a14:foregroundMark x1="21414" y1="5696" x2="21414" y2="5696"/>
                            <a14:foregroundMark x1="62222" y1="49179" x2="62222" y2="49179"/>
                            <a14:foregroundMark x1="55152" y1="48521" x2="55152" y2="48521"/>
                            <a14:foregroundMark x1="55152" y1="48521" x2="55152" y2="48521"/>
                            <a14:foregroundMark x1="55152" y1="44688" x2="55152" y2="44688"/>
                            <a14:foregroundMark x1="54343" y1="42716" x2="54343" y2="42716"/>
                            <a14:foregroundMark x1="40000" y1="50602" x2="40000" y2="50602"/>
                            <a14:foregroundMark x1="60404" y1="49507" x2="60404" y2="49507"/>
                            <a14:foregroundMark x1="54343" y1="43045" x2="54343" y2="43045"/>
                            <a14:foregroundMark x1="58182" y1="7010" x2="58182" y2="7010"/>
                            <a14:foregroundMark x1="78586" y1="5476" x2="78586" y2="5476"/>
                            <a14:foregroundMark x1="78586" y1="5476" x2="78586" y2="5476"/>
                            <a14:foregroundMark x1="86465" y1="6024" x2="86465" y2="6024"/>
                            <a14:foregroundMark x1="90303" y1="9091" x2="90303" y2="9091"/>
                            <a14:foregroundMark x1="12121" y1="37130" x2="12121" y2="37130"/>
                            <a14:foregroundMark x1="35758" y1="8653" x2="35758" y2="8653"/>
                            <a14:foregroundMark x1="33535" y1="7338" x2="33535" y2="7338"/>
                            <a14:foregroundMark x1="33333" y1="6681" x2="33333" y2="6681"/>
                            <a14:foregroundMark x1="38182" y1="6681" x2="38182" y2="6681"/>
                            <a14:foregroundMark x1="43838" y1="6353" x2="43838" y2="6353"/>
                            <a14:foregroundMark x1="53333" y1="6024" x2="53333" y2="6024"/>
                            <a14:foregroundMark x1="53939" y1="8324" x2="53939" y2="8324"/>
                            <a14:foregroundMark x1="45051" y1="7338" x2="45051" y2="7338"/>
                            <a14:foregroundMark x1="58586" y1="7338" x2="58586" y2="7338"/>
                            <a14:foregroundMark x1="66465" y1="6462" x2="66465" y2="6462"/>
                            <a14:foregroundMark x1="59192" y1="6134" x2="59192" y2="6134"/>
                            <a14:foregroundMark x1="62828" y1="7119" x2="62828" y2="7119"/>
                            <a14:foregroundMark x1="67071" y1="7119" x2="67071" y2="7119"/>
                            <a14:foregroundMark x1="90303" y1="27930" x2="90303" y2="27930"/>
                            <a14:foregroundMark x1="90909" y1="25411" x2="90909" y2="25411"/>
                            <a14:foregroundMark x1="91313" y1="22782" x2="91313" y2="22782"/>
                            <a14:foregroundMark x1="91515" y1="19168" x2="91515" y2="19168"/>
                            <a14:foregroundMark x1="69091" y1="7667" x2="69091" y2="7667"/>
                            <a14:foregroundMark x1="25455" y1="5696" x2="25455" y2="5696"/>
                            <a14:foregroundMark x1="73939" y1="5805" x2="73939" y2="5805"/>
                            <a14:foregroundMark x1="18990" y1="6024" x2="18990" y2="6024"/>
                            <a14:foregroundMark x1="13333" y1="8324" x2="13333" y2="8324"/>
                            <a14:foregroundMark x1="11717" y1="10077" x2="11717" y2="10077"/>
                            <a14:foregroundMark x1="12323" y1="11281" x2="12323" y2="11281"/>
                            <a14:foregroundMark x1="12323" y1="12705" x2="12323" y2="12705"/>
                            <a14:foregroundMark x1="11717" y1="24973" x2="11717" y2="24973"/>
                            <a14:foregroundMark x1="11717" y1="20153" x2="11717" y2="20153"/>
                            <a14:foregroundMark x1="12121" y1="16429" x2="12121" y2="16429"/>
                            <a14:foregroundMark x1="12121" y1="14239" x2="12121" y2="14239"/>
                            <a14:foregroundMark x1="11717" y1="78642" x2="11717" y2="78642"/>
                            <a14:foregroundMark x1="12121" y1="73494" x2="12121" y2="73494"/>
                            <a14:foregroundMark x1="62424" y1="96386" x2="62424" y2="96386"/>
                            <a14:foregroundMark x1="87879" y1="94852" x2="87879" y2="94852"/>
                            <a14:foregroundMark x1="91313" y1="82366" x2="91313" y2="82366"/>
                            <a14:foregroundMark x1="90909" y1="33625" x2="90909" y2="33625"/>
                            <a14:foregroundMark x1="12121" y1="27273" x2="12121" y2="27273"/>
                            <a14:foregroundMark x1="12121" y1="42169" x2="12121" y2="42169"/>
                            <a14:foregroundMark x1="11515" y1="47864" x2="11515" y2="47864"/>
                            <a14:foregroundMark x1="12323" y1="52903" x2="12323" y2="52903"/>
                            <a14:foregroundMark x1="12323" y1="56846" x2="12323" y2="56846"/>
                            <a14:foregroundMark x1="12323" y1="60022" x2="12323" y2="60022"/>
                            <a14:foregroundMark x1="12323" y1="63636" x2="12323" y2="63636"/>
                            <a14:foregroundMark x1="12121" y1="81709" x2="12121" y2="81709"/>
                            <a14:foregroundMark x1="12121" y1="89923" x2="12121" y2="89923"/>
                            <a14:foregroundMark x1="13535" y1="94414" x2="13535" y2="94414"/>
                            <a14:foregroundMark x1="90707" y1="36583" x2="90707" y2="36583"/>
                            <a14:foregroundMark x1="91313" y1="40088" x2="91313" y2="40088"/>
                            <a14:foregroundMark x1="90909" y1="44250" x2="90909" y2="44250"/>
                            <a14:foregroundMark x1="91313" y1="47207" x2="91313" y2="47207"/>
                            <a14:foregroundMark x1="91313" y1="50821" x2="91313" y2="50821"/>
                            <a14:foregroundMark x1="90707" y1="56079" x2="90707" y2="56079"/>
                            <a14:foregroundMark x1="91515" y1="58488" x2="91515" y2="58488"/>
                            <a14:foregroundMark x1="90909" y1="61774" x2="90909" y2="61774"/>
                            <a14:foregroundMark x1="90909" y1="66922" x2="90909" y2="66922"/>
                            <a14:foregroundMark x1="90707" y1="69880" x2="90707" y2="69880"/>
                            <a14:foregroundMark x1="91313" y1="73384" x2="91313" y2="73384"/>
                            <a14:foregroundMark x1="91313" y1="85323" x2="91313" y2="85323"/>
                            <a14:foregroundMark x1="91313" y1="89923" x2="91313" y2="89923"/>
                            <a14:foregroundMark x1="78182" y1="96166" x2="78182" y2="96166"/>
                            <a14:foregroundMark x1="47273" y1="96495" x2="47273" y2="96495"/>
                            <a14:foregroundMark x1="16970" y1="95728" x2="16970" y2="95728"/>
                            <a14:foregroundMark x1="26869" y1="96386" x2="26869" y2="963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5" t="2021"/>
              <a:stretch/>
            </p:blipFill>
            <p:spPr>
              <a:xfrm>
                <a:off x="5042445" y="1918220"/>
                <a:ext cx="1271237" cy="2400177"/>
              </a:xfrm>
              <a:prstGeom prst="rect">
                <a:avLst/>
              </a:prstGeom>
            </p:spPr>
          </p:pic>
          <p:pic>
            <p:nvPicPr>
              <p:cNvPr id="50" name="Picture 4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84AFF859-028B-F24A-9ADF-1F80609C7D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27661" y="2485035"/>
                <a:ext cx="640080" cy="173429"/>
              </a:xfrm>
              <a:prstGeom prst="rect">
                <a:avLst/>
              </a:prstGeom>
            </p:spPr>
          </p:pic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517D5C3-8720-884F-9B4B-FC655B6A485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02" y="2527872"/>
            <a:ext cx="2558679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35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4C070-4B2D-3C4D-9C7C-00B06DBD3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3216B-2637-BD41-90F2-4473729B78F5}"/>
              </a:ext>
            </a:extLst>
          </p:cNvPr>
          <p:cNvSpPr/>
          <p:nvPr/>
        </p:nvSpPr>
        <p:spPr>
          <a:xfrm>
            <a:off x="0" y="0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3BDE76-7DB7-4C48-8AF8-A7034E31A1FF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Build Tough for Small Business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EA889C-355F-6842-A8F5-FE3C163665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43" y="954588"/>
            <a:ext cx="8010608" cy="27328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9209FC-03EB-E149-B386-6641DBEAF8E4}"/>
              </a:ext>
            </a:extLst>
          </p:cNvPr>
          <p:cNvSpPr txBox="1"/>
          <p:nvPr/>
        </p:nvSpPr>
        <p:spPr>
          <a:xfrm>
            <a:off x="1956377" y="2091952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</a:rPr>
              <a:t>8 Layer PCB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3ECA1-8AE3-9A4B-B54A-745B29E5E48D}"/>
              </a:ext>
            </a:extLst>
          </p:cNvPr>
          <p:cNvSpPr txBox="1"/>
          <p:nvPr/>
        </p:nvSpPr>
        <p:spPr>
          <a:xfrm>
            <a:off x="5833872" y="2511609"/>
            <a:ext cx="163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</a:rPr>
              <a:t>Thermal Solution &amp; RF Reflector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DD5975-9F39-014D-98A9-0BBBB88E2E5C}"/>
              </a:ext>
            </a:extLst>
          </p:cNvPr>
          <p:cNvCxnSpPr>
            <a:cxnSpLocks/>
          </p:cNvCxnSpPr>
          <p:nvPr/>
        </p:nvCxnSpPr>
        <p:spPr>
          <a:xfrm>
            <a:off x="3016283" y="2230452"/>
            <a:ext cx="10231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62CC5B-B728-1648-9D56-FDABD81F94E0}"/>
              </a:ext>
            </a:extLst>
          </p:cNvPr>
          <p:cNvCxnSpPr>
            <a:cxnSpLocks/>
          </p:cNvCxnSpPr>
          <p:nvPr/>
        </p:nvCxnSpPr>
        <p:spPr>
          <a:xfrm flipH="1">
            <a:off x="4406634" y="2674641"/>
            <a:ext cx="14272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AB0DF4-084A-F44E-BA54-2700FA40A82C}"/>
              </a:ext>
            </a:extLst>
          </p:cNvPr>
          <p:cNvCxnSpPr/>
          <p:nvPr/>
        </p:nvCxnSpPr>
        <p:spPr>
          <a:xfrm flipV="1">
            <a:off x="6101697" y="2230452"/>
            <a:ext cx="0" cy="27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F15C0CD-D6CF-2048-84D4-928E0FAF294B}"/>
              </a:ext>
            </a:extLst>
          </p:cNvPr>
          <p:cNvSpPr txBox="1"/>
          <p:nvPr/>
        </p:nvSpPr>
        <p:spPr>
          <a:xfrm>
            <a:off x="4124556" y="2994315"/>
            <a:ext cx="4461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</a:rPr>
              <a:t>Enclosure w/single LED, with Mounting &amp; Security provisions 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5455B2-E63A-7C42-B6ED-A264DE5C310C}"/>
              </a:ext>
            </a:extLst>
          </p:cNvPr>
          <p:cNvCxnSpPr>
            <a:cxnSpLocks/>
          </p:cNvCxnSpPr>
          <p:nvPr/>
        </p:nvCxnSpPr>
        <p:spPr>
          <a:xfrm flipH="1">
            <a:off x="2656315" y="3119432"/>
            <a:ext cx="1383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5FAD50-07E9-7541-89E6-A03B39C27896}"/>
              </a:ext>
            </a:extLst>
          </p:cNvPr>
          <p:cNvCxnSpPr>
            <a:cxnSpLocks/>
          </p:cNvCxnSpPr>
          <p:nvPr/>
        </p:nvCxnSpPr>
        <p:spPr>
          <a:xfrm flipV="1">
            <a:off x="8099989" y="2079885"/>
            <a:ext cx="0" cy="842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B1F781B-8231-C84D-ABAC-D409F922684E}"/>
              </a:ext>
            </a:extLst>
          </p:cNvPr>
          <p:cNvSpPr txBox="1"/>
          <p:nvPr/>
        </p:nvSpPr>
        <p:spPr>
          <a:xfrm>
            <a:off x="4063779" y="954588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n-lt"/>
              </a:rPr>
              <a:t>CBW140AC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F63054-EC8F-D341-943A-9AAF41A77C49}"/>
              </a:ext>
            </a:extLst>
          </p:cNvPr>
          <p:cNvSpPr/>
          <p:nvPr/>
        </p:nvSpPr>
        <p:spPr>
          <a:xfrm>
            <a:off x="786273" y="1014638"/>
            <a:ext cx="2961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+mn-lt"/>
              </a:rPr>
              <a:t>Operating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+mn-lt"/>
              </a:rPr>
              <a:t>Temperature: 32° to 104°F (0° to 40°C)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+mn-lt"/>
              </a:rPr>
              <a:t>Humidity: 10% to 90% (noncondensing)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+mn-lt"/>
              </a:rPr>
              <a:t>Max. altitude: 9843 ft (3000 m) @ 40°C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55A93A-D4AA-BC4D-ABA5-FA5C96A8C40F}"/>
              </a:ext>
            </a:extLst>
          </p:cNvPr>
          <p:cNvSpPr/>
          <p:nvPr/>
        </p:nvSpPr>
        <p:spPr>
          <a:xfrm>
            <a:off x="-2381" y="3860038"/>
            <a:ext cx="9146381" cy="12834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5073"/>
              </a:solidFill>
              <a:latin typeface="CiscoSansTT ExtraLigh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83A628-B198-9847-AE62-A88388002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701" y="3948618"/>
            <a:ext cx="851126" cy="11179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6AECBC-8B8D-9E42-A50E-07EE796F19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7527" y="3834451"/>
            <a:ext cx="1321609" cy="1172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C4E9BBE-D3F6-7844-BAE7-655A48B2D4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86"/>
          <a:stretch/>
        </p:blipFill>
        <p:spPr>
          <a:xfrm>
            <a:off x="3177584" y="3759970"/>
            <a:ext cx="1140379" cy="12470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544B9F-4B49-A049-99D1-9E78933C1B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641" y="3853201"/>
            <a:ext cx="1140379" cy="12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71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F80A5D-410D-824A-9AAD-2CE5148F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F6F99-AB25-BF46-9116-50666BCED688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59065C-2D0E-334B-B7BD-CCDE3FB1A770}"/>
              </a:ext>
            </a:extLst>
          </p:cNvPr>
          <p:cNvSpPr/>
          <p:nvPr/>
        </p:nvSpPr>
        <p:spPr>
          <a:xfrm>
            <a:off x="-13740" y="168134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Simultaneous Delivery to Multiple Devices</a:t>
            </a:r>
            <a:endParaRPr kumimoji="0" lang="en-GB" sz="16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95EE68-43D4-C449-9F6B-5C0E35A4FDFF}"/>
              </a:ext>
            </a:extLst>
          </p:cNvPr>
          <p:cNvSpPr/>
          <p:nvPr/>
        </p:nvSpPr>
        <p:spPr>
          <a:xfrm>
            <a:off x="0" y="4352647"/>
            <a:ext cx="9144000" cy="3474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098" tIns="41046" rIns="82098" bIns="410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4109" eaLnBrk="0" hangingPunct="0">
              <a:lnSpc>
                <a:spcPct val="90000"/>
              </a:lnSpc>
            </a:pPr>
            <a:r>
              <a:rPr lang="en-US">
                <a:solidFill>
                  <a:schemeClr val="bg2"/>
                </a:solidFill>
                <a:latin typeface="+mj-lt"/>
              </a:rPr>
              <a:t>Devices get on and off the network quicker, allowing more devices to be served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A6A61-0189-A74A-8FA7-30707280FAD1}"/>
              </a:ext>
            </a:extLst>
          </p:cNvPr>
          <p:cNvSpPr/>
          <p:nvPr/>
        </p:nvSpPr>
        <p:spPr>
          <a:xfrm flipV="1">
            <a:off x="1209675" y="2645023"/>
            <a:ext cx="2855873" cy="33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3F45F6-2322-6E40-8DEA-7E0953C262E7}"/>
              </a:ext>
            </a:extLst>
          </p:cNvPr>
          <p:cNvSpPr/>
          <p:nvPr/>
        </p:nvSpPr>
        <p:spPr>
          <a:xfrm rot="1535366" flipV="1">
            <a:off x="1109263" y="3085450"/>
            <a:ext cx="2032192" cy="33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D9A0CC-B87F-9F40-953E-D4FEF97146D8}"/>
              </a:ext>
            </a:extLst>
          </p:cNvPr>
          <p:cNvSpPr/>
          <p:nvPr/>
        </p:nvSpPr>
        <p:spPr>
          <a:xfrm rot="20064634">
            <a:off x="1097100" y="2163446"/>
            <a:ext cx="2170927" cy="33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9" name="Group 382">
            <a:extLst>
              <a:ext uri="{FF2B5EF4-FFF2-40B4-BE49-F238E27FC236}">
                <a16:creationId xmlns:a16="http://schemas.microsoft.com/office/drawing/2014/main" id="{CCB8F6F0-3169-7740-A33A-11D01B331EA5}"/>
              </a:ext>
            </a:extLst>
          </p:cNvPr>
          <p:cNvGrpSpPr/>
          <p:nvPr/>
        </p:nvGrpSpPr>
        <p:grpSpPr>
          <a:xfrm>
            <a:off x="552359" y="2377857"/>
            <a:ext cx="782374" cy="793990"/>
            <a:chOff x="2784571" y="3205550"/>
            <a:chExt cx="408950" cy="544212"/>
          </a:xfrm>
          <a:solidFill>
            <a:schemeClr val="accent1"/>
          </a:solidFill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CB0C3C98-E2FD-FA43-B20D-47163F0497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98832" y="3357659"/>
              <a:ext cx="180428" cy="239995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+mj-lt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44BE93A-7BAD-9040-B0D1-44A359ABF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4571" y="3205550"/>
              <a:ext cx="408950" cy="544212"/>
            </a:xfrm>
            <a:custGeom>
              <a:avLst/>
              <a:gdLst>
                <a:gd name="T0" fmla="*/ 885 w 1159"/>
                <a:gd name="T1" fmla="*/ 0 h 1159"/>
                <a:gd name="T2" fmla="*/ 274 w 1159"/>
                <a:gd name="T3" fmla="*/ 0 h 1159"/>
                <a:gd name="T4" fmla="*/ 0 w 1159"/>
                <a:gd name="T5" fmla="*/ 274 h 1159"/>
                <a:gd name="T6" fmla="*/ 0 w 1159"/>
                <a:gd name="T7" fmla="*/ 885 h 1159"/>
                <a:gd name="T8" fmla="*/ 274 w 1159"/>
                <a:gd name="T9" fmla="*/ 1159 h 1159"/>
                <a:gd name="T10" fmla="*/ 885 w 1159"/>
                <a:gd name="T11" fmla="*/ 1159 h 1159"/>
                <a:gd name="T12" fmla="*/ 1159 w 1159"/>
                <a:gd name="T13" fmla="*/ 885 h 1159"/>
                <a:gd name="T14" fmla="*/ 1159 w 1159"/>
                <a:gd name="T15" fmla="*/ 274 h 1159"/>
                <a:gd name="T16" fmla="*/ 885 w 1159"/>
                <a:gd name="T17" fmla="*/ 0 h 1159"/>
                <a:gd name="T18" fmla="*/ 867 w 1159"/>
                <a:gd name="T19" fmla="*/ 708 h 1159"/>
                <a:gd name="T20" fmla="*/ 708 w 1159"/>
                <a:gd name="T21" fmla="*/ 867 h 1159"/>
                <a:gd name="T22" fmla="*/ 451 w 1159"/>
                <a:gd name="T23" fmla="*/ 867 h 1159"/>
                <a:gd name="T24" fmla="*/ 292 w 1159"/>
                <a:gd name="T25" fmla="*/ 708 h 1159"/>
                <a:gd name="T26" fmla="*/ 292 w 1159"/>
                <a:gd name="T27" fmla="*/ 451 h 1159"/>
                <a:gd name="T28" fmla="*/ 451 w 1159"/>
                <a:gd name="T29" fmla="*/ 292 h 1159"/>
                <a:gd name="T30" fmla="*/ 708 w 1159"/>
                <a:gd name="T31" fmla="*/ 292 h 1159"/>
                <a:gd name="T32" fmla="*/ 867 w 1159"/>
                <a:gd name="T33" fmla="*/ 451 h 1159"/>
                <a:gd name="T34" fmla="*/ 867 w 1159"/>
                <a:gd name="T35" fmla="*/ 708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9" h="1159">
                  <a:moveTo>
                    <a:pt x="885" y="0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23" y="0"/>
                    <a:pt x="0" y="123"/>
                    <a:pt x="0" y="274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1036"/>
                    <a:pt x="123" y="1159"/>
                    <a:pt x="274" y="1159"/>
                  </a:cubicBezTo>
                  <a:cubicBezTo>
                    <a:pt x="885" y="1159"/>
                    <a:pt x="885" y="1159"/>
                    <a:pt x="885" y="1159"/>
                  </a:cubicBezTo>
                  <a:cubicBezTo>
                    <a:pt x="1036" y="1159"/>
                    <a:pt x="1159" y="1036"/>
                    <a:pt x="1159" y="885"/>
                  </a:cubicBezTo>
                  <a:cubicBezTo>
                    <a:pt x="1159" y="274"/>
                    <a:pt x="1159" y="274"/>
                    <a:pt x="1159" y="274"/>
                  </a:cubicBezTo>
                  <a:cubicBezTo>
                    <a:pt x="1159" y="123"/>
                    <a:pt x="1036" y="0"/>
                    <a:pt x="885" y="0"/>
                  </a:cubicBezTo>
                  <a:close/>
                  <a:moveTo>
                    <a:pt x="867" y="708"/>
                  </a:moveTo>
                  <a:cubicBezTo>
                    <a:pt x="867" y="796"/>
                    <a:pt x="796" y="867"/>
                    <a:pt x="708" y="867"/>
                  </a:cubicBezTo>
                  <a:cubicBezTo>
                    <a:pt x="451" y="867"/>
                    <a:pt x="451" y="867"/>
                    <a:pt x="451" y="867"/>
                  </a:cubicBezTo>
                  <a:cubicBezTo>
                    <a:pt x="363" y="867"/>
                    <a:pt x="292" y="796"/>
                    <a:pt x="292" y="708"/>
                  </a:cubicBezTo>
                  <a:cubicBezTo>
                    <a:pt x="292" y="451"/>
                    <a:pt x="292" y="451"/>
                    <a:pt x="292" y="451"/>
                  </a:cubicBezTo>
                  <a:cubicBezTo>
                    <a:pt x="292" y="363"/>
                    <a:pt x="363" y="292"/>
                    <a:pt x="451" y="292"/>
                  </a:cubicBezTo>
                  <a:cubicBezTo>
                    <a:pt x="708" y="292"/>
                    <a:pt x="708" y="292"/>
                    <a:pt x="708" y="292"/>
                  </a:cubicBezTo>
                  <a:cubicBezTo>
                    <a:pt x="796" y="292"/>
                    <a:pt x="867" y="363"/>
                    <a:pt x="867" y="451"/>
                  </a:cubicBezTo>
                  <a:lnTo>
                    <a:pt x="867" y="7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+mj-lt"/>
              </a:endParaRPr>
            </a:p>
          </p:txBody>
        </p:sp>
      </p:grpSp>
      <p:grpSp>
        <p:nvGrpSpPr>
          <p:cNvPr id="32" name="Group 20">
            <a:extLst>
              <a:ext uri="{FF2B5EF4-FFF2-40B4-BE49-F238E27FC236}">
                <a16:creationId xmlns:a16="http://schemas.microsoft.com/office/drawing/2014/main" id="{6D49558D-0CC5-9B46-B823-9EF4781D9EEE}"/>
              </a:ext>
            </a:extLst>
          </p:cNvPr>
          <p:cNvGrpSpPr/>
          <p:nvPr/>
        </p:nvGrpSpPr>
        <p:grpSpPr>
          <a:xfrm>
            <a:off x="2860970" y="1611015"/>
            <a:ext cx="510586" cy="708924"/>
            <a:chOff x="5766804" y="2069299"/>
            <a:chExt cx="812226" cy="1127738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CB66CE6C-6E72-6B47-80CD-9EF2B940676F}"/>
                </a:ext>
              </a:extLst>
            </p:cNvPr>
            <p:cNvSpPr/>
            <p:nvPr/>
          </p:nvSpPr>
          <p:spPr>
            <a:xfrm>
              <a:off x="5766804" y="2069299"/>
              <a:ext cx="812226" cy="1127738"/>
            </a:xfrm>
            <a:prstGeom prst="roundRect">
              <a:avLst>
                <a:gd name="adj" fmla="val 9394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E6C152D-0AA0-6F45-88C3-FDEFCB2A61E0}"/>
                </a:ext>
              </a:extLst>
            </p:cNvPr>
            <p:cNvSpPr/>
            <p:nvPr/>
          </p:nvSpPr>
          <p:spPr>
            <a:xfrm>
              <a:off x="5833257" y="2143612"/>
              <a:ext cx="686700" cy="8909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6463768-0ADE-0F4C-8C7F-317ABB42244E}"/>
                </a:ext>
              </a:extLst>
            </p:cNvPr>
            <p:cNvSpPr/>
            <p:nvPr/>
          </p:nvSpPr>
          <p:spPr>
            <a:xfrm>
              <a:off x="6113845" y="3049367"/>
              <a:ext cx="124472" cy="1244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D8578163-D155-1F42-A31E-67B270ABC383}"/>
              </a:ext>
            </a:extLst>
          </p:cNvPr>
          <p:cNvGrpSpPr/>
          <p:nvPr/>
        </p:nvGrpSpPr>
        <p:grpSpPr>
          <a:xfrm>
            <a:off x="3807936" y="2492211"/>
            <a:ext cx="510586" cy="708924"/>
            <a:chOff x="5766804" y="2069299"/>
            <a:chExt cx="812226" cy="1127738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9C91A2AB-6955-8D4F-9820-04D059D8C4B4}"/>
                </a:ext>
              </a:extLst>
            </p:cNvPr>
            <p:cNvSpPr/>
            <p:nvPr/>
          </p:nvSpPr>
          <p:spPr>
            <a:xfrm>
              <a:off x="5766804" y="2069299"/>
              <a:ext cx="812226" cy="1127738"/>
            </a:xfrm>
            <a:prstGeom prst="roundRect">
              <a:avLst>
                <a:gd name="adj" fmla="val 9394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D306DE-66B1-0244-AEB1-63A460D20687}"/>
                </a:ext>
              </a:extLst>
            </p:cNvPr>
            <p:cNvSpPr/>
            <p:nvPr/>
          </p:nvSpPr>
          <p:spPr>
            <a:xfrm>
              <a:off x="5833257" y="2143612"/>
              <a:ext cx="686700" cy="8909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274579F-FA68-F843-9CE7-BBC4F3442B35}"/>
                </a:ext>
              </a:extLst>
            </p:cNvPr>
            <p:cNvSpPr/>
            <p:nvPr/>
          </p:nvSpPr>
          <p:spPr>
            <a:xfrm>
              <a:off x="6113845" y="3049367"/>
              <a:ext cx="124472" cy="1244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0" name="Group 25">
            <a:extLst>
              <a:ext uri="{FF2B5EF4-FFF2-40B4-BE49-F238E27FC236}">
                <a16:creationId xmlns:a16="http://schemas.microsoft.com/office/drawing/2014/main" id="{0F448E57-4B39-9C48-85B5-78A5B49909D4}"/>
              </a:ext>
            </a:extLst>
          </p:cNvPr>
          <p:cNvGrpSpPr/>
          <p:nvPr/>
        </p:nvGrpSpPr>
        <p:grpSpPr>
          <a:xfrm>
            <a:off x="2898183" y="3358734"/>
            <a:ext cx="510586" cy="708924"/>
            <a:chOff x="5766804" y="2069299"/>
            <a:chExt cx="812226" cy="1127738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51C09161-C45B-C640-AB68-424F3B4DDD16}"/>
                </a:ext>
              </a:extLst>
            </p:cNvPr>
            <p:cNvSpPr/>
            <p:nvPr/>
          </p:nvSpPr>
          <p:spPr>
            <a:xfrm>
              <a:off x="5766804" y="2069299"/>
              <a:ext cx="812226" cy="1127738"/>
            </a:xfrm>
            <a:prstGeom prst="roundRect">
              <a:avLst>
                <a:gd name="adj" fmla="val 9394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70A3977-8FA7-AE41-9DA4-9F609AD5CA00}"/>
                </a:ext>
              </a:extLst>
            </p:cNvPr>
            <p:cNvSpPr/>
            <p:nvPr/>
          </p:nvSpPr>
          <p:spPr>
            <a:xfrm>
              <a:off x="5833257" y="2143612"/>
              <a:ext cx="686700" cy="8909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8087495-D583-8C42-9CF2-13ED7D10A55F}"/>
                </a:ext>
              </a:extLst>
            </p:cNvPr>
            <p:cNvSpPr/>
            <p:nvPr/>
          </p:nvSpPr>
          <p:spPr>
            <a:xfrm>
              <a:off x="6113845" y="3049367"/>
              <a:ext cx="124472" cy="1244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40ED15-42BA-774C-9851-003B624EDCC3}"/>
              </a:ext>
            </a:extLst>
          </p:cNvPr>
          <p:cNvCxnSpPr>
            <a:endCxn id="33" idx="1"/>
          </p:cNvCxnSpPr>
          <p:nvPr/>
        </p:nvCxnSpPr>
        <p:spPr>
          <a:xfrm flipV="1">
            <a:off x="1377927" y="1965477"/>
            <a:ext cx="1483043" cy="726788"/>
          </a:xfrm>
          <a:prstGeom prst="line">
            <a:avLst/>
          </a:prstGeom>
          <a:ln>
            <a:solidFill>
              <a:schemeClr val="accent2"/>
            </a:solidFill>
            <a:prstDash val="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498948F-A619-7840-B491-329D65532102}"/>
              </a:ext>
            </a:extLst>
          </p:cNvPr>
          <p:cNvCxnSpPr/>
          <p:nvPr/>
        </p:nvCxnSpPr>
        <p:spPr>
          <a:xfrm flipV="1">
            <a:off x="1400175" y="2775553"/>
            <a:ext cx="2613580" cy="11675"/>
          </a:xfrm>
          <a:prstGeom prst="line">
            <a:avLst/>
          </a:prstGeom>
          <a:ln>
            <a:solidFill>
              <a:schemeClr val="accent2"/>
            </a:solidFill>
            <a:prstDash val="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2B3B106-4B3C-3F4C-B78C-026E5D6AEB55}"/>
              </a:ext>
            </a:extLst>
          </p:cNvPr>
          <p:cNvCxnSpPr/>
          <p:nvPr/>
        </p:nvCxnSpPr>
        <p:spPr>
          <a:xfrm>
            <a:off x="1388736" y="2854937"/>
            <a:ext cx="1431299" cy="770491"/>
          </a:xfrm>
          <a:prstGeom prst="line">
            <a:avLst/>
          </a:prstGeom>
          <a:ln>
            <a:solidFill>
              <a:schemeClr val="accent2"/>
            </a:solidFill>
            <a:prstDash val="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540229C-843E-2349-B696-6A645CB0805B}"/>
              </a:ext>
            </a:extLst>
          </p:cNvPr>
          <p:cNvCxnSpPr/>
          <p:nvPr/>
        </p:nvCxnSpPr>
        <p:spPr>
          <a:xfrm flipV="1">
            <a:off x="1391276" y="2086189"/>
            <a:ext cx="1400819" cy="692844"/>
          </a:xfrm>
          <a:prstGeom prst="line">
            <a:avLst/>
          </a:prstGeom>
          <a:ln>
            <a:solidFill>
              <a:schemeClr val="accent2"/>
            </a:solidFill>
            <a:prstDash val="dot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1EFD8B3-400C-2647-86E4-AE37DEF93CAA}"/>
              </a:ext>
            </a:extLst>
          </p:cNvPr>
          <p:cNvCxnSpPr/>
          <p:nvPr/>
        </p:nvCxnSpPr>
        <p:spPr>
          <a:xfrm>
            <a:off x="1404625" y="2845670"/>
            <a:ext cx="2526105" cy="0"/>
          </a:xfrm>
          <a:prstGeom prst="line">
            <a:avLst/>
          </a:prstGeom>
          <a:ln>
            <a:solidFill>
              <a:schemeClr val="accent2"/>
            </a:solidFill>
            <a:prstDash val="dot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7AE9352-62DE-1B44-8935-B93AD9931458}"/>
              </a:ext>
            </a:extLst>
          </p:cNvPr>
          <p:cNvCxnSpPr/>
          <p:nvPr/>
        </p:nvCxnSpPr>
        <p:spPr>
          <a:xfrm>
            <a:off x="1370956" y="2927410"/>
            <a:ext cx="1454159" cy="716317"/>
          </a:xfrm>
          <a:prstGeom prst="line">
            <a:avLst/>
          </a:prstGeom>
          <a:ln>
            <a:solidFill>
              <a:schemeClr val="accent2"/>
            </a:solidFill>
            <a:prstDash val="dot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226BF85-65C6-694E-9329-258819887571}"/>
              </a:ext>
            </a:extLst>
          </p:cNvPr>
          <p:cNvSpPr txBox="1"/>
          <p:nvPr/>
        </p:nvSpPr>
        <p:spPr>
          <a:xfrm>
            <a:off x="408634" y="1112659"/>
            <a:ext cx="335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Multiuser MIMO (MU-MIMO)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F5D8146-3398-6145-BC58-6E98564990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166" y="1073150"/>
            <a:ext cx="4717321" cy="327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214A4-185B-DC4C-8F02-26D25FFD6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BCF06C1-982C-A74B-A15B-A5A3C7771CC9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417D9B5-9744-9448-B1E9-AF33AB4562A4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Traffic Handling</a:t>
            </a:r>
          </a:p>
        </p:txBody>
      </p:sp>
      <p:pic>
        <p:nvPicPr>
          <p:cNvPr id="45" name="Picture 4" descr="X:\Cisco\1\junguy@cisco.com\A08694\A08694-1\Draft\C97-736637-02_wireless_primary_access_for_digital_business\Supporting\AV24188.jpg">
            <a:extLst>
              <a:ext uri="{FF2B5EF4-FFF2-40B4-BE49-F238E27FC236}">
                <a16:creationId xmlns:a16="http://schemas.microsoft.com/office/drawing/2014/main" id="{813A8C71-8717-B541-9357-43149E345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87884"/>
            <a:ext cx="9144001" cy="36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16ABE1C-9128-4A4A-BFCC-D875EFCC3EF6}"/>
              </a:ext>
            </a:extLst>
          </p:cNvPr>
          <p:cNvSpPr/>
          <p:nvPr/>
        </p:nvSpPr>
        <p:spPr>
          <a:xfrm>
            <a:off x="0" y="1087884"/>
            <a:ext cx="9144001" cy="36349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+mj-lt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59C8A0-2A3B-6C40-B318-EB2581568DB5}"/>
              </a:ext>
            </a:extLst>
          </p:cNvPr>
          <p:cNvSpPr txBox="1"/>
          <p:nvPr/>
        </p:nvSpPr>
        <p:spPr>
          <a:xfrm rot="5400000">
            <a:off x="1358978" y="117390"/>
            <a:ext cx="749141" cy="34671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</p:spPr>
        <p:txBody>
          <a:bodyPr vert="vert270" wrap="square" lIns="91440" bIns="548640" rtlCol="0" anchor="ctr">
            <a:noAutofit/>
          </a:bodyPr>
          <a:lstStyle/>
          <a:p>
            <a:r>
              <a:rPr lang="en-US" sz="1600">
                <a:solidFill>
                  <a:schemeClr val="tx2"/>
                </a:solidFill>
                <a:latin typeface="+mj-lt"/>
              </a:rPr>
              <a:t>Wider channels allow more traffic to pass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089953F-D41D-ED47-9034-089D597E745E}"/>
              </a:ext>
            </a:extLst>
          </p:cNvPr>
          <p:cNvSpPr txBox="1"/>
          <p:nvPr/>
        </p:nvSpPr>
        <p:spPr>
          <a:xfrm rot="5400000">
            <a:off x="1358978" y="117391"/>
            <a:ext cx="749141" cy="34671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</p:spPr>
        <p:txBody>
          <a:bodyPr vert="vert270" wrap="square" lIns="91440" bIns="548640" rtlCol="0" anchor="ctr">
            <a:noAutofit/>
          </a:bodyPr>
          <a:lstStyle/>
          <a:p>
            <a:r>
              <a:rPr lang="en-US" sz="1600">
                <a:solidFill>
                  <a:schemeClr val="tx2"/>
                </a:solidFill>
                <a:latin typeface="+mj-lt"/>
              </a:rPr>
              <a:t>Multi-user MIMO uses the channel to maximum capacity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1DCE32B-1742-9443-BEBA-541FFEC042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540" y="1323970"/>
            <a:ext cx="4993907" cy="28832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543A23F-0B50-E24F-9DD1-DAC3BF551C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827" y="1521371"/>
            <a:ext cx="4045122" cy="2335035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2B9C5A1-0FC0-2342-93B6-AEA33B5E8C21}"/>
              </a:ext>
            </a:extLst>
          </p:cNvPr>
          <p:cNvSpPr/>
          <p:nvPr/>
        </p:nvSpPr>
        <p:spPr>
          <a:xfrm>
            <a:off x="765097" y="4163389"/>
            <a:ext cx="1770356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 to 40 MHz</a:t>
            </a:r>
            <a:endParaRPr lang="en-US" sz="20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FA21540-B4A0-1345-B99B-17E3A1FF0F1B}"/>
              </a:ext>
            </a:extLst>
          </p:cNvPr>
          <p:cNvSpPr/>
          <p:nvPr/>
        </p:nvSpPr>
        <p:spPr>
          <a:xfrm>
            <a:off x="3888629" y="4163389"/>
            <a:ext cx="1924245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80 to 160 MHz</a:t>
            </a:r>
            <a:endParaRPr lang="en-US" sz="2000" b="1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67304AF-221F-994E-9AD3-3F94BE42ED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56" y="1390289"/>
            <a:ext cx="4699600" cy="27149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D75AE2E-40A2-8D40-8598-1C6C81B2A9B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325" y="1407714"/>
            <a:ext cx="4508151" cy="272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1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7" grpId="1" animBg="1"/>
      <p:bldP spid="48" grpId="0" animBg="1"/>
      <p:bldP spid="51" grpId="0"/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CEE1B-B9DA-C443-A2DA-ABB3CAF1B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7"/>
            <a:ext cx="914400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CFEF8-36AA-D54E-AD76-98CF7D8CFAB0}"/>
              </a:ext>
            </a:extLst>
          </p:cNvPr>
          <p:cNvSpPr/>
          <p:nvPr/>
        </p:nvSpPr>
        <p:spPr>
          <a:xfrm>
            <a:off x="0" y="557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652AD4-D1EA-5245-9870-44FB10A67652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lvl="0" defTabSz="457189"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Improved Device Battery Life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2A0F9A-EB1E-F248-A8FE-6E69BD4E405E}"/>
              </a:ext>
            </a:extLst>
          </p:cNvPr>
          <p:cNvSpPr/>
          <p:nvPr/>
        </p:nvSpPr>
        <p:spPr>
          <a:xfrm>
            <a:off x="0" y="4394229"/>
            <a:ext cx="9151861" cy="3129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098" tIns="41046" rIns="82098" bIns="410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4109" eaLnBrk="0" hangingPunct="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  <a:latin typeface="+mj-lt"/>
                <a:cs typeface="Arial" charset="0"/>
              </a:rPr>
              <a:t>Speed of 802.11ac results in less transmit/receive = Improved battery life 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D78C09F-DB4A-6B46-8149-B90B5E900A54}"/>
              </a:ext>
            </a:extLst>
          </p:cNvPr>
          <p:cNvSpPr/>
          <p:nvPr/>
        </p:nvSpPr>
        <p:spPr>
          <a:xfrm>
            <a:off x="1209314" y="2646112"/>
            <a:ext cx="7451078" cy="140906"/>
          </a:xfrm>
          <a:prstGeom prst="homePlat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98EF56-04A9-014C-8A07-C6C16A9A2F7F}"/>
              </a:ext>
            </a:extLst>
          </p:cNvPr>
          <p:cNvSpPr txBox="1"/>
          <p:nvPr/>
        </p:nvSpPr>
        <p:spPr>
          <a:xfrm>
            <a:off x="454129" y="2562677"/>
            <a:ext cx="104222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74F3BD-1B50-084A-9673-0B215BE07AC4}"/>
              </a:ext>
            </a:extLst>
          </p:cNvPr>
          <p:cNvSpPr txBox="1"/>
          <p:nvPr/>
        </p:nvSpPr>
        <p:spPr>
          <a:xfrm>
            <a:off x="454129" y="1891293"/>
            <a:ext cx="104222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+mj-lt"/>
              </a:rPr>
              <a:t>802.11ac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5D717C-6810-494E-B87F-F473021557FA}"/>
              </a:ext>
            </a:extLst>
          </p:cNvPr>
          <p:cNvSpPr txBox="1"/>
          <p:nvPr/>
        </p:nvSpPr>
        <p:spPr>
          <a:xfrm>
            <a:off x="454129" y="3248664"/>
            <a:ext cx="104222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latin typeface="+mj-lt"/>
              </a:rPr>
              <a:t>802.11n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428505-963E-2349-9841-596D432A6B97}"/>
              </a:ext>
            </a:extLst>
          </p:cNvPr>
          <p:cNvGrpSpPr/>
          <p:nvPr/>
        </p:nvGrpSpPr>
        <p:grpSpPr>
          <a:xfrm>
            <a:off x="1457013" y="1045857"/>
            <a:ext cx="701591" cy="1478879"/>
            <a:chOff x="1380813" y="1045857"/>
            <a:chExt cx="701591" cy="1478879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9191722-9588-D040-BAEA-4AEF9D96BF68}"/>
                </a:ext>
              </a:extLst>
            </p:cNvPr>
            <p:cNvSpPr/>
            <p:nvPr/>
          </p:nvSpPr>
          <p:spPr>
            <a:xfrm>
              <a:off x="1648489" y="1389820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1B04D6-12AC-0E47-AADD-4D9A4B1284AB}"/>
                </a:ext>
              </a:extLst>
            </p:cNvPr>
            <p:cNvSpPr txBox="1"/>
            <p:nvPr/>
          </p:nvSpPr>
          <p:spPr>
            <a:xfrm>
              <a:off x="1380813" y="1045857"/>
              <a:ext cx="701591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0 MB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00D8F7E6-6BBD-854A-8780-74B88ABC90E5}"/>
                </a:ext>
              </a:extLst>
            </p:cNvPr>
            <p:cNvSpPr/>
            <p:nvPr/>
          </p:nvSpPr>
          <p:spPr>
            <a:xfrm>
              <a:off x="1505141" y="1453297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1" name="Round Same Side Corner Rectangle 40">
              <a:extLst>
                <a:ext uri="{FF2B5EF4-FFF2-40B4-BE49-F238E27FC236}">
                  <a16:creationId xmlns:a16="http://schemas.microsoft.com/office/drawing/2014/main" id="{4852A32C-1F46-7146-B96A-1D86CBD3E5BC}"/>
                </a:ext>
              </a:extLst>
            </p:cNvPr>
            <p:cNvSpPr/>
            <p:nvPr/>
          </p:nvSpPr>
          <p:spPr>
            <a:xfrm flipV="1">
              <a:off x="1542439" y="1683327"/>
              <a:ext cx="378339" cy="814776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4E06E2-6096-2F42-B9B4-0DC442A81D6D}"/>
                </a:ext>
              </a:extLst>
            </p:cNvPr>
            <p:cNvSpPr/>
            <p:nvPr/>
          </p:nvSpPr>
          <p:spPr>
            <a:xfrm>
              <a:off x="1511837" y="1967605"/>
              <a:ext cx="4395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+mj-lt"/>
                </a:rPr>
                <a:t>25%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196FEF-AFCD-C942-925A-5745BCABD357}"/>
              </a:ext>
            </a:extLst>
          </p:cNvPr>
          <p:cNvGrpSpPr/>
          <p:nvPr/>
        </p:nvGrpSpPr>
        <p:grpSpPr>
          <a:xfrm>
            <a:off x="2721336" y="1045857"/>
            <a:ext cx="701591" cy="1478879"/>
            <a:chOff x="2667694" y="1045857"/>
            <a:chExt cx="701591" cy="1478879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12A0238C-2430-B54F-B90E-1DC582B6EFFB}"/>
                </a:ext>
              </a:extLst>
            </p:cNvPr>
            <p:cNvSpPr/>
            <p:nvPr/>
          </p:nvSpPr>
          <p:spPr>
            <a:xfrm>
              <a:off x="2935369" y="1389820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ACACB0E-2B8B-E141-AF2B-048D9099F4DE}"/>
                </a:ext>
              </a:extLst>
            </p:cNvPr>
            <p:cNvSpPr txBox="1"/>
            <p:nvPr/>
          </p:nvSpPr>
          <p:spPr>
            <a:xfrm>
              <a:off x="2667694" y="1045857"/>
              <a:ext cx="701591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890 MB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79F90E9D-5CDA-034B-90FA-74735B7CF269}"/>
                </a:ext>
              </a:extLst>
            </p:cNvPr>
            <p:cNvSpPr/>
            <p:nvPr/>
          </p:nvSpPr>
          <p:spPr>
            <a:xfrm>
              <a:off x="2792022" y="1453297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7" name="Round Same Side Corner Rectangle 46">
              <a:extLst>
                <a:ext uri="{FF2B5EF4-FFF2-40B4-BE49-F238E27FC236}">
                  <a16:creationId xmlns:a16="http://schemas.microsoft.com/office/drawing/2014/main" id="{50CEDFAD-BE28-EE49-BB93-F1E188539B35}"/>
                </a:ext>
              </a:extLst>
            </p:cNvPr>
            <p:cNvSpPr/>
            <p:nvPr/>
          </p:nvSpPr>
          <p:spPr>
            <a:xfrm flipV="1">
              <a:off x="2829320" y="1799675"/>
              <a:ext cx="378339" cy="698427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E54351E-E1FD-7447-A69E-EA0400A68918}"/>
                </a:ext>
              </a:extLst>
            </p:cNvPr>
            <p:cNvSpPr/>
            <p:nvPr/>
          </p:nvSpPr>
          <p:spPr>
            <a:xfrm>
              <a:off x="2798717" y="2025778"/>
              <a:ext cx="4395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+mj-lt"/>
                </a:rPr>
                <a:t>20%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EB4D47-146F-F541-815F-4B4203C776F4}"/>
              </a:ext>
            </a:extLst>
          </p:cNvPr>
          <p:cNvGrpSpPr/>
          <p:nvPr/>
        </p:nvGrpSpPr>
        <p:grpSpPr>
          <a:xfrm>
            <a:off x="3985659" y="1049704"/>
            <a:ext cx="701591" cy="1475032"/>
            <a:chOff x="4230160" y="1049704"/>
            <a:chExt cx="701591" cy="1475032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238C731E-A3C3-2747-8D6C-09CCE698C7BA}"/>
                </a:ext>
              </a:extLst>
            </p:cNvPr>
            <p:cNvSpPr/>
            <p:nvPr/>
          </p:nvSpPr>
          <p:spPr>
            <a:xfrm>
              <a:off x="4497835" y="1389820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7E8B79-E555-A243-84CF-91308C2CD8CA}"/>
                </a:ext>
              </a:extLst>
            </p:cNvPr>
            <p:cNvSpPr txBox="1"/>
            <p:nvPr/>
          </p:nvSpPr>
          <p:spPr>
            <a:xfrm>
              <a:off x="4230160" y="1049704"/>
              <a:ext cx="701591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2.1 GB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7BBBF2AB-BA51-E44C-959A-8164AD3F4555}"/>
                </a:ext>
              </a:extLst>
            </p:cNvPr>
            <p:cNvSpPr/>
            <p:nvPr/>
          </p:nvSpPr>
          <p:spPr>
            <a:xfrm>
              <a:off x="4354488" y="1453297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3" name="Round Same Side Corner Rectangle 52">
              <a:extLst>
                <a:ext uri="{FF2B5EF4-FFF2-40B4-BE49-F238E27FC236}">
                  <a16:creationId xmlns:a16="http://schemas.microsoft.com/office/drawing/2014/main" id="{52A88935-234C-B043-9B88-EE4C679FCCA8}"/>
                </a:ext>
              </a:extLst>
            </p:cNvPr>
            <p:cNvSpPr/>
            <p:nvPr/>
          </p:nvSpPr>
          <p:spPr>
            <a:xfrm flipV="1">
              <a:off x="4391786" y="1977305"/>
              <a:ext cx="378339" cy="520796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AEB4464-5430-2E4E-B32F-7A3529B0CF1B}"/>
                </a:ext>
              </a:extLst>
            </p:cNvPr>
            <p:cNvSpPr/>
            <p:nvPr/>
          </p:nvSpPr>
          <p:spPr>
            <a:xfrm>
              <a:off x="4361183" y="2114593"/>
              <a:ext cx="4395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+mj-lt"/>
                </a:rPr>
                <a:t>15%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FABEA17-6F14-5F4B-9A1B-F1A6A94B3722}"/>
              </a:ext>
            </a:extLst>
          </p:cNvPr>
          <p:cNvGrpSpPr/>
          <p:nvPr/>
        </p:nvGrpSpPr>
        <p:grpSpPr>
          <a:xfrm>
            <a:off x="5249982" y="1049704"/>
            <a:ext cx="701591" cy="1475032"/>
            <a:chOff x="5550236" y="1049704"/>
            <a:chExt cx="701591" cy="1475032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8C9CA423-AC39-3543-B779-5AE7F4E39008}"/>
                </a:ext>
              </a:extLst>
            </p:cNvPr>
            <p:cNvSpPr/>
            <p:nvPr/>
          </p:nvSpPr>
          <p:spPr>
            <a:xfrm>
              <a:off x="5817912" y="1389820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DA8B436-8D8E-D640-9A78-2D1F31FE522B}"/>
                </a:ext>
              </a:extLst>
            </p:cNvPr>
            <p:cNvSpPr txBox="1"/>
            <p:nvPr/>
          </p:nvSpPr>
          <p:spPr>
            <a:xfrm>
              <a:off x="5550236" y="1049704"/>
              <a:ext cx="701591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3.26 GB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C354170-62D5-5B4D-9718-16054887C439}"/>
                </a:ext>
              </a:extLst>
            </p:cNvPr>
            <p:cNvSpPr/>
            <p:nvPr/>
          </p:nvSpPr>
          <p:spPr>
            <a:xfrm>
              <a:off x="5674564" y="1453297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9" name="Round Same Side Corner Rectangle 58">
              <a:extLst>
                <a:ext uri="{FF2B5EF4-FFF2-40B4-BE49-F238E27FC236}">
                  <a16:creationId xmlns:a16="http://schemas.microsoft.com/office/drawing/2014/main" id="{C5EAEBA0-0F4C-3247-AF4B-0F6FA77852DF}"/>
                </a:ext>
              </a:extLst>
            </p:cNvPr>
            <p:cNvSpPr/>
            <p:nvPr/>
          </p:nvSpPr>
          <p:spPr>
            <a:xfrm flipV="1">
              <a:off x="5711863" y="2154935"/>
              <a:ext cx="378339" cy="343165"/>
            </a:xfrm>
            <a:prstGeom prst="round2Same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3EEAE53-9778-B549-BCF7-BD07B3854F50}"/>
                </a:ext>
              </a:extLst>
            </p:cNvPr>
            <p:cNvSpPr/>
            <p:nvPr/>
          </p:nvSpPr>
          <p:spPr>
            <a:xfrm>
              <a:off x="5681260" y="2203407"/>
              <a:ext cx="4395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accent3"/>
                  </a:solidFill>
                  <a:latin typeface="+mj-lt"/>
                </a:rPr>
                <a:t>10%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80CB4FD-C7E4-3841-9394-14D43BA1A79E}"/>
              </a:ext>
            </a:extLst>
          </p:cNvPr>
          <p:cNvGrpSpPr/>
          <p:nvPr/>
        </p:nvGrpSpPr>
        <p:grpSpPr>
          <a:xfrm>
            <a:off x="6514305" y="1049704"/>
            <a:ext cx="701591" cy="1488739"/>
            <a:chOff x="6820356" y="1049704"/>
            <a:chExt cx="701591" cy="1488739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CEBECBD3-EEF0-8446-B4F3-3E46F837AE81}"/>
                </a:ext>
              </a:extLst>
            </p:cNvPr>
            <p:cNvSpPr/>
            <p:nvPr/>
          </p:nvSpPr>
          <p:spPr>
            <a:xfrm>
              <a:off x="7088031" y="1389820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5E1D604-5550-E344-93A3-C9A284C0DFD0}"/>
                </a:ext>
              </a:extLst>
            </p:cNvPr>
            <p:cNvSpPr txBox="1"/>
            <p:nvPr/>
          </p:nvSpPr>
          <p:spPr>
            <a:xfrm>
              <a:off x="6820356" y="1049704"/>
              <a:ext cx="701591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4.68 GB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33F164A-3F7D-824E-8D82-A27060D4AC37}"/>
                </a:ext>
              </a:extLst>
            </p:cNvPr>
            <p:cNvSpPr/>
            <p:nvPr/>
          </p:nvSpPr>
          <p:spPr>
            <a:xfrm>
              <a:off x="6944683" y="1453297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5" name="Round Same Side Corner Rectangle 64">
              <a:extLst>
                <a:ext uri="{FF2B5EF4-FFF2-40B4-BE49-F238E27FC236}">
                  <a16:creationId xmlns:a16="http://schemas.microsoft.com/office/drawing/2014/main" id="{6C6860B3-1EEC-4745-B7CE-56F49DF7E8CE}"/>
                </a:ext>
              </a:extLst>
            </p:cNvPr>
            <p:cNvSpPr/>
            <p:nvPr/>
          </p:nvSpPr>
          <p:spPr>
            <a:xfrm flipV="1">
              <a:off x="6981982" y="2332565"/>
              <a:ext cx="378339" cy="165534"/>
            </a:xfrm>
            <a:prstGeom prst="round2SameRect">
              <a:avLst>
                <a:gd name="adj1" fmla="val 24891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1BF95A5-F063-CA48-A586-F182F058CC46}"/>
                </a:ext>
              </a:extLst>
            </p:cNvPr>
            <p:cNvSpPr/>
            <p:nvPr/>
          </p:nvSpPr>
          <p:spPr>
            <a:xfrm>
              <a:off x="6986646" y="2292222"/>
              <a:ext cx="36901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bg2"/>
                  </a:solidFill>
                  <a:latin typeface="+mj-lt"/>
                </a:rPr>
                <a:t>5%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777F02-4C5B-D843-9411-3FE0DED846BA}"/>
              </a:ext>
            </a:extLst>
          </p:cNvPr>
          <p:cNvGrpSpPr/>
          <p:nvPr/>
        </p:nvGrpSpPr>
        <p:grpSpPr>
          <a:xfrm>
            <a:off x="7778629" y="1049704"/>
            <a:ext cx="701591" cy="1475032"/>
            <a:chOff x="7880229" y="1049704"/>
            <a:chExt cx="701591" cy="1475032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668C9DFF-93F8-B84A-BDDC-9C24FFF750FC}"/>
                </a:ext>
              </a:extLst>
            </p:cNvPr>
            <p:cNvSpPr/>
            <p:nvPr/>
          </p:nvSpPr>
          <p:spPr>
            <a:xfrm>
              <a:off x="8147904" y="1389820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AFB624E-53F5-E24D-8BF2-8081C88E547C}"/>
                </a:ext>
              </a:extLst>
            </p:cNvPr>
            <p:cNvSpPr txBox="1"/>
            <p:nvPr/>
          </p:nvSpPr>
          <p:spPr>
            <a:xfrm>
              <a:off x="7880229" y="1049704"/>
              <a:ext cx="701591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4.68 GB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0B9E6200-E1C8-6349-82E0-81C68BAB397E}"/>
                </a:ext>
              </a:extLst>
            </p:cNvPr>
            <p:cNvSpPr/>
            <p:nvPr/>
          </p:nvSpPr>
          <p:spPr>
            <a:xfrm>
              <a:off x="8004556" y="1453297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848E8CF-7177-7A4F-9F79-780D975D2427}"/>
              </a:ext>
            </a:extLst>
          </p:cNvPr>
          <p:cNvGrpSpPr/>
          <p:nvPr/>
        </p:nvGrpSpPr>
        <p:grpSpPr>
          <a:xfrm>
            <a:off x="1457013" y="2935874"/>
            <a:ext cx="701591" cy="1445778"/>
            <a:chOff x="1380813" y="2935874"/>
            <a:chExt cx="701591" cy="1445778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09E0467B-452C-4E4E-83AE-E61D956682EA}"/>
                </a:ext>
              </a:extLst>
            </p:cNvPr>
            <p:cNvSpPr/>
            <p:nvPr/>
          </p:nvSpPr>
          <p:spPr>
            <a:xfrm>
              <a:off x="1648489" y="2935874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48E68-EF9E-9149-985B-AF3F4155C66F}"/>
                </a:ext>
              </a:extLst>
            </p:cNvPr>
            <p:cNvSpPr txBox="1"/>
            <p:nvPr/>
          </p:nvSpPr>
          <p:spPr>
            <a:xfrm>
              <a:off x="1380813" y="4120042"/>
              <a:ext cx="701591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0 MB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8ED57F48-A240-0B43-8243-377CC5188DC5}"/>
                </a:ext>
              </a:extLst>
            </p:cNvPr>
            <p:cNvSpPr/>
            <p:nvPr/>
          </p:nvSpPr>
          <p:spPr>
            <a:xfrm>
              <a:off x="1505141" y="2999351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5" name="Round Same Side Corner Rectangle 74">
              <a:extLst>
                <a:ext uri="{FF2B5EF4-FFF2-40B4-BE49-F238E27FC236}">
                  <a16:creationId xmlns:a16="http://schemas.microsoft.com/office/drawing/2014/main" id="{D8A221AD-7083-D145-B39F-280C09D7049F}"/>
                </a:ext>
              </a:extLst>
            </p:cNvPr>
            <p:cNvSpPr/>
            <p:nvPr/>
          </p:nvSpPr>
          <p:spPr>
            <a:xfrm flipV="1">
              <a:off x="1542439" y="3223031"/>
              <a:ext cx="378339" cy="814776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FB98F08-4D97-2D49-B218-E277982D3FEB}"/>
                </a:ext>
              </a:extLst>
            </p:cNvPr>
            <p:cNvSpPr/>
            <p:nvPr/>
          </p:nvSpPr>
          <p:spPr>
            <a:xfrm>
              <a:off x="1511837" y="3507308"/>
              <a:ext cx="4395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+mj-lt"/>
                </a:rPr>
                <a:t>25%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AE7A78A-3B44-894B-AA13-634627D4F963}"/>
              </a:ext>
            </a:extLst>
          </p:cNvPr>
          <p:cNvGrpSpPr/>
          <p:nvPr/>
        </p:nvGrpSpPr>
        <p:grpSpPr>
          <a:xfrm>
            <a:off x="2721336" y="2935874"/>
            <a:ext cx="701591" cy="1445778"/>
            <a:chOff x="2024005" y="2935874"/>
            <a:chExt cx="701591" cy="1445778"/>
          </a:xfrm>
        </p:grpSpPr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EF030ACF-54B5-F245-ABC1-E96F7F691DAD}"/>
                </a:ext>
              </a:extLst>
            </p:cNvPr>
            <p:cNvSpPr/>
            <p:nvPr/>
          </p:nvSpPr>
          <p:spPr>
            <a:xfrm>
              <a:off x="2291680" y="2935874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FC256D2-41E6-EA44-BE94-9C9AE24A9313}"/>
                </a:ext>
              </a:extLst>
            </p:cNvPr>
            <p:cNvSpPr txBox="1"/>
            <p:nvPr/>
          </p:nvSpPr>
          <p:spPr>
            <a:xfrm>
              <a:off x="2024005" y="4120042"/>
              <a:ext cx="701591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432 MB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2D0912DE-E088-4045-9968-61523B01DC11}"/>
                </a:ext>
              </a:extLst>
            </p:cNvPr>
            <p:cNvSpPr/>
            <p:nvPr/>
          </p:nvSpPr>
          <p:spPr>
            <a:xfrm>
              <a:off x="2148333" y="2999351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1" name="Round Same Side Corner Rectangle 80">
              <a:extLst>
                <a:ext uri="{FF2B5EF4-FFF2-40B4-BE49-F238E27FC236}">
                  <a16:creationId xmlns:a16="http://schemas.microsoft.com/office/drawing/2014/main" id="{F2F86FA8-42EF-0547-8288-31B043B51053}"/>
                </a:ext>
              </a:extLst>
            </p:cNvPr>
            <p:cNvSpPr/>
            <p:nvPr/>
          </p:nvSpPr>
          <p:spPr>
            <a:xfrm flipV="1">
              <a:off x="2185631" y="3339380"/>
              <a:ext cx="378339" cy="698427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7446DB-6A57-8E4B-A3E7-64E65118AD90}"/>
                </a:ext>
              </a:extLst>
            </p:cNvPr>
            <p:cNvSpPr/>
            <p:nvPr/>
          </p:nvSpPr>
          <p:spPr>
            <a:xfrm>
              <a:off x="2155028" y="3565483"/>
              <a:ext cx="4395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+mj-lt"/>
                </a:rPr>
                <a:t>20%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559A177-281F-874A-BAD7-36412EBD277E}"/>
              </a:ext>
            </a:extLst>
          </p:cNvPr>
          <p:cNvGrpSpPr/>
          <p:nvPr/>
        </p:nvGrpSpPr>
        <p:grpSpPr>
          <a:xfrm>
            <a:off x="3985659" y="2935874"/>
            <a:ext cx="701591" cy="1445778"/>
            <a:chOff x="2750818" y="2935874"/>
            <a:chExt cx="701591" cy="1445778"/>
          </a:xfrm>
        </p:grpSpPr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128A3DA7-77F4-2E46-852E-F24EF9F22AEA}"/>
                </a:ext>
              </a:extLst>
            </p:cNvPr>
            <p:cNvSpPr/>
            <p:nvPr/>
          </p:nvSpPr>
          <p:spPr>
            <a:xfrm>
              <a:off x="3018493" y="2935874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95AEFBD-C55C-E342-9922-AD8C6E476953}"/>
                </a:ext>
              </a:extLst>
            </p:cNvPr>
            <p:cNvSpPr txBox="1"/>
            <p:nvPr/>
          </p:nvSpPr>
          <p:spPr>
            <a:xfrm>
              <a:off x="2750818" y="4127736"/>
              <a:ext cx="701591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1.08 GB</a:t>
              </a: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37ED23E1-83C8-B54F-98D8-5C268D3E2E2A}"/>
                </a:ext>
              </a:extLst>
            </p:cNvPr>
            <p:cNvSpPr/>
            <p:nvPr/>
          </p:nvSpPr>
          <p:spPr>
            <a:xfrm>
              <a:off x="2875146" y="2999351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7" name="Round Same Side Corner Rectangle 86">
              <a:extLst>
                <a:ext uri="{FF2B5EF4-FFF2-40B4-BE49-F238E27FC236}">
                  <a16:creationId xmlns:a16="http://schemas.microsoft.com/office/drawing/2014/main" id="{757926A9-745B-D444-9306-6C9A7FE138BD}"/>
                </a:ext>
              </a:extLst>
            </p:cNvPr>
            <p:cNvSpPr/>
            <p:nvPr/>
          </p:nvSpPr>
          <p:spPr>
            <a:xfrm flipV="1">
              <a:off x="2912444" y="3517011"/>
              <a:ext cx="378339" cy="520796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032A7D3-FBDB-FC43-AA71-8F91F1C2AF06}"/>
                </a:ext>
              </a:extLst>
            </p:cNvPr>
            <p:cNvSpPr/>
            <p:nvPr/>
          </p:nvSpPr>
          <p:spPr>
            <a:xfrm>
              <a:off x="2881841" y="3654298"/>
              <a:ext cx="4395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+mj-lt"/>
                </a:rPr>
                <a:t>15%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13AE127-93C7-F84D-B88D-D1EE2E5464FA}"/>
              </a:ext>
            </a:extLst>
          </p:cNvPr>
          <p:cNvGrpSpPr/>
          <p:nvPr/>
        </p:nvGrpSpPr>
        <p:grpSpPr>
          <a:xfrm>
            <a:off x="5249982" y="2935875"/>
            <a:ext cx="701591" cy="1445777"/>
            <a:chOff x="3468665" y="2935875"/>
            <a:chExt cx="701591" cy="1445777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7A99080A-FA6B-B84B-ACEE-62DB8EEA52E1}"/>
                </a:ext>
              </a:extLst>
            </p:cNvPr>
            <p:cNvSpPr/>
            <p:nvPr/>
          </p:nvSpPr>
          <p:spPr>
            <a:xfrm>
              <a:off x="3736341" y="2935875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7A5C21F-E0EE-7446-9CAA-E98D5075ADDA}"/>
                </a:ext>
              </a:extLst>
            </p:cNvPr>
            <p:cNvSpPr txBox="1"/>
            <p:nvPr/>
          </p:nvSpPr>
          <p:spPr>
            <a:xfrm>
              <a:off x="3468665" y="4127736"/>
              <a:ext cx="701591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1.64 GB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5A570E63-DCB1-5B41-93BC-810AC9C7499A}"/>
                </a:ext>
              </a:extLst>
            </p:cNvPr>
            <p:cNvSpPr/>
            <p:nvPr/>
          </p:nvSpPr>
          <p:spPr>
            <a:xfrm>
              <a:off x="3592993" y="2999352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3" name="Round Same Side Corner Rectangle 92">
              <a:extLst>
                <a:ext uri="{FF2B5EF4-FFF2-40B4-BE49-F238E27FC236}">
                  <a16:creationId xmlns:a16="http://schemas.microsoft.com/office/drawing/2014/main" id="{45120305-F848-4A49-BFBB-EFD62B57B292}"/>
                </a:ext>
              </a:extLst>
            </p:cNvPr>
            <p:cNvSpPr/>
            <p:nvPr/>
          </p:nvSpPr>
          <p:spPr>
            <a:xfrm flipV="1">
              <a:off x="3630292" y="3694642"/>
              <a:ext cx="378339" cy="343165"/>
            </a:xfrm>
            <a:prstGeom prst="round2Same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2D8BA80-3613-0D4D-B33E-E654194EBA91}"/>
                </a:ext>
              </a:extLst>
            </p:cNvPr>
            <p:cNvSpPr/>
            <p:nvPr/>
          </p:nvSpPr>
          <p:spPr>
            <a:xfrm>
              <a:off x="3599689" y="3743114"/>
              <a:ext cx="4395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accent3"/>
                  </a:solidFill>
                  <a:latin typeface="+mj-lt"/>
                </a:rPr>
                <a:t>10%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0997990-D980-C149-94D4-3A03A0B6BD8A}"/>
              </a:ext>
            </a:extLst>
          </p:cNvPr>
          <p:cNvGrpSpPr/>
          <p:nvPr/>
        </p:nvGrpSpPr>
        <p:grpSpPr>
          <a:xfrm>
            <a:off x="6514305" y="2935875"/>
            <a:ext cx="701591" cy="1445777"/>
            <a:chOff x="4230160" y="2935875"/>
            <a:chExt cx="701591" cy="1445777"/>
          </a:xfrm>
        </p:grpSpPr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5785496B-1FEF-7246-8775-A42C621C692F}"/>
                </a:ext>
              </a:extLst>
            </p:cNvPr>
            <p:cNvSpPr/>
            <p:nvPr/>
          </p:nvSpPr>
          <p:spPr>
            <a:xfrm>
              <a:off x="4497835" y="2935875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E2F8AAB-24DF-6241-B871-D1C152D54219}"/>
                </a:ext>
              </a:extLst>
            </p:cNvPr>
            <p:cNvSpPr txBox="1"/>
            <p:nvPr/>
          </p:nvSpPr>
          <p:spPr>
            <a:xfrm>
              <a:off x="4230160" y="4127736"/>
              <a:ext cx="701591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2.13 GB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F0FFD408-03EC-7545-8A87-C0A0563792B3}"/>
                </a:ext>
              </a:extLst>
            </p:cNvPr>
            <p:cNvSpPr/>
            <p:nvPr/>
          </p:nvSpPr>
          <p:spPr>
            <a:xfrm>
              <a:off x="4354488" y="2999352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9" name="Round Same Side Corner Rectangle 98">
              <a:extLst>
                <a:ext uri="{FF2B5EF4-FFF2-40B4-BE49-F238E27FC236}">
                  <a16:creationId xmlns:a16="http://schemas.microsoft.com/office/drawing/2014/main" id="{3C49B975-EF58-494D-861E-B26F181683E2}"/>
                </a:ext>
              </a:extLst>
            </p:cNvPr>
            <p:cNvSpPr/>
            <p:nvPr/>
          </p:nvSpPr>
          <p:spPr>
            <a:xfrm flipV="1">
              <a:off x="4391786" y="3872273"/>
              <a:ext cx="378339" cy="165534"/>
            </a:xfrm>
            <a:prstGeom prst="round2SameRect">
              <a:avLst>
                <a:gd name="adj1" fmla="val 24891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A185AB8-E104-8A48-BFBF-DAFCC2C02049}"/>
                </a:ext>
              </a:extLst>
            </p:cNvPr>
            <p:cNvSpPr/>
            <p:nvPr/>
          </p:nvSpPr>
          <p:spPr>
            <a:xfrm>
              <a:off x="4396449" y="3831929"/>
              <a:ext cx="36901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chemeClr val="bg2"/>
                  </a:solidFill>
                  <a:latin typeface="+mj-lt"/>
                </a:rPr>
                <a:t>5%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6F832C0-3344-0942-A034-1036999E41B2}"/>
              </a:ext>
            </a:extLst>
          </p:cNvPr>
          <p:cNvGrpSpPr/>
          <p:nvPr/>
        </p:nvGrpSpPr>
        <p:grpSpPr>
          <a:xfrm>
            <a:off x="7778629" y="2935875"/>
            <a:ext cx="701591" cy="1445777"/>
            <a:chOff x="4976066" y="2935875"/>
            <a:chExt cx="701591" cy="1445777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4CFCA648-CE07-B948-B39C-776F0142E564}"/>
                </a:ext>
              </a:extLst>
            </p:cNvPr>
            <p:cNvSpPr/>
            <p:nvPr/>
          </p:nvSpPr>
          <p:spPr>
            <a:xfrm>
              <a:off x="5243742" y="2935875"/>
              <a:ext cx="166240" cy="93957"/>
            </a:xfrm>
            <a:prstGeom prst="round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EEF5B8D-B4EC-6543-B8BC-0DF1639A2716}"/>
                </a:ext>
              </a:extLst>
            </p:cNvPr>
            <p:cNvSpPr txBox="1"/>
            <p:nvPr/>
          </p:nvSpPr>
          <p:spPr>
            <a:xfrm>
              <a:off x="4976066" y="4127736"/>
              <a:ext cx="701591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latin typeface="+mj-lt"/>
                </a:rPr>
                <a:t>2.76 GB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51EEB2DE-BE55-6E4D-90C4-2251069B135D}"/>
                </a:ext>
              </a:extLst>
            </p:cNvPr>
            <p:cNvSpPr/>
            <p:nvPr/>
          </p:nvSpPr>
          <p:spPr>
            <a:xfrm>
              <a:off x="5100394" y="2999352"/>
              <a:ext cx="452935" cy="1071439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42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A60A965-7E17-CA42-A9C4-6CF6FC7541D3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A2193F-A4A2-DF4E-BEA3-2B37AA427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1"/>
            <a:ext cx="9144000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A69657-3994-0143-9414-BFA03C1960C9}"/>
              </a:ext>
            </a:extLst>
          </p:cNvPr>
          <p:cNvSpPr/>
          <p:nvPr/>
        </p:nvSpPr>
        <p:spPr>
          <a:xfrm>
            <a:off x="-6350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Best Practices for Cisco Business Wireless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FB9CFF-64EE-AD45-9E5F-04DE269B38D9}"/>
              </a:ext>
            </a:extLst>
          </p:cNvPr>
          <p:cNvSpPr/>
          <p:nvPr/>
        </p:nvSpPr>
        <p:spPr>
          <a:xfrm>
            <a:off x="1187865" y="846034"/>
            <a:ext cx="7007552" cy="112413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>
                <a:lumMod val="9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63AB4C-73E2-5C4B-8785-E9538B02D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584601"/>
              </p:ext>
            </p:extLst>
          </p:nvPr>
        </p:nvGraphicFramePr>
        <p:xfrm>
          <a:off x="265177" y="2077891"/>
          <a:ext cx="3108959" cy="2848576"/>
        </p:xfrm>
        <a:graphic>
          <a:graphicData uri="http://schemas.openxmlformats.org/drawingml/2006/table">
            <a:tbl>
              <a:tblPr firstRow="1" bandRow="1"/>
              <a:tblGrid>
                <a:gridCol w="1691769">
                  <a:extLst>
                    <a:ext uri="{9D8B030D-6E8A-4147-A177-3AD203B41FA5}">
                      <a16:colId xmlns:a16="http://schemas.microsoft.com/office/drawing/2014/main" val="3973132436"/>
                    </a:ext>
                  </a:extLst>
                </a:gridCol>
                <a:gridCol w="1417190">
                  <a:extLst>
                    <a:ext uri="{9D8B030D-6E8A-4147-A177-3AD203B41FA5}">
                      <a16:colId xmlns:a16="http://schemas.microsoft.com/office/drawing/2014/main" val="2332744791"/>
                    </a:ext>
                  </a:extLst>
                </a:gridCol>
              </a:tblGrid>
              <a:tr h="213758">
                <a:tc gridSpan="2"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bg2"/>
                          </a:solidFill>
                          <a:latin typeface="+mn-lt"/>
                          <a:cs typeface="Arial Narrow"/>
                        </a:rPr>
                        <a:t>Maximum Scalability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kern="120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989058"/>
                  </a:ext>
                </a:extLst>
              </a:tr>
              <a:tr h="26637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APs</a:t>
                      </a:r>
                      <a:endParaRPr lang="en-US" sz="1100" b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50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346526"/>
                  </a:ext>
                </a:extLst>
              </a:tr>
              <a:tr h="26637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Max Clients per AP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200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344499"/>
                  </a:ext>
                </a:extLst>
              </a:tr>
              <a:tr h="266372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Total Clients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1000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046730"/>
                  </a:ext>
                </a:extLst>
              </a:tr>
              <a:tr h="38510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Max # of Mesh Extenders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25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81835"/>
                  </a:ext>
                </a:extLst>
              </a:tr>
              <a:tr h="26637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# of Mesh Hops</a:t>
                      </a:r>
                      <a:endParaRPr lang="en-US" sz="1100" b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8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415297"/>
                  </a:ext>
                </a:extLst>
              </a:tr>
              <a:tr h="26637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cs typeface="Arial Narrow"/>
                        </a:rPr>
                        <a:t>Max # of SSIDs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426013"/>
                  </a:ext>
                </a:extLst>
              </a:tr>
              <a:tr h="266372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Arial Narrow"/>
                        </a:rPr>
                        <a:t>Max # of VLANs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>
                          <a:latin typeface="+mn-lt"/>
                        </a:rPr>
                        <a:t>16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95207"/>
                  </a:ext>
                </a:extLst>
              </a:tr>
              <a:tr h="266372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VLAN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Yes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869828"/>
                  </a:ext>
                </a:extLst>
              </a:tr>
              <a:tr h="385107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Max Coverage per AP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 to 3000 ft</a:t>
                      </a:r>
                      <a:r>
                        <a:rPr lang="en-US" sz="1100" kern="1200" baseline="30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279 m</a:t>
                      </a:r>
                      <a:r>
                        <a:rPr lang="en-US" sz="1100" kern="1200" baseline="30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439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9E0336-6208-B046-A2A3-4029DC10D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911644"/>
              </p:ext>
            </p:extLst>
          </p:nvPr>
        </p:nvGraphicFramePr>
        <p:xfrm>
          <a:off x="3529584" y="2077889"/>
          <a:ext cx="5349240" cy="1487893"/>
        </p:xfrm>
        <a:graphic>
          <a:graphicData uri="http://schemas.openxmlformats.org/drawingml/2006/table">
            <a:tbl>
              <a:tblPr firstRow="1" bandRow="1"/>
              <a:tblGrid>
                <a:gridCol w="1810512">
                  <a:extLst>
                    <a:ext uri="{9D8B030D-6E8A-4147-A177-3AD203B41FA5}">
                      <a16:colId xmlns:a16="http://schemas.microsoft.com/office/drawing/2014/main" val="3973132436"/>
                    </a:ext>
                  </a:extLst>
                </a:gridCol>
                <a:gridCol w="3538728">
                  <a:extLst>
                    <a:ext uri="{9D8B030D-6E8A-4147-A177-3AD203B41FA5}">
                      <a16:colId xmlns:a16="http://schemas.microsoft.com/office/drawing/2014/main" val="2332744791"/>
                    </a:ext>
                  </a:extLst>
                </a:gridCol>
              </a:tblGrid>
              <a:tr h="244263">
                <a:tc gridSpan="2"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Arial Narrow"/>
                        </a:rPr>
                        <a:t>Installation Recommendations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28282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iscoSansTT ExtraLigh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73794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Arial Narrow"/>
                        </a:rPr>
                        <a:t>Coverage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2828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Access Point per 2,500 square feet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70021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Placement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2828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Every 50 feet</a:t>
                      </a:r>
                      <a:endParaRPr lang="en-US" sz="1100" b="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5464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Coverage Overlap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10 -20% cell overlap to optimize roaming</a:t>
                      </a:r>
                      <a:endParaRPr lang="en-US" sz="1000" b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52418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Network Cabling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Category 5E or better recommended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43345"/>
                  </a:ext>
                </a:extLst>
              </a:tr>
              <a:tr h="146350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1">
                        <a:solidFill>
                          <a:schemeClr val="bg2"/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kern="120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2406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6A498D1-52F3-2B4A-A764-512C0FE5722F}"/>
              </a:ext>
            </a:extLst>
          </p:cNvPr>
          <p:cNvSpPr txBox="1"/>
          <p:nvPr/>
        </p:nvSpPr>
        <p:spPr>
          <a:xfrm>
            <a:off x="1768980" y="1039299"/>
            <a:ext cx="65112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srgbClr val="282828">
                    <a:lumMod val="50000"/>
                  </a:srgbClr>
                </a:solidFill>
                <a:latin typeface="CiscoSansTT ExtraLight"/>
                <a:ea typeface="+mn-ea"/>
                <a:cs typeface="Arial Narrow"/>
              </a:rPr>
              <a:t>Utilize 5.0 GHz WLAN to leverage greater # of channels &amp; cleaner spectrum</a:t>
            </a:r>
          </a:p>
          <a:p>
            <a:pPr defTabSz="6857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solidFill>
                <a:srgbClr val="282828">
                  <a:lumMod val="50000"/>
                </a:srgbClr>
              </a:solidFill>
              <a:latin typeface="CiscoSansTT ExtraLight"/>
              <a:ea typeface="+mn-ea"/>
              <a:cs typeface="Arial Narrow"/>
            </a:endParaRPr>
          </a:p>
          <a:p>
            <a:pPr defTabSz="6857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srgbClr val="282828">
                    <a:lumMod val="50000"/>
                  </a:srgbClr>
                </a:solidFill>
                <a:latin typeface="CiscoSansTT ExtraLight"/>
                <a:ea typeface="+mn-ea"/>
                <a:cs typeface="Arial Narrow"/>
              </a:rPr>
              <a:t>Create separate SSIDs for Business and Guest Access on individual VLANs, also Rate Limit Guests</a:t>
            </a:r>
          </a:p>
          <a:p>
            <a:pPr defTabSz="6857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solidFill>
                <a:srgbClr val="282828">
                  <a:lumMod val="50000"/>
                </a:srgbClr>
              </a:solidFill>
              <a:latin typeface="CiscoSansTT ExtraLight"/>
              <a:ea typeface="+mn-ea"/>
              <a:cs typeface="Arial Narrow"/>
            </a:endParaRPr>
          </a:p>
          <a:p>
            <a:pPr defTabSz="6857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srgbClr val="282828">
                    <a:lumMod val="50000"/>
                  </a:srgbClr>
                </a:solidFill>
                <a:latin typeface="CiscoSansTT ExtraLight"/>
                <a:ea typeface="+mn-ea"/>
                <a:cs typeface="Arial Narrow"/>
              </a:rPr>
              <a:t>Deploy with Cisco Small Business PoE switches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2EA24-EA78-C646-BB5B-67AAFC11A3EF}"/>
              </a:ext>
            </a:extLst>
          </p:cNvPr>
          <p:cNvSpPr txBox="1"/>
          <p:nvPr/>
        </p:nvSpPr>
        <p:spPr>
          <a:xfrm>
            <a:off x="1511537" y="1047844"/>
            <a:ext cx="51488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100">
                <a:latin typeface="+mn-lt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10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100">
                <a:latin typeface="+mn-lt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100">
              <a:latin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100">
                <a:latin typeface="+mn-lt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2DA442-74FE-F646-AFD1-EEBBB1374920}"/>
              </a:ext>
            </a:extLst>
          </p:cNvPr>
          <p:cNvSpPr/>
          <p:nvPr/>
        </p:nvSpPr>
        <p:spPr>
          <a:xfrm>
            <a:off x="2846972" y="724594"/>
            <a:ext cx="337303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defTabSz="6857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chemeClr val="bg2"/>
                </a:solidFill>
                <a:latin typeface="+mn-lt"/>
                <a:ea typeface="+mn-ea"/>
                <a:cs typeface="Arial Narrow"/>
              </a:rPr>
              <a:t>Best Practices for 802.11ac Wave 2 Deployments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3565AA9-1ECA-7B47-AD77-678BCAC06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000248"/>
              </p:ext>
            </p:extLst>
          </p:nvPr>
        </p:nvGraphicFramePr>
        <p:xfrm>
          <a:off x="3545392" y="3502179"/>
          <a:ext cx="5333432" cy="1450848"/>
        </p:xfrm>
        <a:graphic>
          <a:graphicData uri="http://schemas.openxmlformats.org/drawingml/2006/table">
            <a:tbl>
              <a:tblPr firstRow="1" bandRow="1"/>
              <a:tblGrid>
                <a:gridCol w="1161519">
                  <a:extLst>
                    <a:ext uri="{9D8B030D-6E8A-4147-A177-3AD203B41FA5}">
                      <a16:colId xmlns:a16="http://schemas.microsoft.com/office/drawing/2014/main" val="2796390877"/>
                    </a:ext>
                  </a:extLst>
                </a:gridCol>
                <a:gridCol w="2788171">
                  <a:extLst>
                    <a:ext uri="{9D8B030D-6E8A-4147-A177-3AD203B41FA5}">
                      <a16:colId xmlns:a16="http://schemas.microsoft.com/office/drawing/2014/main" val="461239866"/>
                    </a:ext>
                  </a:extLst>
                </a:gridCol>
                <a:gridCol w="1383742">
                  <a:extLst>
                    <a:ext uri="{9D8B030D-6E8A-4147-A177-3AD203B41FA5}">
                      <a16:colId xmlns:a16="http://schemas.microsoft.com/office/drawing/2014/main" val="1609349161"/>
                    </a:ext>
                  </a:extLst>
                </a:gridCol>
              </a:tblGrid>
              <a:tr h="244263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Signal Strength (RSSI)</a:t>
                      </a:r>
                      <a:endParaRPr lang="en-US" sz="1000" b="1">
                        <a:solidFill>
                          <a:schemeClr val="bg2"/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Arial Narrow"/>
                        </a:rPr>
                        <a:t>Network Type(s)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Arial Narrow"/>
                        </a:rPr>
                        <a:t>Use Case Example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2943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-65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Data, Voice, Multicast Video, High Density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School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832629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-67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Data, Voice, Unicast Video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Office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9346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-70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Data, Unicast Video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Cafe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1427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  <a:cs typeface="Arial Narrow"/>
                        </a:rPr>
                        <a:t>-72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Data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2828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iscoSansTT ExtraLight"/>
                          <a:ea typeface="+mn-ea"/>
                          <a:cs typeface="Arial Narrow"/>
                        </a:rPr>
                        <a:t>Warehouse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709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128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5ECED-BAB4-1846-B647-130B8952FE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C602B9-3B7C-1141-B343-E16F44F0B48F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>
              <a:defRPr/>
            </a:pPr>
            <a:endParaRPr lang="en-GB">
              <a:solidFill>
                <a:srgbClr val="0D274D"/>
              </a:solidFill>
              <a:latin typeface="CiscoSansTT Light" panose="020B05030202010203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FF813-FF6A-2C4A-A330-FF569C8E0DD3}"/>
              </a:ext>
            </a:extLst>
          </p:cNvPr>
          <p:cNvSpPr/>
          <p:nvPr/>
        </p:nvSpPr>
        <p:spPr>
          <a:xfrm>
            <a:off x="0" y="175815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defTabSz="457178"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Cisco Business – Building Block for a Small Business Network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AE4C63-4E42-8F40-A14F-A0F25664E79E}"/>
              </a:ext>
            </a:extLst>
          </p:cNvPr>
          <p:cNvCxnSpPr/>
          <p:nvPr/>
        </p:nvCxnSpPr>
        <p:spPr>
          <a:xfrm flipV="1">
            <a:off x="6890342" y="2277468"/>
            <a:ext cx="810994" cy="1411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D8EE56-505F-3D47-9F0F-8700BFBD3CC0}"/>
              </a:ext>
            </a:extLst>
          </p:cNvPr>
          <p:cNvSpPr/>
          <p:nvPr/>
        </p:nvSpPr>
        <p:spPr>
          <a:xfrm>
            <a:off x="277814" y="3851792"/>
            <a:ext cx="2841063" cy="8726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57189">
              <a:defRPr/>
            </a:pPr>
            <a:r>
              <a:rPr lang="en-US" sz="1300">
                <a:solidFill>
                  <a:srgbClr val="005073"/>
                </a:solidFill>
                <a:latin typeface="CiscoSansTT ExtraLight"/>
              </a:rPr>
              <a:t>Creates a reliable </a:t>
            </a:r>
            <a:br>
              <a:rPr lang="en-US" sz="1300">
                <a:solidFill>
                  <a:srgbClr val="005073"/>
                </a:solidFill>
                <a:latin typeface="CiscoSansTT ExtraLight"/>
              </a:rPr>
            </a:br>
            <a:r>
              <a:rPr lang="en-US" sz="1300">
                <a:solidFill>
                  <a:srgbClr val="005073"/>
                </a:solidFill>
                <a:latin typeface="CiscoSansTT ExtraLight"/>
              </a:rPr>
              <a:t>small business </a:t>
            </a:r>
            <a:br>
              <a:rPr lang="en-US" sz="1300">
                <a:solidFill>
                  <a:srgbClr val="005073"/>
                </a:solidFill>
                <a:latin typeface="CiscoSansTT ExtraLight"/>
              </a:rPr>
            </a:br>
            <a:r>
              <a:rPr lang="en-US" sz="1300">
                <a:solidFill>
                  <a:srgbClr val="005073"/>
                </a:solidFill>
                <a:latin typeface="CiscoSansTT ExtraLight"/>
              </a:rPr>
              <a:t>local area network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718349-6CF9-6D48-9DDE-2C20EC4541E1}"/>
              </a:ext>
            </a:extLst>
          </p:cNvPr>
          <p:cNvSpPr/>
          <p:nvPr/>
        </p:nvSpPr>
        <p:spPr>
          <a:xfrm>
            <a:off x="3154772" y="3851792"/>
            <a:ext cx="2841063" cy="87260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57189">
              <a:defRPr/>
            </a:pPr>
            <a:r>
              <a:rPr lang="en-US" sz="1300">
                <a:solidFill>
                  <a:srgbClr val="FFFFFF"/>
                </a:solidFill>
                <a:latin typeface="CiscoSansTT ExtraLight"/>
              </a:rPr>
              <a:t>Easily integrates with </a:t>
            </a:r>
            <a:br>
              <a:rPr lang="en-US" sz="1300">
                <a:solidFill>
                  <a:srgbClr val="FFFFFF"/>
                </a:solidFill>
                <a:latin typeface="CiscoSansTT ExtraLight"/>
              </a:rPr>
            </a:br>
            <a:r>
              <a:rPr lang="en-US" sz="1300">
                <a:solidFill>
                  <a:srgbClr val="FFFFFF"/>
                </a:solidFill>
                <a:latin typeface="CiscoSansTT ExtraLight"/>
              </a:rPr>
              <a:t>data, voice, video, and </a:t>
            </a:r>
            <a:br>
              <a:rPr lang="en-US" sz="1300">
                <a:solidFill>
                  <a:srgbClr val="FFFFFF"/>
                </a:solidFill>
                <a:latin typeface="CiscoSansTT ExtraLight"/>
              </a:rPr>
            </a:br>
            <a:r>
              <a:rPr lang="en-US" sz="1300">
                <a:solidFill>
                  <a:srgbClr val="FFFFFF"/>
                </a:solidFill>
                <a:latin typeface="CiscoSansTT ExtraLight"/>
              </a:rPr>
              <a:t>wireless products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9F4E1C8-36DC-F546-9433-A996D6FB7ED5}"/>
              </a:ext>
            </a:extLst>
          </p:cNvPr>
          <p:cNvSpPr/>
          <p:nvPr/>
        </p:nvSpPr>
        <p:spPr>
          <a:xfrm>
            <a:off x="6031475" y="3851792"/>
            <a:ext cx="2841063" cy="8726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57189">
              <a:defRPr/>
            </a:pPr>
            <a:r>
              <a:rPr lang="en-US" sz="1300">
                <a:solidFill>
                  <a:srgbClr val="005073"/>
                </a:solidFill>
                <a:latin typeface="CiscoSansTT ExtraLight"/>
              </a:rPr>
              <a:t>Easy to use, with a consistent interface across all Cisco </a:t>
            </a:r>
            <a:br>
              <a:rPr lang="en-US" sz="1300">
                <a:solidFill>
                  <a:srgbClr val="005073"/>
                </a:solidFill>
                <a:latin typeface="CiscoSansTT ExtraLight"/>
              </a:rPr>
            </a:br>
            <a:r>
              <a:rPr lang="en-US" sz="1300">
                <a:solidFill>
                  <a:srgbClr val="005073"/>
                </a:solidFill>
                <a:latin typeface="CiscoSansTT ExtraLight"/>
              </a:rPr>
              <a:t>Small Business products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F7D905-BDE6-8242-B331-2096A9FCCD72}"/>
              </a:ext>
            </a:extLst>
          </p:cNvPr>
          <p:cNvCxnSpPr/>
          <p:nvPr/>
        </p:nvCxnSpPr>
        <p:spPr>
          <a:xfrm rot="5400000">
            <a:off x="4925681" y="2441392"/>
            <a:ext cx="353988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44">
            <a:extLst>
              <a:ext uri="{FF2B5EF4-FFF2-40B4-BE49-F238E27FC236}">
                <a16:creationId xmlns:a16="http://schemas.microsoft.com/office/drawing/2014/main" id="{C109B9DF-0844-3D4A-95A1-897CBDBC3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541" y="2575406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620DBEA-A370-524B-B36D-A7433C9E042C}"/>
              </a:ext>
            </a:extLst>
          </p:cNvPr>
          <p:cNvCxnSpPr/>
          <p:nvPr/>
        </p:nvCxnSpPr>
        <p:spPr>
          <a:xfrm rot="10800000">
            <a:off x="4058114" y="1797545"/>
            <a:ext cx="514677" cy="356067"/>
          </a:xfrm>
          <a:prstGeom prst="bentConnector3">
            <a:avLst>
              <a:gd name="adj1" fmla="val 100904"/>
            </a:avLst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45">
            <a:extLst>
              <a:ext uri="{FF2B5EF4-FFF2-40B4-BE49-F238E27FC236}">
                <a16:creationId xmlns:a16="http://schemas.microsoft.com/office/drawing/2014/main" id="{5499E27D-8F2C-984C-B381-884BB34A5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6285" y="3257278"/>
            <a:ext cx="9237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189">
              <a:spcBef>
                <a:spcPct val="50000"/>
              </a:spcBef>
              <a:defRPr/>
            </a:pPr>
            <a:r>
              <a:rPr lang="en-US" sz="110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Cisco</a:t>
            </a:r>
            <a:br>
              <a:rPr lang="en-US" sz="1100">
                <a:solidFill>
                  <a:srgbClr val="00BCEB">
                    <a:lumMod val="50000"/>
                  </a:srgbClr>
                </a:solidFill>
                <a:latin typeface="CiscoSansTT ExtraLight"/>
              </a:rPr>
            </a:br>
            <a:r>
              <a:rPr lang="en-US" sz="110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CBW140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0077BD-FA12-DB4A-AE5F-2499EE132123}"/>
              </a:ext>
            </a:extLst>
          </p:cNvPr>
          <p:cNvCxnSpPr/>
          <p:nvPr/>
        </p:nvCxnSpPr>
        <p:spPr>
          <a:xfrm>
            <a:off x="5558958" y="2250281"/>
            <a:ext cx="416682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44">
            <a:extLst>
              <a:ext uri="{FF2B5EF4-FFF2-40B4-BE49-F238E27FC236}">
                <a16:creationId xmlns:a16="http://schemas.microsoft.com/office/drawing/2014/main" id="{10A82917-C042-0C44-9830-EC3688F15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722" y="2194626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17" name="Oval 44">
            <a:extLst>
              <a:ext uri="{FF2B5EF4-FFF2-40B4-BE49-F238E27FC236}">
                <a16:creationId xmlns:a16="http://schemas.microsoft.com/office/drawing/2014/main" id="{B579E445-3AC2-E54B-8A21-E09384D9F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431" y="1220681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18" name="Text Box 58">
            <a:extLst>
              <a:ext uri="{FF2B5EF4-FFF2-40B4-BE49-F238E27FC236}">
                <a16:creationId xmlns:a16="http://schemas.microsoft.com/office/drawing/2014/main" id="{8DE78973-E0F6-3B49-B6AB-0C45D0C70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431" y="3253880"/>
            <a:ext cx="121882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189">
              <a:spcBef>
                <a:spcPct val="50000"/>
              </a:spcBef>
              <a:defRPr/>
            </a:pPr>
            <a:r>
              <a:rPr lang="en-US" sz="110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Cisco</a:t>
            </a:r>
            <a:br>
              <a:rPr lang="en-US" sz="1100">
                <a:solidFill>
                  <a:srgbClr val="00BCEB">
                    <a:lumMod val="50000"/>
                  </a:srgbClr>
                </a:solidFill>
                <a:latin typeface="CiscoSansTT ExtraLight"/>
              </a:rPr>
            </a:br>
            <a:r>
              <a:rPr lang="en-US" sz="110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SG350-52P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8B745A-E04C-B941-9373-F4BDB30ED632}"/>
              </a:ext>
            </a:extLst>
          </p:cNvPr>
          <p:cNvCxnSpPr/>
          <p:nvPr/>
        </p:nvCxnSpPr>
        <p:spPr>
          <a:xfrm flipV="1">
            <a:off x="3763734" y="2250282"/>
            <a:ext cx="810994" cy="14116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6C2D1C21-EAEC-A046-AB24-3408618AD9AA}"/>
              </a:ext>
            </a:extLst>
          </p:cNvPr>
          <p:cNvSpPr/>
          <p:nvPr/>
        </p:nvSpPr>
        <p:spPr>
          <a:xfrm>
            <a:off x="3614884" y="2243074"/>
            <a:ext cx="34289" cy="934651"/>
          </a:xfrm>
          <a:prstGeom prst="rightBracket">
            <a:avLst>
              <a:gd name="adj" fmla="val 0"/>
            </a:avLst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753F8832-562D-E547-92E6-09A30C529FAA}"/>
              </a:ext>
            </a:extLst>
          </p:cNvPr>
          <p:cNvSpPr/>
          <p:nvPr/>
        </p:nvSpPr>
        <p:spPr>
          <a:xfrm>
            <a:off x="1842806" y="2802885"/>
            <a:ext cx="167338" cy="611346"/>
          </a:xfrm>
          <a:prstGeom prst="rightBracket">
            <a:avLst>
              <a:gd name="adj" fmla="val 0"/>
            </a:avLst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srgbClr val="282828"/>
              </a:solidFill>
              <a:latin typeface="CiscoSansTT ExtraLigh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126615-E6AC-A643-AD73-9F142C7AA3D4}"/>
              </a:ext>
            </a:extLst>
          </p:cNvPr>
          <p:cNvCxnSpPr/>
          <p:nvPr/>
        </p:nvCxnSpPr>
        <p:spPr>
          <a:xfrm>
            <a:off x="2012969" y="3202254"/>
            <a:ext cx="748191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44">
            <a:extLst>
              <a:ext uri="{FF2B5EF4-FFF2-40B4-BE49-F238E27FC236}">
                <a16:creationId xmlns:a16="http://schemas.microsoft.com/office/drawing/2014/main" id="{CE3E484C-358E-F14C-9028-1206A8019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147" y="1680561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28" name="Oval 44">
            <a:extLst>
              <a:ext uri="{FF2B5EF4-FFF2-40B4-BE49-F238E27FC236}">
                <a16:creationId xmlns:a16="http://schemas.microsoft.com/office/drawing/2014/main" id="{67CE6576-A880-874A-9F86-842BFBF78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805" y="2747678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29" name="Oval 44">
            <a:extLst>
              <a:ext uri="{FF2B5EF4-FFF2-40B4-BE49-F238E27FC236}">
                <a16:creationId xmlns:a16="http://schemas.microsoft.com/office/drawing/2014/main" id="{03208ACA-174F-FD47-9DE7-39F83AC0A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805" y="3354561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30" name="Oval 44">
            <a:extLst>
              <a:ext uri="{FF2B5EF4-FFF2-40B4-BE49-F238E27FC236}">
                <a16:creationId xmlns:a16="http://schemas.microsoft.com/office/drawing/2014/main" id="{5B4B6A2D-C291-8A43-94C5-0FC387887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323" y="2245307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31" name="Text Box 44">
            <a:extLst>
              <a:ext uri="{FF2B5EF4-FFF2-40B4-BE49-F238E27FC236}">
                <a16:creationId xmlns:a16="http://schemas.microsoft.com/office/drawing/2014/main" id="{4490B69A-5822-454A-9EE9-0F57CE8A8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6601" y="1030519"/>
            <a:ext cx="10709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189">
              <a:spcBef>
                <a:spcPct val="50000"/>
              </a:spcBef>
              <a:defRPr/>
            </a:pPr>
            <a:r>
              <a:rPr lang="en-US" sz="1100">
                <a:latin typeface="CiscoSansTT ExtraLight"/>
              </a:rPr>
              <a:t>Cisco</a:t>
            </a:r>
            <a:br>
              <a:rPr lang="en-US" sz="1100">
                <a:latin typeface="CiscoSansTT ExtraLight"/>
              </a:rPr>
            </a:br>
            <a:r>
              <a:rPr lang="en-US" sz="1100">
                <a:latin typeface="CiscoSansTT ExtraLight"/>
              </a:rPr>
              <a:t>SG350-28PD</a:t>
            </a:r>
          </a:p>
        </p:txBody>
      </p:sp>
      <p:sp>
        <p:nvSpPr>
          <p:cNvPr id="32" name="Oval 44">
            <a:extLst>
              <a:ext uri="{FF2B5EF4-FFF2-40B4-BE49-F238E27FC236}">
                <a16:creationId xmlns:a16="http://schemas.microsoft.com/office/drawing/2014/main" id="{F9AF1FC1-E2EC-544C-8ECC-06C0EAEE3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994" y="2202726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33" name="Text Box 45">
            <a:extLst>
              <a:ext uri="{FF2B5EF4-FFF2-40B4-BE49-F238E27FC236}">
                <a16:creationId xmlns:a16="http://schemas.microsoft.com/office/drawing/2014/main" id="{3BFAC2CD-4EE7-484C-B8C7-DECEE2707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737" y="2371999"/>
            <a:ext cx="7853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189">
              <a:spcBef>
                <a:spcPct val="50000"/>
              </a:spcBef>
              <a:defRPr/>
            </a:pPr>
            <a:r>
              <a:rPr lang="en-US" sz="110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Cisco</a:t>
            </a:r>
            <a:br>
              <a:rPr lang="en-US" sz="1100">
                <a:solidFill>
                  <a:srgbClr val="00BCEB">
                    <a:lumMod val="50000"/>
                  </a:srgbClr>
                </a:solidFill>
                <a:latin typeface="CiscoSansTT ExtraLight"/>
              </a:rPr>
            </a:br>
            <a:r>
              <a:rPr lang="en-US" sz="1100">
                <a:solidFill>
                  <a:srgbClr val="00BCEB">
                    <a:lumMod val="50000"/>
                  </a:srgbClr>
                </a:solidFill>
                <a:latin typeface="CiscoSansTT ExtraLight"/>
              </a:rPr>
              <a:t>RV340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A3B20ED-6CE3-0641-BD34-8185CB728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407" y="2105145"/>
            <a:ext cx="1653578" cy="178963"/>
          </a:xfrm>
          <a:prstGeom prst="rect">
            <a:avLst/>
          </a:prstGeom>
          <a:effectLst/>
        </p:spPr>
      </p:pic>
      <p:sp>
        <p:nvSpPr>
          <p:cNvPr id="36" name="Text Box 55">
            <a:extLst>
              <a:ext uri="{FF2B5EF4-FFF2-40B4-BE49-F238E27FC236}">
                <a16:creationId xmlns:a16="http://schemas.microsoft.com/office/drawing/2014/main" id="{14ACAA7D-5E2C-0447-B727-3837137A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3186" y="2015903"/>
            <a:ext cx="846363" cy="1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457189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US" sz="1100" kern="0">
              <a:solidFill>
                <a:srgbClr val="005073"/>
              </a:solidFill>
              <a:latin typeface="CiscoSansTT ExtraLight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766A1CA-9F46-4D41-AE7E-38A72D3A24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6281" y="3103374"/>
            <a:ext cx="1576238" cy="163524"/>
          </a:xfrm>
          <a:prstGeom prst="rect">
            <a:avLst/>
          </a:prstGeom>
          <a:effectLst/>
        </p:spPr>
      </p:pic>
      <p:grpSp>
        <p:nvGrpSpPr>
          <p:cNvPr id="38" name="Group 94">
            <a:extLst>
              <a:ext uri="{FF2B5EF4-FFF2-40B4-BE49-F238E27FC236}">
                <a16:creationId xmlns:a16="http://schemas.microsoft.com/office/drawing/2014/main" id="{1FFD472C-79E1-554D-B238-D20C66A83B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25179" y="1444106"/>
            <a:ext cx="368394" cy="276485"/>
            <a:chOff x="4825" y="1860"/>
            <a:chExt cx="485" cy="364"/>
          </a:xfrm>
        </p:grpSpPr>
        <p:sp>
          <p:nvSpPr>
            <p:cNvPr id="39" name="Freeform 95">
              <a:extLst>
                <a:ext uri="{FF2B5EF4-FFF2-40B4-BE49-F238E27FC236}">
                  <a16:creationId xmlns:a16="http://schemas.microsoft.com/office/drawing/2014/main" id="{CA5C3381-095D-8340-B870-F55A53D76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860"/>
              <a:ext cx="114" cy="364"/>
            </a:xfrm>
            <a:custGeom>
              <a:avLst/>
              <a:gdLst>
                <a:gd name="T0" fmla="*/ 300 w 600"/>
                <a:gd name="T1" fmla="*/ 0 h 1960"/>
                <a:gd name="T2" fmla="*/ 0 w 600"/>
                <a:gd name="T3" fmla="*/ 300 h 1960"/>
                <a:gd name="T4" fmla="*/ 0 w 600"/>
                <a:gd name="T5" fmla="*/ 1660 h 1960"/>
                <a:gd name="T6" fmla="*/ 300 w 600"/>
                <a:gd name="T7" fmla="*/ 1960 h 1960"/>
                <a:gd name="T8" fmla="*/ 600 w 600"/>
                <a:gd name="T9" fmla="*/ 1660 h 1960"/>
                <a:gd name="T10" fmla="*/ 600 w 600"/>
                <a:gd name="T11" fmla="*/ 300 h 1960"/>
                <a:gd name="T12" fmla="*/ 300 w 600"/>
                <a:gd name="T13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196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1660"/>
                    <a:pt x="0" y="1660"/>
                    <a:pt x="0" y="1660"/>
                  </a:cubicBezTo>
                  <a:cubicBezTo>
                    <a:pt x="0" y="1826"/>
                    <a:pt x="134" y="1960"/>
                    <a:pt x="300" y="1960"/>
                  </a:cubicBezTo>
                  <a:cubicBezTo>
                    <a:pt x="466" y="1960"/>
                    <a:pt x="600" y="1826"/>
                    <a:pt x="600" y="1660"/>
                  </a:cubicBezTo>
                  <a:cubicBezTo>
                    <a:pt x="600" y="300"/>
                    <a:pt x="600" y="300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0" name="Freeform 96">
              <a:extLst>
                <a:ext uri="{FF2B5EF4-FFF2-40B4-BE49-F238E27FC236}">
                  <a16:creationId xmlns:a16="http://schemas.microsoft.com/office/drawing/2014/main" id="{3E119E89-CB42-AE4B-BDD0-9FBD04FA7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9" y="1860"/>
              <a:ext cx="341" cy="364"/>
            </a:xfrm>
            <a:custGeom>
              <a:avLst/>
              <a:gdLst>
                <a:gd name="T0" fmla="*/ 1580 w 1796"/>
                <a:gd name="T1" fmla="*/ 0 h 1960"/>
                <a:gd name="T2" fmla="*/ 216 w 1796"/>
                <a:gd name="T3" fmla="*/ 0 h 1960"/>
                <a:gd name="T4" fmla="*/ 0 w 1796"/>
                <a:gd name="T5" fmla="*/ 216 h 1960"/>
                <a:gd name="T6" fmla="*/ 0 w 1796"/>
                <a:gd name="T7" fmla="*/ 1744 h 1960"/>
                <a:gd name="T8" fmla="*/ 216 w 1796"/>
                <a:gd name="T9" fmla="*/ 1960 h 1960"/>
                <a:gd name="T10" fmla="*/ 1580 w 1796"/>
                <a:gd name="T11" fmla="*/ 1960 h 1960"/>
                <a:gd name="T12" fmla="*/ 1796 w 1796"/>
                <a:gd name="T13" fmla="*/ 1744 h 1960"/>
                <a:gd name="T14" fmla="*/ 1796 w 1796"/>
                <a:gd name="T15" fmla="*/ 216 h 1960"/>
                <a:gd name="T16" fmla="*/ 1580 w 1796"/>
                <a:gd name="T17" fmla="*/ 0 h 1960"/>
                <a:gd name="T18" fmla="*/ 480 w 1796"/>
                <a:gd name="T19" fmla="*/ 1707 h 1960"/>
                <a:gd name="T20" fmla="*/ 364 w 1796"/>
                <a:gd name="T21" fmla="*/ 1591 h 1960"/>
                <a:gd name="T22" fmla="*/ 480 w 1796"/>
                <a:gd name="T23" fmla="*/ 1475 h 1960"/>
                <a:gd name="T24" fmla="*/ 596 w 1796"/>
                <a:gd name="T25" fmla="*/ 1591 h 1960"/>
                <a:gd name="T26" fmla="*/ 480 w 1796"/>
                <a:gd name="T27" fmla="*/ 1707 h 1960"/>
                <a:gd name="T28" fmla="*/ 480 w 1796"/>
                <a:gd name="T29" fmla="*/ 1333 h 1960"/>
                <a:gd name="T30" fmla="*/ 364 w 1796"/>
                <a:gd name="T31" fmla="*/ 1217 h 1960"/>
                <a:gd name="T32" fmla="*/ 480 w 1796"/>
                <a:gd name="T33" fmla="*/ 1101 h 1960"/>
                <a:gd name="T34" fmla="*/ 596 w 1796"/>
                <a:gd name="T35" fmla="*/ 1217 h 1960"/>
                <a:gd name="T36" fmla="*/ 480 w 1796"/>
                <a:gd name="T37" fmla="*/ 1333 h 1960"/>
                <a:gd name="T38" fmla="*/ 480 w 1796"/>
                <a:gd name="T39" fmla="*/ 960 h 1960"/>
                <a:gd name="T40" fmla="*/ 364 w 1796"/>
                <a:gd name="T41" fmla="*/ 844 h 1960"/>
                <a:gd name="T42" fmla="*/ 480 w 1796"/>
                <a:gd name="T43" fmla="*/ 728 h 1960"/>
                <a:gd name="T44" fmla="*/ 596 w 1796"/>
                <a:gd name="T45" fmla="*/ 844 h 1960"/>
                <a:gd name="T46" fmla="*/ 480 w 1796"/>
                <a:gd name="T47" fmla="*/ 960 h 1960"/>
                <a:gd name="T48" fmla="*/ 898 w 1796"/>
                <a:gd name="T49" fmla="*/ 1707 h 1960"/>
                <a:gd name="T50" fmla="*/ 782 w 1796"/>
                <a:gd name="T51" fmla="*/ 1591 h 1960"/>
                <a:gd name="T52" fmla="*/ 898 w 1796"/>
                <a:gd name="T53" fmla="*/ 1475 h 1960"/>
                <a:gd name="T54" fmla="*/ 1014 w 1796"/>
                <a:gd name="T55" fmla="*/ 1591 h 1960"/>
                <a:gd name="T56" fmla="*/ 898 w 1796"/>
                <a:gd name="T57" fmla="*/ 1707 h 1960"/>
                <a:gd name="T58" fmla="*/ 898 w 1796"/>
                <a:gd name="T59" fmla="*/ 1333 h 1960"/>
                <a:gd name="T60" fmla="*/ 782 w 1796"/>
                <a:gd name="T61" fmla="*/ 1217 h 1960"/>
                <a:gd name="T62" fmla="*/ 898 w 1796"/>
                <a:gd name="T63" fmla="*/ 1101 h 1960"/>
                <a:gd name="T64" fmla="*/ 1014 w 1796"/>
                <a:gd name="T65" fmla="*/ 1217 h 1960"/>
                <a:gd name="T66" fmla="*/ 898 w 1796"/>
                <a:gd name="T67" fmla="*/ 1333 h 1960"/>
                <a:gd name="T68" fmla="*/ 898 w 1796"/>
                <a:gd name="T69" fmla="*/ 960 h 1960"/>
                <a:gd name="T70" fmla="*/ 782 w 1796"/>
                <a:gd name="T71" fmla="*/ 844 h 1960"/>
                <a:gd name="T72" fmla="*/ 898 w 1796"/>
                <a:gd name="T73" fmla="*/ 728 h 1960"/>
                <a:gd name="T74" fmla="*/ 1014 w 1796"/>
                <a:gd name="T75" fmla="*/ 844 h 1960"/>
                <a:gd name="T76" fmla="*/ 898 w 1796"/>
                <a:gd name="T77" fmla="*/ 960 h 1960"/>
                <a:gd name="T78" fmla="*/ 1316 w 1796"/>
                <a:gd name="T79" fmla="*/ 1707 h 1960"/>
                <a:gd name="T80" fmla="*/ 1200 w 1796"/>
                <a:gd name="T81" fmla="*/ 1591 h 1960"/>
                <a:gd name="T82" fmla="*/ 1316 w 1796"/>
                <a:gd name="T83" fmla="*/ 1475 h 1960"/>
                <a:gd name="T84" fmla="*/ 1432 w 1796"/>
                <a:gd name="T85" fmla="*/ 1591 h 1960"/>
                <a:gd name="T86" fmla="*/ 1316 w 1796"/>
                <a:gd name="T87" fmla="*/ 1707 h 1960"/>
                <a:gd name="T88" fmla="*/ 1316 w 1796"/>
                <a:gd name="T89" fmla="*/ 1333 h 1960"/>
                <a:gd name="T90" fmla="*/ 1200 w 1796"/>
                <a:gd name="T91" fmla="*/ 1217 h 1960"/>
                <a:gd name="T92" fmla="*/ 1316 w 1796"/>
                <a:gd name="T93" fmla="*/ 1101 h 1960"/>
                <a:gd name="T94" fmla="*/ 1432 w 1796"/>
                <a:gd name="T95" fmla="*/ 1217 h 1960"/>
                <a:gd name="T96" fmla="*/ 1316 w 1796"/>
                <a:gd name="T97" fmla="*/ 1333 h 1960"/>
                <a:gd name="T98" fmla="*/ 1316 w 1796"/>
                <a:gd name="T99" fmla="*/ 960 h 1960"/>
                <a:gd name="T100" fmla="*/ 1200 w 1796"/>
                <a:gd name="T101" fmla="*/ 844 h 1960"/>
                <a:gd name="T102" fmla="*/ 1316 w 1796"/>
                <a:gd name="T103" fmla="*/ 728 h 1960"/>
                <a:gd name="T104" fmla="*/ 1432 w 1796"/>
                <a:gd name="T105" fmla="*/ 844 h 1960"/>
                <a:gd name="T106" fmla="*/ 1316 w 1796"/>
                <a:gd name="T107" fmla="*/ 960 h 1960"/>
                <a:gd name="T108" fmla="*/ 1452 w 1796"/>
                <a:gd name="T109" fmla="*/ 468 h 1960"/>
                <a:gd name="T110" fmla="*/ 344 w 1796"/>
                <a:gd name="T111" fmla="*/ 468 h 1960"/>
                <a:gd name="T112" fmla="*/ 202 w 1796"/>
                <a:gd name="T113" fmla="*/ 326 h 1960"/>
                <a:gd name="T114" fmla="*/ 344 w 1796"/>
                <a:gd name="T115" fmla="*/ 184 h 1960"/>
                <a:gd name="T116" fmla="*/ 1452 w 1796"/>
                <a:gd name="T117" fmla="*/ 184 h 1960"/>
                <a:gd name="T118" fmla="*/ 1594 w 1796"/>
                <a:gd name="T119" fmla="*/ 326 h 1960"/>
                <a:gd name="T120" fmla="*/ 1452 w 1796"/>
                <a:gd name="T121" fmla="*/ 468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6" h="1960">
                  <a:moveTo>
                    <a:pt x="1580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97" y="0"/>
                    <a:pt x="0" y="97"/>
                    <a:pt x="0" y="216"/>
                  </a:cubicBezTo>
                  <a:cubicBezTo>
                    <a:pt x="0" y="1744"/>
                    <a:pt x="0" y="1744"/>
                    <a:pt x="0" y="1744"/>
                  </a:cubicBezTo>
                  <a:cubicBezTo>
                    <a:pt x="0" y="1863"/>
                    <a:pt x="97" y="1960"/>
                    <a:pt x="216" y="1960"/>
                  </a:cubicBezTo>
                  <a:cubicBezTo>
                    <a:pt x="1580" y="1960"/>
                    <a:pt x="1580" y="1960"/>
                    <a:pt x="1580" y="1960"/>
                  </a:cubicBezTo>
                  <a:cubicBezTo>
                    <a:pt x="1699" y="1960"/>
                    <a:pt x="1796" y="1863"/>
                    <a:pt x="1796" y="1744"/>
                  </a:cubicBezTo>
                  <a:cubicBezTo>
                    <a:pt x="1796" y="216"/>
                    <a:pt x="1796" y="216"/>
                    <a:pt x="1796" y="216"/>
                  </a:cubicBezTo>
                  <a:cubicBezTo>
                    <a:pt x="1796" y="97"/>
                    <a:pt x="1699" y="0"/>
                    <a:pt x="1580" y="0"/>
                  </a:cubicBezTo>
                  <a:close/>
                  <a:moveTo>
                    <a:pt x="480" y="1707"/>
                  </a:moveTo>
                  <a:cubicBezTo>
                    <a:pt x="416" y="1707"/>
                    <a:pt x="364" y="1655"/>
                    <a:pt x="364" y="1591"/>
                  </a:cubicBezTo>
                  <a:cubicBezTo>
                    <a:pt x="364" y="1527"/>
                    <a:pt x="416" y="1475"/>
                    <a:pt x="480" y="1475"/>
                  </a:cubicBezTo>
                  <a:cubicBezTo>
                    <a:pt x="544" y="1475"/>
                    <a:pt x="596" y="1527"/>
                    <a:pt x="596" y="1591"/>
                  </a:cubicBezTo>
                  <a:cubicBezTo>
                    <a:pt x="596" y="1655"/>
                    <a:pt x="544" y="1707"/>
                    <a:pt x="480" y="1707"/>
                  </a:cubicBezTo>
                  <a:close/>
                  <a:moveTo>
                    <a:pt x="480" y="1333"/>
                  </a:moveTo>
                  <a:cubicBezTo>
                    <a:pt x="416" y="1333"/>
                    <a:pt x="364" y="1281"/>
                    <a:pt x="364" y="1217"/>
                  </a:cubicBezTo>
                  <a:cubicBezTo>
                    <a:pt x="364" y="1153"/>
                    <a:pt x="416" y="1101"/>
                    <a:pt x="480" y="1101"/>
                  </a:cubicBezTo>
                  <a:cubicBezTo>
                    <a:pt x="544" y="1101"/>
                    <a:pt x="596" y="1153"/>
                    <a:pt x="596" y="1217"/>
                  </a:cubicBezTo>
                  <a:cubicBezTo>
                    <a:pt x="596" y="1281"/>
                    <a:pt x="544" y="1333"/>
                    <a:pt x="480" y="1333"/>
                  </a:cubicBezTo>
                  <a:close/>
                  <a:moveTo>
                    <a:pt x="480" y="960"/>
                  </a:moveTo>
                  <a:cubicBezTo>
                    <a:pt x="416" y="960"/>
                    <a:pt x="364" y="908"/>
                    <a:pt x="364" y="844"/>
                  </a:cubicBezTo>
                  <a:cubicBezTo>
                    <a:pt x="364" y="780"/>
                    <a:pt x="416" y="728"/>
                    <a:pt x="480" y="728"/>
                  </a:cubicBezTo>
                  <a:cubicBezTo>
                    <a:pt x="544" y="728"/>
                    <a:pt x="596" y="780"/>
                    <a:pt x="596" y="844"/>
                  </a:cubicBezTo>
                  <a:cubicBezTo>
                    <a:pt x="596" y="908"/>
                    <a:pt x="544" y="960"/>
                    <a:pt x="480" y="960"/>
                  </a:cubicBezTo>
                  <a:close/>
                  <a:moveTo>
                    <a:pt x="898" y="1707"/>
                  </a:moveTo>
                  <a:cubicBezTo>
                    <a:pt x="834" y="1707"/>
                    <a:pt x="782" y="1655"/>
                    <a:pt x="782" y="1591"/>
                  </a:cubicBezTo>
                  <a:cubicBezTo>
                    <a:pt x="782" y="1527"/>
                    <a:pt x="834" y="1475"/>
                    <a:pt x="898" y="1475"/>
                  </a:cubicBezTo>
                  <a:cubicBezTo>
                    <a:pt x="962" y="1475"/>
                    <a:pt x="1014" y="1527"/>
                    <a:pt x="1014" y="1591"/>
                  </a:cubicBezTo>
                  <a:cubicBezTo>
                    <a:pt x="1014" y="1655"/>
                    <a:pt x="962" y="1707"/>
                    <a:pt x="898" y="1707"/>
                  </a:cubicBezTo>
                  <a:close/>
                  <a:moveTo>
                    <a:pt x="898" y="1333"/>
                  </a:moveTo>
                  <a:cubicBezTo>
                    <a:pt x="834" y="1333"/>
                    <a:pt x="782" y="1281"/>
                    <a:pt x="782" y="1217"/>
                  </a:cubicBezTo>
                  <a:cubicBezTo>
                    <a:pt x="782" y="1153"/>
                    <a:pt x="834" y="1101"/>
                    <a:pt x="898" y="1101"/>
                  </a:cubicBezTo>
                  <a:cubicBezTo>
                    <a:pt x="962" y="1101"/>
                    <a:pt x="1014" y="1153"/>
                    <a:pt x="1014" y="1217"/>
                  </a:cubicBezTo>
                  <a:cubicBezTo>
                    <a:pt x="1014" y="1281"/>
                    <a:pt x="962" y="1333"/>
                    <a:pt x="898" y="1333"/>
                  </a:cubicBezTo>
                  <a:close/>
                  <a:moveTo>
                    <a:pt x="898" y="960"/>
                  </a:moveTo>
                  <a:cubicBezTo>
                    <a:pt x="834" y="960"/>
                    <a:pt x="782" y="908"/>
                    <a:pt x="782" y="844"/>
                  </a:cubicBezTo>
                  <a:cubicBezTo>
                    <a:pt x="782" y="780"/>
                    <a:pt x="834" y="728"/>
                    <a:pt x="898" y="728"/>
                  </a:cubicBezTo>
                  <a:cubicBezTo>
                    <a:pt x="962" y="728"/>
                    <a:pt x="1014" y="780"/>
                    <a:pt x="1014" y="844"/>
                  </a:cubicBezTo>
                  <a:cubicBezTo>
                    <a:pt x="1014" y="908"/>
                    <a:pt x="962" y="960"/>
                    <a:pt x="898" y="960"/>
                  </a:cubicBezTo>
                  <a:close/>
                  <a:moveTo>
                    <a:pt x="1316" y="1707"/>
                  </a:moveTo>
                  <a:cubicBezTo>
                    <a:pt x="1252" y="1707"/>
                    <a:pt x="1200" y="1655"/>
                    <a:pt x="1200" y="1591"/>
                  </a:cubicBezTo>
                  <a:cubicBezTo>
                    <a:pt x="1200" y="1527"/>
                    <a:pt x="1252" y="1475"/>
                    <a:pt x="1316" y="1475"/>
                  </a:cubicBezTo>
                  <a:cubicBezTo>
                    <a:pt x="1380" y="1475"/>
                    <a:pt x="1432" y="1527"/>
                    <a:pt x="1432" y="1591"/>
                  </a:cubicBezTo>
                  <a:cubicBezTo>
                    <a:pt x="1432" y="1655"/>
                    <a:pt x="1380" y="1707"/>
                    <a:pt x="1316" y="1707"/>
                  </a:cubicBezTo>
                  <a:close/>
                  <a:moveTo>
                    <a:pt x="1316" y="1333"/>
                  </a:moveTo>
                  <a:cubicBezTo>
                    <a:pt x="1252" y="1333"/>
                    <a:pt x="1200" y="1281"/>
                    <a:pt x="1200" y="1217"/>
                  </a:cubicBezTo>
                  <a:cubicBezTo>
                    <a:pt x="1200" y="1153"/>
                    <a:pt x="1252" y="1101"/>
                    <a:pt x="1316" y="1101"/>
                  </a:cubicBezTo>
                  <a:cubicBezTo>
                    <a:pt x="1380" y="1101"/>
                    <a:pt x="1432" y="1153"/>
                    <a:pt x="1432" y="1217"/>
                  </a:cubicBezTo>
                  <a:cubicBezTo>
                    <a:pt x="1432" y="1281"/>
                    <a:pt x="1380" y="1333"/>
                    <a:pt x="1316" y="1333"/>
                  </a:cubicBezTo>
                  <a:close/>
                  <a:moveTo>
                    <a:pt x="1316" y="960"/>
                  </a:moveTo>
                  <a:cubicBezTo>
                    <a:pt x="1252" y="960"/>
                    <a:pt x="1200" y="908"/>
                    <a:pt x="1200" y="844"/>
                  </a:cubicBezTo>
                  <a:cubicBezTo>
                    <a:pt x="1200" y="780"/>
                    <a:pt x="1252" y="728"/>
                    <a:pt x="1316" y="728"/>
                  </a:cubicBezTo>
                  <a:cubicBezTo>
                    <a:pt x="1380" y="728"/>
                    <a:pt x="1432" y="780"/>
                    <a:pt x="1432" y="844"/>
                  </a:cubicBezTo>
                  <a:cubicBezTo>
                    <a:pt x="1432" y="908"/>
                    <a:pt x="1380" y="960"/>
                    <a:pt x="1316" y="960"/>
                  </a:cubicBezTo>
                  <a:close/>
                  <a:moveTo>
                    <a:pt x="1452" y="468"/>
                  </a:moveTo>
                  <a:cubicBezTo>
                    <a:pt x="344" y="468"/>
                    <a:pt x="344" y="468"/>
                    <a:pt x="344" y="468"/>
                  </a:cubicBezTo>
                  <a:cubicBezTo>
                    <a:pt x="266" y="468"/>
                    <a:pt x="202" y="404"/>
                    <a:pt x="202" y="326"/>
                  </a:cubicBezTo>
                  <a:cubicBezTo>
                    <a:pt x="202" y="248"/>
                    <a:pt x="266" y="184"/>
                    <a:pt x="344" y="184"/>
                  </a:cubicBezTo>
                  <a:cubicBezTo>
                    <a:pt x="1452" y="184"/>
                    <a:pt x="1452" y="184"/>
                    <a:pt x="1452" y="184"/>
                  </a:cubicBezTo>
                  <a:cubicBezTo>
                    <a:pt x="1531" y="184"/>
                    <a:pt x="1594" y="248"/>
                    <a:pt x="1594" y="326"/>
                  </a:cubicBezTo>
                  <a:cubicBezTo>
                    <a:pt x="1594" y="404"/>
                    <a:pt x="1531" y="468"/>
                    <a:pt x="1452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1" name="Freeform 97">
              <a:extLst>
                <a:ext uri="{FF2B5EF4-FFF2-40B4-BE49-F238E27FC236}">
                  <a16:creationId xmlns:a16="http://schemas.microsoft.com/office/drawing/2014/main" id="{53EF35C4-139D-8B47-B7F4-E3CC00A61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" y="1894"/>
              <a:ext cx="265" cy="53"/>
            </a:xfrm>
            <a:custGeom>
              <a:avLst/>
              <a:gdLst>
                <a:gd name="T0" fmla="*/ 1250 w 1392"/>
                <a:gd name="T1" fmla="*/ 284 h 284"/>
                <a:gd name="T2" fmla="*/ 142 w 1392"/>
                <a:gd name="T3" fmla="*/ 284 h 284"/>
                <a:gd name="T4" fmla="*/ 0 w 1392"/>
                <a:gd name="T5" fmla="*/ 142 h 284"/>
                <a:gd name="T6" fmla="*/ 142 w 1392"/>
                <a:gd name="T7" fmla="*/ 0 h 284"/>
                <a:gd name="T8" fmla="*/ 1250 w 1392"/>
                <a:gd name="T9" fmla="*/ 0 h 284"/>
                <a:gd name="T10" fmla="*/ 1392 w 1392"/>
                <a:gd name="T11" fmla="*/ 142 h 284"/>
                <a:gd name="T12" fmla="*/ 1250 w 139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284">
                  <a:moveTo>
                    <a:pt x="1250" y="284"/>
                  </a:moveTo>
                  <a:cubicBezTo>
                    <a:pt x="142" y="284"/>
                    <a:pt x="142" y="284"/>
                    <a:pt x="142" y="284"/>
                  </a:cubicBezTo>
                  <a:cubicBezTo>
                    <a:pt x="64" y="284"/>
                    <a:pt x="0" y="220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cubicBezTo>
                    <a:pt x="1250" y="0"/>
                    <a:pt x="1250" y="0"/>
                    <a:pt x="1250" y="0"/>
                  </a:cubicBezTo>
                  <a:cubicBezTo>
                    <a:pt x="1329" y="0"/>
                    <a:pt x="1392" y="64"/>
                    <a:pt x="1392" y="142"/>
                  </a:cubicBezTo>
                  <a:cubicBezTo>
                    <a:pt x="1392" y="220"/>
                    <a:pt x="1329" y="284"/>
                    <a:pt x="1250" y="2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2" name="Oval 98">
              <a:extLst>
                <a:ext uri="{FF2B5EF4-FFF2-40B4-BE49-F238E27FC236}">
                  <a16:creationId xmlns:a16="http://schemas.microsoft.com/office/drawing/2014/main" id="{1D69ED83-A2C9-8747-AB3B-DB29A8D5A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3" name="Oval 99">
              <a:extLst>
                <a:ext uri="{FF2B5EF4-FFF2-40B4-BE49-F238E27FC236}">
                  <a16:creationId xmlns:a16="http://schemas.microsoft.com/office/drawing/2014/main" id="{95EC498F-D8A8-3745-94F4-DAAC77A9F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4" name="Oval 100">
              <a:extLst>
                <a:ext uri="{FF2B5EF4-FFF2-40B4-BE49-F238E27FC236}">
                  <a16:creationId xmlns:a16="http://schemas.microsoft.com/office/drawing/2014/main" id="{61768B70-C48B-E741-B819-28752F84B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5" name="Oval 101">
              <a:extLst>
                <a:ext uri="{FF2B5EF4-FFF2-40B4-BE49-F238E27FC236}">
                  <a16:creationId xmlns:a16="http://schemas.microsoft.com/office/drawing/2014/main" id="{F2F713F7-63A6-A84C-829D-29EEAF2F1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6" name="Oval 102">
              <a:extLst>
                <a:ext uri="{FF2B5EF4-FFF2-40B4-BE49-F238E27FC236}">
                  <a16:creationId xmlns:a16="http://schemas.microsoft.com/office/drawing/2014/main" id="{68D5CEDA-374D-3C45-B727-CE454908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7" name="Oval 103">
              <a:extLst>
                <a:ext uri="{FF2B5EF4-FFF2-40B4-BE49-F238E27FC236}">
                  <a16:creationId xmlns:a16="http://schemas.microsoft.com/office/drawing/2014/main" id="{C15605BB-423B-8148-9AB9-FB2225CAB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8" name="Oval 104">
              <a:extLst>
                <a:ext uri="{FF2B5EF4-FFF2-40B4-BE49-F238E27FC236}">
                  <a16:creationId xmlns:a16="http://schemas.microsoft.com/office/drawing/2014/main" id="{D4B5F881-71D3-E841-B0E6-B1F2D62E3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49" name="Oval 105">
              <a:extLst>
                <a:ext uri="{FF2B5EF4-FFF2-40B4-BE49-F238E27FC236}">
                  <a16:creationId xmlns:a16="http://schemas.microsoft.com/office/drawing/2014/main" id="{B2F70A10-FD36-E747-9B67-3C637FF55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50" name="Oval 106">
              <a:extLst>
                <a:ext uri="{FF2B5EF4-FFF2-40B4-BE49-F238E27FC236}">
                  <a16:creationId xmlns:a16="http://schemas.microsoft.com/office/drawing/2014/main" id="{54F5C4D2-4B1F-E14C-8F9A-BA4783B12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4519F0-2BA0-CE44-AE75-F990ABB2279C}"/>
              </a:ext>
            </a:extLst>
          </p:cNvPr>
          <p:cNvGrpSpPr>
            <a:grpSpLocks noChangeAspect="1"/>
          </p:cNvGrpSpPr>
          <p:nvPr/>
        </p:nvGrpSpPr>
        <p:grpSpPr>
          <a:xfrm>
            <a:off x="624657" y="1382838"/>
            <a:ext cx="641012" cy="353378"/>
            <a:chOff x="572756" y="4356495"/>
            <a:chExt cx="701979" cy="386989"/>
          </a:xfrm>
        </p:grpSpPr>
        <p:sp>
          <p:nvSpPr>
            <p:cNvPr id="52" name="Freeform 294">
              <a:extLst>
                <a:ext uri="{FF2B5EF4-FFF2-40B4-BE49-F238E27FC236}">
                  <a16:creationId xmlns:a16="http://schemas.microsoft.com/office/drawing/2014/main" id="{5FEFF98C-8DBA-844B-A50D-87C2718173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53" name="Freeform 295">
              <a:extLst>
                <a:ext uri="{FF2B5EF4-FFF2-40B4-BE49-F238E27FC236}">
                  <a16:creationId xmlns:a16="http://schemas.microsoft.com/office/drawing/2014/main" id="{24E67026-E420-6647-A146-AA7C818E85F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sp>
        <p:nvSpPr>
          <p:cNvPr id="54" name="Oval 44">
            <a:extLst>
              <a:ext uri="{FF2B5EF4-FFF2-40B4-BE49-F238E27FC236}">
                <a16:creationId xmlns:a16="http://schemas.microsoft.com/office/drawing/2014/main" id="{ECE3CDF8-1C26-0344-9443-3B7FE2352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151" y="1516314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>
              <a:solidFill>
                <a:srgbClr val="282828"/>
              </a:solidFill>
              <a:latin typeface="CiscoSansTT ExtraLight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D0AC0F1-6F3A-2441-B367-78BE087246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566" y="1153154"/>
            <a:ext cx="494968" cy="494968"/>
          </a:xfrm>
          <a:prstGeom prst="rect">
            <a:avLst/>
          </a:prstGeom>
        </p:spPr>
      </p:pic>
      <p:sp>
        <p:nvSpPr>
          <p:cNvPr id="57" name="Oval 44">
            <a:extLst>
              <a:ext uri="{FF2B5EF4-FFF2-40B4-BE49-F238E27FC236}">
                <a16:creationId xmlns:a16="http://schemas.microsoft.com/office/drawing/2014/main" id="{50DC7DDB-1D78-9C45-9B71-1B60EC611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934" y="2215482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0F0C374-E03E-F547-99C3-712EC0E64F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873" y="1819129"/>
            <a:ext cx="1077880" cy="862304"/>
          </a:xfrm>
          <a:prstGeom prst="rect">
            <a:avLst/>
          </a:prstGeom>
        </p:spPr>
      </p:pic>
      <p:grpSp>
        <p:nvGrpSpPr>
          <p:cNvPr id="59" name="Group 94">
            <a:extLst>
              <a:ext uri="{FF2B5EF4-FFF2-40B4-BE49-F238E27FC236}">
                <a16:creationId xmlns:a16="http://schemas.microsoft.com/office/drawing/2014/main" id="{64AD9B12-CD16-AD40-8B86-22473A3830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45907" y="3254919"/>
            <a:ext cx="368394" cy="276485"/>
            <a:chOff x="4825" y="1860"/>
            <a:chExt cx="485" cy="364"/>
          </a:xfrm>
        </p:grpSpPr>
        <p:sp>
          <p:nvSpPr>
            <p:cNvPr id="60" name="Freeform 95">
              <a:extLst>
                <a:ext uri="{FF2B5EF4-FFF2-40B4-BE49-F238E27FC236}">
                  <a16:creationId xmlns:a16="http://schemas.microsoft.com/office/drawing/2014/main" id="{A21D6ACA-9EE1-244E-B9D9-3F7D11563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860"/>
              <a:ext cx="114" cy="364"/>
            </a:xfrm>
            <a:custGeom>
              <a:avLst/>
              <a:gdLst>
                <a:gd name="T0" fmla="*/ 300 w 600"/>
                <a:gd name="T1" fmla="*/ 0 h 1960"/>
                <a:gd name="T2" fmla="*/ 0 w 600"/>
                <a:gd name="T3" fmla="*/ 300 h 1960"/>
                <a:gd name="T4" fmla="*/ 0 w 600"/>
                <a:gd name="T5" fmla="*/ 1660 h 1960"/>
                <a:gd name="T6" fmla="*/ 300 w 600"/>
                <a:gd name="T7" fmla="*/ 1960 h 1960"/>
                <a:gd name="T8" fmla="*/ 600 w 600"/>
                <a:gd name="T9" fmla="*/ 1660 h 1960"/>
                <a:gd name="T10" fmla="*/ 600 w 600"/>
                <a:gd name="T11" fmla="*/ 300 h 1960"/>
                <a:gd name="T12" fmla="*/ 300 w 600"/>
                <a:gd name="T13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196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1660"/>
                    <a:pt x="0" y="1660"/>
                    <a:pt x="0" y="1660"/>
                  </a:cubicBezTo>
                  <a:cubicBezTo>
                    <a:pt x="0" y="1826"/>
                    <a:pt x="134" y="1960"/>
                    <a:pt x="300" y="1960"/>
                  </a:cubicBezTo>
                  <a:cubicBezTo>
                    <a:pt x="466" y="1960"/>
                    <a:pt x="600" y="1826"/>
                    <a:pt x="600" y="1660"/>
                  </a:cubicBezTo>
                  <a:cubicBezTo>
                    <a:pt x="600" y="300"/>
                    <a:pt x="600" y="300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1" name="Freeform 96">
              <a:extLst>
                <a:ext uri="{FF2B5EF4-FFF2-40B4-BE49-F238E27FC236}">
                  <a16:creationId xmlns:a16="http://schemas.microsoft.com/office/drawing/2014/main" id="{298A1AF7-B424-AD4C-8F7D-4C85FED73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9" y="1860"/>
              <a:ext cx="341" cy="364"/>
            </a:xfrm>
            <a:custGeom>
              <a:avLst/>
              <a:gdLst>
                <a:gd name="T0" fmla="*/ 1580 w 1796"/>
                <a:gd name="T1" fmla="*/ 0 h 1960"/>
                <a:gd name="T2" fmla="*/ 216 w 1796"/>
                <a:gd name="T3" fmla="*/ 0 h 1960"/>
                <a:gd name="T4" fmla="*/ 0 w 1796"/>
                <a:gd name="T5" fmla="*/ 216 h 1960"/>
                <a:gd name="T6" fmla="*/ 0 w 1796"/>
                <a:gd name="T7" fmla="*/ 1744 h 1960"/>
                <a:gd name="T8" fmla="*/ 216 w 1796"/>
                <a:gd name="T9" fmla="*/ 1960 h 1960"/>
                <a:gd name="T10" fmla="*/ 1580 w 1796"/>
                <a:gd name="T11" fmla="*/ 1960 h 1960"/>
                <a:gd name="T12" fmla="*/ 1796 w 1796"/>
                <a:gd name="T13" fmla="*/ 1744 h 1960"/>
                <a:gd name="T14" fmla="*/ 1796 w 1796"/>
                <a:gd name="T15" fmla="*/ 216 h 1960"/>
                <a:gd name="T16" fmla="*/ 1580 w 1796"/>
                <a:gd name="T17" fmla="*/ 0 h 1960"/>
                <a:gd name="T18" fmla="*/ 480 w 1796"/>
                <a:gd name="T19" fmla="*/ 1707 h 1960"/>
                <a:gd name="T20" fmla="*/ 364 w 1796"/>
                <a:gd name="T21" fmla="*/ 1591 h 1960"/>
                <a:gd name="T22" fmla="*/ 480 w 1796"/>
                <a:gd name="T23" fmla="*/ 1475 h 1960"/>
                <a:gd name="T24" fmla="*/ 596 w 1796"/>
                <a:gd name="T25" fmla="*/ 1591 h 1960"/>
                <a:gd name="T26" fmla="*/ 480 w 1796"/>
                <a:gd name="T27" fmla="*/ 1707 h 1960"/>
                <a:gd name="T28" fmla="*/ 480 w 1796"/>
                <a:gd name="T29" fmla="*/ 1333 h 1960"/>
                <a:gd name="T30" fmla="*/ 364 w 1796"/>
                <a:gd name="T31" fmla="*/ 1217 h 1960"/>
                <a:gd name="T32" fmla="*/ 480 w 1796"/>
                <a:gd name="T33" fmla="*/ 1101 h 1960"/>
                <a:gd name="T34" fmla="*/ 596 w 1796"/>
                <a:gd name="T35" fmla="*/ 1217 h 1960"/>
                <a:gd name="T36" fmla="*/ 480 w 1796"/>
                <a:gd name="T37" fmla="*/ 1333 h 1960"/>
                <a:gd name="T38" fmla="*/ 480 w 1796"/>
                <a:gd name="T39" fmla="*/ 960 h 1960"/>
                <a:gd name="T40" fmla="*/ 364 w 1796"/>
                <a:gd name="T41" fmla="*/ 844 h 1960"/>
                <a:gd name="T42" fmla="*/ 480 w 1796"/>
                <a:gd name="T43" fmla="*/ 728 h 1960"/>
                <a:gd name="T44" fmla="*/ 596 w 1796"/>
                <a:gd name="T45" fmla="*/ 844 h 1960"/>
                <a:gd name="T46" fmla="*/ 480 w 1796"/>
                <a:gd name="T47" fmla="*/ 960 h 1960"/>
                <a:gd name="T48" fmla="*/ 898 w 1796"/>
                <a:gd name="T49" fmla="*/ 1707 h 1960"/>
                <a:gd name="T50" fmla="*/ 782 w 1796"/>
                <a:gd name="T51" fmla="*/ 1591 h 1960"/>
                <a:gd name="T52" fmla="*/ 898 w 1796"/>
                <a:gd name="T53" fmla="*/ 1475 h 1960"/>
                <a:gd name="T54" fmla="*/ 1014 w 1796"/>
                <a:gd name="T55" fmla="*/ 1591 h 1960"/>
                <a:gd name="T56" fmla="*/ 898 w 1796"/>
                <a:gd name="T57" fmla="*/ 1707 h 1960"/>
                <a:gd name="T58" fmla="*/ 898 w 1796"/>
                <a:gd name="T59" fmla="*/ 1333 h 1960"/>
                <a:gd name="T60" fmla="*/ 782 w 1796"/>
                <a:gd name="T61" fmla="*/ 1217 h 1960"/>
                <a:gd name="T62" fmla="*/ 898 w 1796"/>
                <a:gd name="T63" fmla="*/ 1101 h 1960"/>
                <a:gd name="T64" fmla="*/ 1014 w 1796"/>
                <a:gd name="T65" fmla="*/ 1217 h 1960"/>
                <a:gd name="T66" fmla="*/ 898 w 1796"/>
                <a:gd name="T67" fmla="*/ 1333 h 1960"/>
                <a:gd name="T68" fmla="*/ 898 w 1796"/>
                <a:gd name="T69" fmla="*/ 960 h 1960"/>
                <a:gd name="T70" fmla="*/ 782 w 1796"/>
                <a:gd name="T71" fmla="*/ 844 h 1960"/>
                <a:gd name="T72" fmla="*/ 898 w 1796"/>
                <a:gd name="T73" fmla="*/ 728 h 1960"/>
                <a:gd name="T74" fmla="*/ 1014 w 1796"/>
                <a:gd name="T75" fmla="*/ 844 h 1960"/>
                <a:gd name="T76" fmla="*/ 898 w 1796"/>
                <a:gd name="T77" fmla="*/ 960 h 1960"/>
                <a:gd name="T78" fmla="*/ 1316 w 1796"/>
                <a:gd name="T79" fmla="*/ 1707 h 1960"/>
                <a:gd name="T80" fmla="*/ 1200 w 1796"/>
                <a:gd name="T81" fmla="*/ 1591 h 1960"/>
                <a:gd name="T82" fmla="*/ 1316 w 1796"/>
                <a:gd name="T83" fmla="*/ 1475 h 1960"/>
                <a:gd name="T84" fmla="*/ 1432 w 1796"/>
                <a:gd name="T85" fmla="*/ 1591 h 1960"/>
                <a:gd name="T86" fmla="*/ 1316 w 1796"/>
                <a:gd name="T87" fmla="*/ 1707 h 1960"/>
                <a:gd name="T88" fmla="*/ 1316 w 1796"/>
                <a:gd name="T89" fmla="*/ 1333 h 1960"/>
                <a:gd name="T90" fmla="*/ 1200 w 1796"/>
                <a:gd name="T91" fmla="*/ 1217 h 1960"/>
                <a:gd name="T92" fmla="*/ 1316 w 1796"/>
                <a:gd name="T93" fmla="*/ 1101 h 1960"/>
                <a:gd name="T94" fmla="*/ 1432 w 1796"/>
                <a:gd name="T95" fmla="*/ 1217 h 1960"/>
                <a:gd name="T96" fmla="*/ 1316 w 1796"/>
                <a:gd name="T97" fmla="*/ 1333 h 1960"/>
                <a:gd name="T98" fmla="*/ 1316 w 1796"/>
                <a:gd name="T99" fmla="*/ 960 h 1960"/>
                <a:gd name="T100" fmla="*/ 1200 w 1796"/>
                <a:gd name="T101" fmla="*/ 844 h 1960"/>
                <a:gd name="T102" fmla="*/ 1316 w 1796"/>
                <a:gd name="T103" fmla="*/ 728 h 1960"/>
                <a:gd name="T104" fmla="*/ 1432 w 1796"/>
                <a:gd name="T105" fmla="*/ 844 h 1960"/>
                <a:gd name="T106" fmla="*/ 1316 w 1796"/>
                <a:gd name="T107" fmla="*/ 960 h 1960"/>
                <a:gd name="T108" fmla="*/ 1452 w 1796"/>
                <a:gd name="T109" fmla="*/ 468 h 1960"/>
                <a:gd name="T110" fmla="*/ 344 w 1796"/>
                <a:gd name="T111" fmla="*/ 468 h 1960"/>
                <a:gd name="T112" fmla="*/ 202 w 1796"/>
                <a:gd name="T113" fmla="*/ 326 h 1960"/>
                <a:gd name="T114" fmla="*/ 344 w 1796"/>
                <a:gd name="T115" fmla="*/ 184 h 1960"/>
                <a:gd name="T116" fmla="*/ 1452 w 1796"/>
                <a:gd name="T117" fmla="*/ 184 h 1960"/>
                <a:gd name="T118" fmla="*/ 1594 w 1796"/>
                <a:gd name="T119" fmla="*/ 326 h 1960"/>
                <a:gd name="T120" fmla="*/ 1452 w 1796"/>
                <a:gd name="T121" fmla="*/ 468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6" h="1960">
                  <a:moveTo>
                    <a:pt x="1580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97" y="0"/>
                    <a:pt x="0" y="97"/>
                    <a:pt x="0" y="216"/>
                  </a:cubicBezTo>
                  <a:cubicBezTo>
                    <a:pt x="0" y="1744"/>
                    <a:pt x="0" y="1744"/>
                    <a:pt x="0" y="1744"/>
                  </a:cubicBezTo>
                  <a:cubicBezTo>
                    <a:pt x="0" y="1863"/>
                    <a:pt x="97" y="1960"/>
                    <a:pt x="216" y="1960"/>
                  </a:cubicBezTo>
                  <a:cubicBezTo>
                    <a:pt x="1580" y="1960"/>
                    <a:pt x="1580" y="1960"/>
                    <a:pt x="1580" y="1960"/>
                  </a:cubicBezTo>
                  <a:cubicBezTo>
                    <a:pt x="1699" y="1960"/>
                    <a:pt x="1796" y="1863"/>
                    <a:pt x="1796" y="1744"/>
                  </a:cubicBezTo>
                  <a:cubicBezTo>
                    <a:pt x="1796" y="216"/>
                    <a:pt x="1796" y="216"/>
                    <a:pt x="1796" y="216"/>
                  </a:cubicBezTo>
                  <a:cubicBezTo>
                    <a:pt x="1796" y="97"/>
                    <a:pt x="1699" y="0"/>
                    <a:pt x="1580" y="0"/>
                  </a:cubicBezTo>
                  <a:close/>
                  <a:moveTo>
                    <a:pt x="480" y="1707"/>
                  </a:moveTo>
                  <a:cubicBezTo>
                    <a:pt x="416" y="1707"/>
                    <a:pt x="364" y="1655"/>
                    <a:pt x="364" y="1591"/>
                  </a:cubicBezTo>
                  <a:cubicBezTo>
                    <a:pt x="364" y="1527"/>
                    <a:pt x="416" y="1475"/>
                    <a:pt x="480" y="1475"/>
                  </a:cubicBezTo>
                  <a:cubicBezTo>
                    <a:pt x="544" y="1475"/>
                    <a:pt x="596" y="1527"/>
                    <a:pt x="596" y="1591"/>
                  </a:cubicBezTo>
                  <a:cubicBezTo>
                    <a:pt x="596" y="1655"/>
                    <a:pt x="544" y="1707"/>
                    <a:pt x="480" y="1707"/>
                  </a:cubicBezTo>
                  <a:close/>
                  <a:moveTo>
                    <a:pt x="480" y="1333"/>
                  </a:moveTo>
                  <a:cubicBezTo>
                    <a:pt x="416" y="1333"/>
                    <a:pt x="364" y="1281"/>
                    <a:pt x="364" y="1217"/>
                  </a:cubicBezTo>
                  <a:cubicBezTo>
                    <a:pt x="364" y="1153"/>
                    <a:pt x="416" y="1101"/>
                    <a:pt x="480" y="1101"/>
                  </a:cubicBezTo>
                  <a:cubicBezTo>
                    <a:pt x="544" y="1101"/>
                    <a:pt x="596" y="1153"/>
                    <a:pt x="596" y="1217"/>
                  </a:cubicBezTo>
                  <a:cubicBezTo>
                    <a:pt x="596" y="1281"/>
                    <a:pt x="544" y="1333"/>
                    <a:pt x="480" y="1333"/>
                  </a:cubicBezTo>
                  <a:close/>
                  <a:moveTo>
                    <a:pt x="480" y="960"/>
                  </a:moveTo>
                  <a:cubicBezTo>
                    <a:pt x="416" y="960"/>
                    <a:pt x="364" y="908"/>
                    <a:pt x="364" y="844"/>
                  </a:cubicBezTo>
                  <a:cubicBezTo>
                    <a:pt x="364" y="780"/>
                    <a:pt x="416" y="728"/>
                    <a:pt x="480" y="728"/>
                  </a:cubicBezTo>
                  <a:cubicBezTo>
                    <a:pt x="544" y="728"/>
                    <a:pt x="596" y="780"/>
                    <a:pt x="596" y="844"/>
                  </a:cubicBezTo>
                  <a:cubicBezTo>
                    <a:pt x="596" y="908"/>
                    <a:pt x="544" y="960"/>
                    <a:pt x="480" y="960"/>
                  </a:cubicBezTo>
                  <a:close/>
                  <a:moveTo>
                    <a:pt x="898" y="1707"/>
                  </a:moveTo>
                  <a:cubicBezTo>
                    <a:pt x="834" y="1707"/>
                    <a:pt x="782" y="1655"/>
                    <a:pt x="782" y="1591"/>
                  </a:cubicBezTo>
                  <a:cubicBezTo>
                    <a:pt x="782" y="1527"/>
                    <a:pt x="834" y="1475"/>
                    <a:pt x="898" y="1475"/>
                  </a:cubicBezTo>
                  <a:cubicBezTo>
                    <a:pt x="962" y="1475"/>
                    <a:pt x="1014" y="1527"/>
                    <a:pt x="1014" y="1591"/>
                  </a:cubicBezTo>
                  <a:cubicBezTo>
                    <a:pt x="1014" y="1655"/>
                    <a:pt x="962" y="1707"/>
                    <a:pt x="898" y="1707"/>
                  </a:cubicBezTo>
                  <a:close/>
                  <a:moveTo>
                    <a:pt x="898" y="1333"/>
                  </a:moveTo>
                  <a:cubicBezTo>
                    <a:pt x="834" y="1333"/>
                    <a:pt x="782" y="1281"/>
                    <a:pt x="782" y="1217"/>
                  </a:cubicBezTo>
                  <a:cubicBezTo>
                    <a:pt x="782" y="1153"/>
                    <a:pt x="834" y="1101"/>
                    <a:pt x="898" y="1101"/>
                  </a:cubicBezTo>
                  <a:cubicBezTo>
                    <a:pt x="962" y="1101"/>
                    <a:pt x="1014" y="1153"/>
                    <a:pt x="1014" y="1217"/>
                  </a:cubicBezTo>
                  <a:cubicBezTo>
                    <a:pt x="1014" y="1281"/>
                    <a:pt x="962" y="1333"/>
                    <a:pt x="898" y="1333"/>
                  </a:cubicBezTo>
                  <a:close/>
                  <a:moveTo>
                    <a:pt x="898" y="960"/>
                  </a:moveTo>
                  <a:cubicBezTo>
                    <a:pt x="834" y="960"/>
                    <a:pt x="782" y="908"/>
                    <a:pt x="782" y="844"/>
                  </a:cubicBezTo>
                  <a:cubicBezTo>
                    <a:pt x="782" y="780"/>
                    <a:pt x="834" y="728"/>
                    <a:pt x="898" y="728"/>
                  </a:cubicBezTo>
                  <a:cubicBezTo>
                    <a:pt x="962" y="728"/>
                    <a:pt x="1014" y="780"/>
                    <a:pt x="1014" y="844"/>
                  </a:cubicBezTo>
                  <a:cubicBezTo>
                    <a:pt x="1014" y="908"/>
                    <a:pt x="962" y="960"/>
                    <a:pt x="898" y="960"/>
                  </a:cubicBezTo>
                  <a:close/>
                  <a:moveTo>
                    <a:pt x="1316" y="1707"/>
                  </a:moveTo>
                  <a:cubicBezTo>
                    <a:pt x="1252" y="1707"/>
                    <a:pt x="1200" y="1655"/>
                    <a:pt x="1200" y="1591"/>
                  </a:cubicBezTo>
                  <a:cubicBezTo>
                    <a:pt x="1200" y="1527"/>
                    <a:pt x="1252" y="1475"/>
                    <a:pt x="1316" y="1475"/>
                  </a:cubicBezTo>
                  <a:cubicBezTo>
                    <a:pt x="1380" y="1475"/>
                    <a:pt x="1432" y="1527"/>
                    <a:pt x="1432" y="1591"/>
                  </a:cubicBezTo>
                  <a:cubicBezTo>
                    <a:pt x="1432" y="1655"/>
                    <a:pt x="1380" y="1707"/>
                    <a:pt x="1316" y="1707"/>
                  </a:cubicBezTo>
                  <a:close/>
                  <a:moveTo>
                    <a:pt x="1316" y="1333"/>
                  </a:moveTo>
                  <a:cubicBezTo>
                    <a:pt x="1252" y="1333"/>
                    <a:pt x="1200" y="1281"/>
                    <a:pt x="1200" y="1217"/>
                  </a:cubicBezTo>
                  <a:cubicBezTo>
                    <a:pt x="1200" y="1153"/>
                    <a:pt x="1252" y="1101"/>
                    <a:pt x="1316" y="1101"/>
                  </a:cubicBezTo>
                  <a:cubicBezTo>
                    <a:pt x="1380" y="1101"/>
                    <a:pt x="1432" y="1153"/>
                    <a:pt x="1432" y="1217"/>
                  </a:cubicBezTo>
                  <a:cubicBezTo>
                    <a:pt x="1432" y="1281"/>
                    <a:pt x="1380" y="1333"/>
                    <a:pt x="1316" y="1333"/>
                  </a:cubicBezTo>
                  <a:close/>
                  <a:moveTo>
                    <a:pt x="1316" y="960"/>
                  </a:moveTo>
                  <a:cubicBezTo>
                    <a:pt x="1252" y="960"/>
                    <a:pt x="1200" y="908"/>
                    <a:pt x="1200" y="844"/>
                  </a:cubicBezTo>
                  <a:cubicBezTo>
                    <a:pt x="1200" y="780"/>
                    <a:pt x="1252" y="728"/>
                    <a:pt x="1316" y="728"/>
                  </a:cubicBezTo>
                  <a:cubicBezTo>
                    <a:pt x="1380" y="728"/>
                    <a:pt x="1432" y="780"/>
                    <a:pt x="1432" y="844"/>
                  </a:cubicBezTo>
                  <a:cubicBezTo>
                    <a:pt x="1432" y="908"/>
                    <a:pt x="1380" y="960"/>
                    <a:pt x="1316" y="960"/>
                  </a:cubicBezTo>
                  <a:close/>
                  <a:moveTo>
                    <a:pt x="1452" y="468"/>
                  </a:moveTo>
                  <a:cubicBezTo>
                    <a:pt x="344" y="468"/>
                    <a:pt x="344" y="468"/>
                    <a:pt x="344" y="468"/>
                  </a:cubicBezTo>
                  <a:cubicBezTo>
                    <a:pt x="266" y="468"/>
                    <a:pt x="202" y="404"/>
                    <a:pt x="202" y="326"/>
                  </a:cubicBezTo>
                  <a:cubicBezTo>
                    <a:pt x="202" y="248"/>
                    <a:pt x="266" y="184"/>
                    <a:pt x="344" y="184"/>
                  </a:cubicBezTo>
                  <a:cubicBezTo>
                    <a:pt x="1452" y="184"/>
                    <a:pt x="1452" y="184"/>
                    <a:pt x="1452" y="184"/>
                  </a:cubicBezTo>
                  <a:cubicBezTo>
                    <a:pt x="1531" y="184"/>
                    <a:pt x="1594" y="248"/>
                    <a:pt x="1594" y="326"/>
                  </a:cubicBezTo>
                  <a:cubicBezTo>
                    <a:pt x="1594" y="404"/>
                    <a:pt x="1531" y="468"/>
                    <a:pt x="1452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2" name="Freeform 97">
              <a:extLst>
                <a:ext uri="{FF2B5EF4-FFF2-40B4-BE49-F238E27FC236}">
                  <a16:creationId xmlns:a16="http://schemas.microsoft.com/office/drawing/2014/main" id="{934A33CC-40FD-AD41-BEBA-D7906CC62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" y="1894"/>
              <a:ext cx="265" cy="53"/>
            </a:xfrm>
            <a:custGeom>
              <a:avLst/>
              <a:gdLst>
                <a:gd name="T0" fmla="*/ 1250 w 1392"/>
                <a:gd name="T1" fmla="*/ 284 h 284"/>
                <a:gd name="T2" fmla="*/ 142 w 1392"/>
                <a:gd name="T3" fmla="*/ 284 h 284"/>
                <a:gd name="T4" fmla="*/ 0 w 1392"/>
                <a:gd name="T5" fmla="*/ 142 h 284"/>
                <a:gd name="T6" fmla="*/ 142 w 1392"/>
                <a:gd name="T7" fmla="*/ 0 h 284"/>
                <a:gd name="T8" fmla="*/ 1250 w 1392"/>
                <a:gd name="T9" fmla="*/ 0 h 284"/>
                <a:gd name="T10" fmla="*/ 1392 w 1392"/>
                <a:gd name="T11" fmla="*/ 142 h 284"/>
                <a:gd name="T12" fmla="*/ 1250 w 139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284">
                  <a:moveTo>
                    <a:pt x="1250" y="284"/>
                  </a:moveTo>
                  <a:cubicBezTo>
                    <a:pt x="142" y="284"/>
                    <a:pt x="142" y="284"/>
                    <a:pt x="142" y="284"/>
                  </a:cubicBezTo>
                  <a:cubicBezTo>
                    <a:pt x="64" y="284"/>
                    <a:pt x="0" y="220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cubicBezTo>
                    <a:pt x="1250" y="0"/>
                    <a:pt x="1250" y="0"/>
                    <a:pt x="1250" y="0"/>
                  </a:cubicBezTo>
                  <a:cubicBezTo>
                    <a:pt x="1329" y="0"/>
                    <a:pt x="1392" y="64"/>
                    <a:pt x="1392" y="142"/>
                  </a:cubicBezTo>
                  <a:cubicBezTo>
                    <a:pt x="1392" y="220"/>
                    <a:pt x="1329" y="284"/>
                    <a:pt x="1250" y="2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3" name="Oval 98">
              <a:extLst>
                <a:ext uri="{FF2B5EF4-FFF2-40B4-BE49-F238E27FC236}">
                  <a16:creationId xmlns:a16="http://schemas.microsoft.com/office/drawing/2014/main" id="{A27C5E3A-59D8-954B-97DD-0C0F7BE2B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4" name="Oval 99">
              <a:extLst>
                <a:ext uri="{FF2B5EF4-FFF2-40B4-BE49-F238E27FC236}">
                  <a16:creationId xmlns:a16="http://schemas.microsoft.com/office/drawing/2014/main" id="{86EB9AD3-7C6A-E948-A421-CBF636795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5" name="Oval 100">
              <a:extLst>
                <a:ext uri="{FF2B5EF4-FFF2-40B4-BE49-F238E27FC236}">
                  <a16:creationId xmlns:a16="http://schemas.microsoft.com/office/drawing/2014/main" id="{50B7556F-7367-8E41-933C-AC9D533CF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6" name="Oval 101">
              <a:extLst>
                <a:ext uri="{FF2B5EF4-FFF2-40B4-BE49-F238E27FC236}">
                  <a16:creationId xmlns:a16="http://schemas.microsoft.com/office/drawing/2014/main" id="{DCE4C4D0-4C9D-204A-A0BC-B62C03E27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7" name="Oval 102">
              <a:extLst>
                <a:ext uri="{FF2B5EF4-FFF2-40B4-BE49-F238E27FC236}">
                  <a16:creationId xmlns:a16="http://schemas.microsoft.com/office/drawing/2014/main" id="{2EB43942-62B5-624E-AE31-544DD38C7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8" name="Oval 103">
              <a:extLst>
                <a:ext uri="{FF2B5EF4-FFF2-40B4-BE49-F238E27FC236}">
                  <a16:creationId xmlns:a16="http://schemas.microsoft.com/office/drawing/2014/main" id="{E959CE43-E83A-4243-879D-58EF12095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9" name="Oval 104">
              <a:extLst>
                <a:ext uri="{FF2B5EF4-FFF2-40B4-BE49-F238E27FC236}">
                  <a16:creationId xmlns:a16="http://schemas.microsoft.com/office/drawing/2014/main" id="{BFC811AE-9A33-5D4A-913E-10FAC104E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0" name="Oval 105">
              <a:extLst>
                <a:ext uri="{FF2B5EF4-FFF2-40B4-BE49-F238E27FC236}">
                  <a16:creationId xmlns:a16="http://schemas.microsoft.com/office/drawing/2014/main" id="{4253721A-F012-0E45-9DDF-BF0A58A7E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1" name="Oval 106">
              <a:extLst>
                <a:ext uri="{FF2B5EF4-FFF2-40B4-BE49-F238E27FC236}">
                  <a16:creationId xmlns:a16="http://schemas.microsoft.com/office/drawing/2014/main" id="{31841C95-2A6D-374D-AD5B-BC9D2A4A9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357243-AF65-9749-A0EB-CF636A628D36}"/>
              </a:ext>
            </a:extLst>
          </p:cNvPr>
          <p:cNvGrpSpPr>
            <a:grpSpLocks noChangeAspect="1"/>
          </p:cNvGrpSpPr>
          <p:nvPr/>
        </p:nvGrpSpPr>
        <p:grpSpPr>
          <a:xfrm>
            <a:off x="617638" y="2066932"/>
            <a:ext cx="641012" cy="353378"/>
            <a:chOff x="572756" y="4356495"/>
            <a:chExt cx="701979" cy="386989"/>
          </a:xfrm>
        </p:grpSpPr>
        <p:sp>
          <p:nvSpPr>
            <p:cNvPr id="73" name="Freeform 294">
              <a:extLst>
                <a:ext uri="{FF2B5EF4-FFF2-40B4-BE49-F238E27FC236}">
                  <a16:creationId xmlns:a16="http://schemas.microsoft.com/office/drawing/2014/main" id="{63F2B421-F3E0-E745-86B3-397BF719D7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4" name="Freeform 295">
              <a:extLst>
                <a:ext uri="{FF2B5EF4-FFF2-40B4-BE49-F238E27FC236}">
                  <a16:creationId xmlns:a16="http://schemas.microsoft.com/office/drawing/2014/main" id="{6DEDFB13-B2CC-AE4F-91BF-5FBE2013C97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75" name="Group 94">
            <a:extLst>
              <a:ext uri="{FF2B5EF4-FFF2-40B4-BE49-F238E27FC236}">
                <a16:creationId xmlns:a16="http://schemas.microsoft.com/office/drawing/2014/main" id="{0FBF7A2E-3ADF-B444-B016-F7108DAC6C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42243" y="2670779"/>
            <a:ext cx="368394" cy="276485"/>
            <a:chOff x="4825" y="1860"/>
            <a:chExt cx="485" cy="364"/>
          </a:xfrm>
        </p:grpSpPr>
        <p:sp>
          <p:nvSpPr>
            <p:cNvPr id="76" name="Freeform 95">
              <a:extLst>
                <a:ext uri="{FF2B5EF4-FFF2-40B4-BE49-F238E27FC236}">
                  <a16:creationId xmlns:a16="http://schemas.microsoft.com/office/drawing/2014/main" id="{13B11161-D41E-3A48-A0C9-621E3AA12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860"/>
              <a:ext cx="114" cy="364"/>
            </a:xfrm>
            <a:custGeom>
              <a:avLst/>
              <a:gdLst>
                <a:gd name="T0" fmla="*/ 300 w 600"/>
                <a:gd name="T1" fmla="*/ 0 h 1960"/>
                <a:gd name="T2" fmla="*/ 0 w 600"/>
                <a:gd name="T3" fmla="*/ 300 h 1960"/>
                <a:gd name="T4" fmla="*/ 0 w 600"/>
                <a:gd name="T5" fmla="*/ 1660 h 1960"/>
                <a:gd name="T6" fmla="*/ 300 w 600"/>
                <a:gd name="T7" fmla="*/ 1960 h 1960"/>
                <a:gd name="T8" fmla="*/ 600 w 600"/>
                <a:gd name="T9" fmla="*/ 1660 h 1960"/>
                <a:gd name="T10" fmla="*/ 600 w 600"/>
                <a:gd name="T11" fmla="*/ 300 h 1960"/>
                <a:gd name="T12" fmla="*/ 300 w 600"/>
                <a:gd name="T13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196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1660"/>
                    <a:pt x="0" y="1660"/>
                    <a:pt x="0" y="1660"/>
                  </a:cubicBezTo>
                  <a:cubicBezTo>
                    <a:pt x="0" y="1826"/>
                    <a:pt x="134" y="1960"/>
                    <a:pt x="300" y="1960"/>
                  </a:cubicBezTo>
                  <a:cubicBezTo>
                    <a:pt x="466" y="1960"/>
                    <a:pt x="600" y="1826"/>
                    <a:pt x="600" y="1660"/>
                  </a:cubicBezTo>
                  <a:cubicBezTo>
                    <a:pt x="600" y="300"/>
                    <a:pt x="600" y="300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7" name="Freeform 96">
              <a:extLst>
                <a:ext uri="{FF2B5EF4-FFF2-40B4-BE49-F238E27FC236}">
                  <a16:creationId xmlns:a16="http://schemas.microsoft.com/office/drawing/2014/main" id="{54F453D8-795F-AC4F-A684-06B514148A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9" y="1860"/>
              <a:ext cx="341" cy="364"/>
            </a:xfrm>
            <a:custGeom>
              <a:avLst/>
              <a:gdLst>
                <a:gd name="T0" fmla="*/ 1580 w 1796"/>
                <a:gd name="T1" fmla="*/ 0 h 1960"/>
                <a:gd name="T2" fmla="*/ 216 w 1796"/>
                <a:gd name="T3" fmla="*/ 0 h 1960"/>
                <a:gd name="T4" fmla="*/ 0 w 1796"/>
                <a:gd name="T5" fmla="*/ 216 h 1960"/>
                <a:gd name="T6" fmla="*/ 0 w 1796"/>
                <a:gd name="T7" fmla="*/ 1744 h 1960"/>
                <a:gd name="T8" fmla="*/ 216 w 1796"/>
                <a:gd name="T9" fmla="*/ 1960 h 1960"/>
                <a:gd name="T10" fmla="*/ 1580 w 1796"/>
                <a:gd name="T11" fmla="*/ 1960 h 1960"/>
                <a:gd name="T12" fmla="*/ 1796 w 1796"/>
                <a:gd name="T13" fmla="*/ 1744 h 1960"/>
                <a:gd name="T14" fmla="*/ 1796 w 1796"/>
                <a:gd name="T15" fmla="*/ 216 h 1960"/>
                <a:gd name="T16" fmla="*/ 1580 w 1796"/>
                <a:gd name="T17" fmla="*/ 0 h 1960"/>
                <a:gd name="T18" fmla="*/ 480 w 1796"/>
                <a:gd name="T19" fmla="*/ 1707 h 1960"/>
                <a:gd name="T20" fmla="*/ 364 w 1796"/>
                <a:gd name="T21" fmla="*/ 1591 h 1960"/>
                <a:gd name="T22" fmla="*/ 480 w 1796"/>
                <a:gd name="T23" fmla="*/ 1475 h 1960"/>
                <a:gd name="T24" fmla="*/ 596 w 1796"/>
                <a:gd name="T25" fmla="*/ 1591 h 1960"/>
                <a:gd name="T26" fmla="*/ 480 w 1796"/>
                <a:gd name="T27" fmla="*/ 1707 h 1960"/>
                <a:gd name="T28" fmla="*/ 480 w 1796"/>
                <a:gd name="T29" fmla="*/ 1333 h 1960"/>
                <a:gd name="T30" fmla="*/ 364 w 1796"/>
                <a:gd name="T31" fmla="*/ 1217 h 1960"/>
                <a:gd name="T32" fmla="*/ 480 w 1796"/>
                <a:gd name="T33" fmla="*/ 1101 h 1960"/>
                <a:gd name="T34" fmla="*/ 596 w 1796"/>
                <a:gd name="T35" fmla="*/ 1217 h 1960"/>
                <a:gd name="T36" fmla="*/ 480 w 1796"/>
                <a:gd name="T37" fmla="*/ 1333 h 1960"/>
                <a:gd name="T38" fmla="*/ 480 w 1796"/>
                <a:gd name="T39" fmla="*/ 960 h 1960"/>
                <a:gd name="T40" fmla="*/ 364 w 1796"/>
                <a:gd name="T41" fmla="*/ 844 h 1960"/>
                <a:gd name="T42" fmla="*/ 480 w 1796"/>
                <a:gd name="T43" fmla="*/ 728 h 1960"/>
                <a:gd name="T44" fmla="*/ 596 w 1796"/>
                <a:gd name="T45" fmla="*/ 844 h 1960"/>
                <a:gd name="T46" fmla="*/ 480 w 1796"/>
                <a:gd name="T47" fmla="*/ 960 h 1960"/>
                <a:gd name="T48" fmla="*/ 898 w 1796"/>
                <a:gd name="T49" fmla="*/ 1707 h 1960"/>
                <a:gd name="T50" fmla="*/ 782 w 1796"/>
                <a:gd name="T51" fmla="*/ 1591 h 1960"/>
                <a:gd name="T52" fmla="*/ 898 w 1796"/>
                <a:gd name="T53" fmla="*/ 1475 h 1960"/>
                <a:gd name="T54" fmla="*/ 1014 w 1796"/>
                <a:gd name="T55" fmla="*/ 1591 h 1960"/>
                <a:gd name="T56" fmla="*/ 898 w 1796"/>
                <a:gd name="T57" fmla="*/ 1707 h 1960"/>
                <a:gd name="T58" fmla="*/ 898 w 1796"/>
                <a:gd name="T59" fmla="*/ 1333 h 1960"/>
                <a:gd name="T60" fmla="*/ 782 w 1796"/>
                <a:gd name="T61" fmla="*/ 1217 h 1960"/>
                <a:gd name="T62" fmla="*/ 898 w 1796"/>
                <a:gd name="T63" fmla="*/ 1101 h 1960"/>
                <a:gd name="T64" fmla="*/ 1014 w 1796"/>
                <a:gd name="T65" fmla="*/ 1217 h 1960"/>
                <a:gd name="T66" fmla="*/ 898 w 1796"/>
                <a:gd name="T67" fmla="*/ 1333 h 1960"/>
                <a:gd name="T68" fmla="*/ 898 w 1796"/>
                <a:gd name="T69" fmla="*/ 960 h 1960"/>
                <a:gd name="T70" fmla="*/ 782 w 1796"/>
                <a:gd name="T71" fmla="*/ 844 h 1960"/>
                <a:gd name="T72" fmla="*/ 898 w 1796"/>
                <a:gd name="T73" fmla="*/ 728 h 1960"/>
                <a:gd name="T74" fmla="*/ 1014 w 1796"/>
                <a:gd name="T75" fmla="*/ 844 h 1960"/>
                <a:gd name="T76" fmla="*/ 898 w 1796"/>
                <a:gd name="T77" fmla="*/ 960 h 1960"/>
                <a:gd name="T78" fmla="*/ 1316 w 1796"/>
                <a:gd name="T79" fmla="*/ 1707 h 1960"/>
                <a:gd name="T80" fmla="*/ 1200 w 1796"/>
                <a:gd name="T81" fmla="*/ 1591 h 1960"/>
                <a:gd name="T82" fmla="*/ 1316 w 1796"/>
                <a:gd name="T83" fmla="*/ 1475 h 1960"/>
                <a:gd name="T84" fmla="*/ 1432 w 1796"/>
                <a:gd name="T85" fmla="*/ 1591 h 1960"/>
                <a:gd name="T86" fmla="*/ 1316 w 1796"/>
                <a:gd name="T87" fmla="*/ 1707 h 1960"/>
                <a:gd name="T88" fmla="*/ 1316 w 1796"/>
                <a:gd name="T89" fmla="*/ 1333 h 1960"/>
                <a:gd name="T90" fmla="*/ 1200 w 1796"/>
                <a:gd name="T91" fmla="*/ 1217 h 1960"/>
                <a:gd name="T92" fmla="*/ 1316 w 1796"/>
                <a:gd name="T93" fmla="*/ 1101 h 1960"/>
                <a:gd name="T94" fmla="*/ 1432 w 1796"/>
                <a:gd name="T95" fmla="*/ 1217 h 1960"/>
                <a:gd name="T96" fmla="*/ 1316 w 1796"/>
                <a:gd name="T97" fmla="*/ 1333 h 1960"/>
                <a:gd name="T98" fmla="*/ 1316 w 1796"/>
                <a:gd name="T99" fmla="*/ 960 h 1960"/>
                <a:gd name="T100" fmla="*/ 1200 w 1796"/>
                <a:gd name="T101" fmla="*/ 844 h 1960"/>
                <a:gd name="T102" fmla="*/ 1316 w 1796"/>
                <a:gd name="T103" fmla="*/ 728 h 1960"/>
                <a:gd name="T104" fmla="*/ 1432 w 1796"/>
                <a:gd name="T105" fmla="*/ 844 h 1960"/>
                <a:gd name="T106" fmla="*/ 1316 w 1796"/>
                <a:gd name="T107" fmla="*/ 960 h 1960"/>
                <a:gd name="T108" fmla="*/ 1452 w 1796"/>
                <a:gd name="T109" fmla="*/ 468 h 1960"/>
                <a:gd name="T110" fmla="*/ 344 w 1796"/>
                <a:gd name="T111" fmla="*/ 468 h 1960"/>
                <a:gd name="T112" fmla="*/ 202 w 1796"/>
                <a:gd name="T113" fmla="*/ 326 h 1960"/>
                <a:gd name="T114" fmla="*/ 344 w 1796"/>
                <a:gd name="T115" fmla="*/ 184 h 1960"/>
                <a:gd name="T116" fmla="*/ 1452 w 1796"/>
                <a:gd name="T117" fmla="*/ 184 h 1960"/>
                <a:gd name="T118" fmla="*/ 1594 w 1796"/>
                <a:gd name="T119" fmla="*/ 326 h 1960"/>
                <a:gd name="T120" fmla="*/ 1452 w 1796"/>
                <a:gd name="T121" fmla="*/ 468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6" h="1960">
                  <a:moveTo>
                    <a:pt x="1580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97" y="0"/>
                    <a:pt x="0" y="97"/>
                    <a:pt x="0" y="216"/>
                  </a:cubicBezTo>
                  <a:cubicBezTo>
                    <a:pt x="0" y="1744"/>
                    <a:pt x="0" y="1744"/>
                    <a:pt x="0" y="1744"/>
                  </a:cubicBezTo>
                  <a:cubicBezTo>
                    <a:pt x="0" y="1863"/>
                    <a:pt x="97" y="1960"/>
                    <a:pt x="216" y="1960"/>
                  </a:cubicBezTo>
                  <a:cubicBezTo>
                    <a:pt x="1580" y="1960"/>
                    <a:pt x="1580" y="1960"/>
                    <a:pt x="1580" y="1960"/>
                  </a:cubicBezTo>
                  <a:cubicBezTo>
                    <a:pt x="1699" y="1960"/>
                    <a:pt x="1796" y="1863"/>
                    <a:pt x="1796" y="1744"/>
                  </a:cubicBezTo>
                  <a:cubicBezTo>
                    <a:pt x="1796" y="216"/>
                    <a:pt x="1796" y="216"/>
                    <a:pt x="1796" y="216"/>
                  </a:cubicBezTo>
                  <a:cubicBezTo>
                    <a:pt x="1796" y="97"/>
                    <a:pt x="1699" y="0"/>
                    <a:pt x="1580" y="0"/>
                  </a:cubicBezTo>
                  <a:close/>
                  <a:moveTo>
                    <a:pt x="480" y="1707"/>
                  </a:moveTo>
                  <a:cubicBezTo>
                    <a:pt x="416" y="1707"/>
                    <a:pt x="364" y="1655"/>
                    <a:pt x="364" y="1591"/>
                  </a:cubicBezTo>
                  <a:cubicBezTo>
                    <a:pt x="364" y="1527"/>
                    <a:pt x="416" y="1475"/>
                    <a:pt x="480" y="1475"/>
                  </a:cubicBezTo>
                  <a:cubicBezTo>
                    <a:pt x="544" y="1475"/>
                    <a:pt x="596" y="1527"/>
                    <a:pt x="596" y="1591"/>
                  </a:cubicBezTo>
                  <a:cubicBezTo>
                    <a:pt x="596" y="1655"/>
                    <a:pt x="544" y="1707"/>
                    <a:pt x="480" y="1707"/>
                  </a:cubicBezTo>
                  <a:close/>
                  <a:moveTo>
                    <a:pt x="480" y="1333"/>
                  </a:moveTo>
                  <a:cubicBezTo>
                    <a:pt x="416" y="1333"/>
                    <a:pt x="364" y="1281"/>
                    <a:pt x="364" y="1217"/>
                  </a:cubicBezTo>
                  <a:cubicBezTo>
                    <a:pt x="364" y="1153"/>
                    <a:pt x="416" y="1101"/>
                    <a:pt x="480" y="1101"/>
                  </a:cubicBezTo>
                  <a:cubicBezTo>
                    <a:pt x="544" y="1101"/>
                    <a:pt x="596" y="1153"/>
                    <a:pt x="596" y="1217"/>
                  </a:cubicBezTo>
                  <a:cubicBezTo>
                    <a:pt x="596" y="1281"/>
                    <a:pt x="544" y="1333"/>
                    <a:pt x="480" y="1333"/>
                  </a:cubicBezTo>
                  <a:close/>
                  <a:moveTo>
                    <a:pt x="480" y="960"/>
                  </a:moveTo>
                  <a:cubicBezTo>
                    <a:pt x="416" y="960"/>
                    <a:pt x="364" y="908"/>
                    <a:pt x="364" y="844"/>
                  </a:cubicBezTo>
                  <a:cubicBezTo>
                    <a:pt x="364" y="780"/>
                    <a:pt x="416" y="728"/>
                    <a:pt x="480" y="728"/>
                  </a:cubicBezTo>
                  <a:cubicBezTo>
                    <a:pt x="544" y="728"/>
                    <a:pt x="596" y="780"/>
                    <a:pt x="596" y="844"/>
                  </a:cubicBezTo>
                  <a:cubicBezTo>
                    <a:pt x="596" y="908"/>
                    <a:pt x="544" y="960"/>
                    <a:pt x="480" y="960"/>
                  </a:cubicBezTo>
                  <a:close/>
                  <a:moveTo>
                    <a:pt x="898" y="1707"/>
                  </a:moveTo>
                  <a:cubicBezTo>
                    <a:pt x="834" y="1707"/>
                    <a:pt x="782" y="1655"/>
                    <a:pt x="782" y="1591"/>
                  </a:cubicBezTo>
                  <a:cubicBezTo>
                    <a:pt x="782" y="1527"/>
                    <a:pt x="834" y="1475"/>
                    <a:pt x="898" y="1475"/>
                  </a:cubicBezTo>
                  <a:cubicBezTo>
                    <a:pt x="962" y="1475"/>
                    <a:pt x="1014" y="1527"/>
                    <a:pt x="1014" y="1591"/>
                  </a:cubicBezTo>
                  <a:cubicBezTo>
                    <a:pt x="1014" y="1655"/>
                    <a:pt x="962" y="1707"/>
                    <a:pt x="898" y="1707"/>
                  </a:cubicBezTo>
                  <a:close/>
                  <a:moveTo>
                    <a:pt x="898" y="1333"/>
                  </a:moveTo>
                  <a:cubicBezTo>
                    <a:pt x="834" y="1333"/>
                    <a:pt x="782" y="1281"/>
                    <a:pt x="782" y="1217"/>
                  </a:cubicBezTo>
                  <a:cubicBezTo>
                    <a:pt x="782" y="1153"/>
                    <a:pt x="834" y="1101"/>
                    <a:pt x="898" y="1101"/>
                  </a:cubicBezTo>
                  <a:cubicBezTo>
                    <a:pt x="962" y="1101"/>
                    <a:pt x="1014" y="1153"/>
                    <a:pt x="1014" y="1217"/>
                  </a:cubicBezTo>
                  <a:cubicBezTo>
                    <a:pt x="1014" y="1281"/>
                    <a:pt x="962" y="1333"/>
                    <a:pt x="898" y="1333"/>
                  </a:cubicBezTo>
                  <a:close/>
                  <a:moveTo>
                    <a:pt x="898" y="960"/>
                  </a:moveTo>
                  <a:cubicBezTo>
                    <a:pt x="834" y="960"/>
                    <a:pt x="782" y="908"/>
                    <a:pt x="782" y="844"/>
                  </a:cubicBezTo>
                  <a:cubicBezTo>
                    <a:pt x="782" y="780"/>
                    <a:pt x="834" y="728"/>
                    <a:pt x="898" y="728"/>
                  </a:cubicBezTo>
                  <a:cubicBezTo>
                    <a:pt x="962" y="728"/>
                    <a:pt x="1014" y="780"/>
                    <a:pt x="1014" y="844"/>
                  </a:cubicBezTo>
                  <a:cubicBezTo>
                    <a:pt x="1014" y="908"/>
                    <a:pt x="962" y="960"/>
                    <a:pt x="898" y="960"/>
                  </a:cubicBezTo>
                  <a:close/>
                  <a:moveTo>
                    <a:pt x="1316" y="1707"/>
                  </a:moveTo>
                  <a:cubicBezTo>
                    <a:pt x="1252" y="1707"/>
                    <a:pt x="1200" y="1655"/>
                    <a:pt x="1200" y="1591"/>
                  </a:cubicBezTo>
                  <a:cubicBezTo>
                    <a:pt x="1200" y="1527"/>
                    <a:pt x="1252" y="1475"/>
                    <a:pt x="1316" y="1475"/>
                  </a:cubicBezTo>
                  <a:cubicBezTo>
                    <a:pt x="1380" y="1475"/>
                    <a:pt x="1432" y="1527"/>
                    <a:pt x="1432" y="1591"/>
                  </a:cubicBezTo>
                  <a:cubicBezTo>
                    <a:pt x="1432" y="1655"/>
                    <a:pt x="1380" y="1707"/>
                    <a:pt x="1316" y="1707"/>
                  </a:cubicBezTo>
                  <a:close/>
                  <a:moveTo>
                    <a:pt x="1316" y="1333"/>
                  </a:moveTo>
                  <a:cubicBezTo>
                    <a:pt x="1252" y="1333"/>
                    <a:pt x="1200" y="1281"/>
                    <a:pt x="1200" y="1217"/>
                  </a:cubicBezTo>
                  <a:cubicBezTo>
                    <a:pt x="1200" y="1153"/>
                    <a:pt x="1252" y="1101"/>
                    <a:pt x="1316" y="1101"/>
                  </a:cubicBezTo>
                  <a:cubicBezTo>
                    <a:pt x="1380" y="1101"/>
                    <a:pt x="1432" y="1153"/>
                    <a:pt x="1432" y="1217"/>
                  </a:cubicBezTo>
                  <a:cubicBezTo>
                    <a:pt x="1432" y="1281"/>
                    <a:pt x="1380" y="1333"/>
                    <a:pt x="1316" y="1333"/>
                  </a:cubicBezTo>
                  <a:close/>
                  <a:moveTo>
                    <a:pt x="1316" y="960"/>
                  </a:moveTo>
                  <a:cubicBezTo>
                    <a:pt x="1252" y="960"/>
                    <a:pt x="1200" y="908"/>
                    <a:pt x="1200" y="844"/>
                  </a:cubicBezTo>
                  <a:cubicBezTo>
                    <a:pt x="1200" y="780"/>
                    <a:pt x="1252" y="728"/>
                    <a:pt x="1316" y="728"/>
                  </a:cubicBezTo>
                  <a:cubicBezTo>
                    <a:pt x="1380" y="728"/>
                    <a:pt x="1432" y="780"/>
                    <a:pt x="1432" y="844"/>
                  </a:cubicBezTo>
                  <a:cubicBezTo>
                    <a:pt x="1432" y="908"/>
                    <a:pt x="1380" y="960"/>
                    <a:pt x="1316" y="960"/>
                  </a:cubicBezTo>
                  <a:close/>
                  <a:moveTo>
                    <a:pt x="1452" y="468"/>
                  </a:moveTo>
                  <a:cubicBezTo>
                    <a:pt x="344" y="468"/>
                    <a:pt x="344" y="468"/>
                    <a:pt x="344" y="468"/>
                  </a:cubicBezTo>
                  <a:cubicBezTo>
                    <a:pt x="266" y="468"/>
                    <a:pt x="202" y="404"/>
                    <a:pt x="202" y="326"/>
                  </a:cubicBezTo>
                  <a:cubicBezTo>
                    <a:pt x="202" y="248"/>
                    <a:pt x="266" y="184"/>
                    <a:pt x="344" y="184"/>
                  </a:cubicBezTo>
                  <a:cubicBezTo>
                    <a:pt x="1452" y="184"/>
                    <a:pt x="1452" y="184"/>
                    <a:pt x="1452" y="184"/>
                  </a:cubicBezTo>
                  <a:cubicBezTo>
                    <a:pt x="1531" y="184"/>
                    <a:pt x="1594" y="248"/>
                    <a:pt x="1594" y="326"/>
                  </a:cubicBezTo>
                  <a:cubicBezTo>
                    <a:pt x="1594" y="404"/>
                    <a:pt x="1531" y="468"/>
                    <a:pt x="1452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8" name="Freeform 97">
              <a:extLst>
                <a:ext uri="{FF2B5EF4-FFF2-40B4-BE49-F238E27FC236}">
                  <a16:creationId xmlns:a16="http://schemas.microsoft.com/office/drawing/2014/main" id="{0A657DB8-1C1C-6B4B-832D-57E3753E6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" y="1894"/>
              <a:ext cx="265" cy="53"/>
            </a:xfrm>
            <a:custGeom>
              <a:avLst/>
              <a:gdLst>
                <a:gd name="T0" fmla="*/ 1250 w 1392"/>
                <a:gd name="T1" fmla="*/ 284 h 284"/>
                <a:gd name="T2" fmla="*/ 142 w 1392"/>
                <a:gd name="T3" fmla="*/ 284 h 284"/>
                <a:gd name="T4" fmla="*/ 0 w 1392"/>
                <a:gd name="T5" fmla="*/ 142 h 284"/>
                <a:gd name="T6" fmla="*/ 142 w 1392"/>
                <a:gd name="T7" fmla="*/ 0 h 284"/>
                <a:gd name="T8" fmla="*/ 1250 w 1392"/>
                <a:gd name="T9" fmla="*/ 0 h 284"/>
                <a:gd name="T10" fmla="*/ 1392 w 1392"/>
                <a:gd name="T11" fmla="*/ 142 h 284"/>
                <a:gd name="T12" fmla="*/ 1250 w 139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284">
                  <a:moveTo>
                    <a:pt x="1250" y="284"/>
                  </a:moveTo>
                  <a:cubicBezTo>
                    <a:pt x="142" y="284"/>
                    <a:pt x="142" y="284"/>
                    <a:pt x="142" y="284"/>
                  </a:cubicBezTo>
                  <a:cubicBezTo>
                    <a:pt x="64" y="284"/>
                    <a:pt x="0" y="220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cubicBezTo>
                    <a:pt x="1250" y="0"/>
                    <a:pt x="1250" y="0"/>
                    <a:pt x="1250" y="0"/>
                  </a:cubicBezTo>
                  <a:cubicBezTo>
                    <a:pt x="1329" y="0"/>
                    <a:pt x="1392" y="64"/>
                    <a:pt x="1392" y="142"/>
                  </a:cubicBezTo>
                  <a:cubicBezTo>
                    <a:pt x="1392" y="220"/>
                    <a:pt x="1329" y="284"/>
                    <a:pt x="1250" y="2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9" name="Oval 98">
              <a:extLst>
                <a:ext uri="{FF2B5EF4-FFF2-40B4-BE49-F238E27FC236}">
                  <a16:creationId xmlns:a16="http://schemas.microsoft.com/office/drawing/2014/main" id="{92E07991-577B-5746-833A-747BE6994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0" name="Oval 99">
              <a:extLst>
                <a:ext uri="{FF2B5EF4-FFF2-40B4-BE49-F238E27FC236}">
                  <a16:creationId xmlns:a16="http://schemas.microsoft.com/office/drawing/2014/main" id="{EB9A0C11-9BBB-D04A-ACA3-CD034C311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1" name="Oval 100">
              <a:extLst>
                <a:ext uri="{FF2B5EF4-FFF2-40B4-BE49-F238E27FC236}">
                  <a16:creationId xmlns:a16="http://schemas.microsoft.com/office/drawing/2014/main" id="{C8AB9B3A-CF87-214F-9E3E-391195164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2" name="Oval 101">
              <a:extLst>
                <a:ext uri="{FF2B5EF4-FFF2-40B4-BE49-F238E27FC236}">
                  <a16:creationId xmlns:a16="http://schemas.microsoft.com/office/drawing/2014/main" id="{710279B0-97CD-8B47-B6DF-623FF782F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3" name="Oval 102">
              <a:extLst>
                <a:ext uri="{FF2B5EF4-FFF2-40B4-BE49-F238E27FC236}">
                  <a16:creationId xmlns:a16="http://schemas.microsoft.com/office/drawing/2014/main" id="{E7136C57-FC48-D14C-AF4C-00B0AD468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4" name="Oval 103">
              <a:extLst>
                <a:ext uri="{FF2B5EF4-FFF2-40B4-BE49-F238E27FC236}">
                  <a16:creationId xmlns:a16="http://schemas.microsoft.com/office/drawing/2014/main" id="{9BAE6FF9-06B9-CA48-B957-76BCE2871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5" name="Oval 104">
              <a:extLst>
                <a:ext uri="{FF2B5EF4-FFF2-40B4-BE49-F238E27FC236}">
                  <a16:creationId xmlns:a16="http://schemas.microsoft.com/office/drawing/2014/main" id="{E1727B5B-A488-964D-B11F-C28040B65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6" name="Oval 105">
              <a:extLst>
                <a:ext uri="{FF2B5EF4-FFF2-40B4-BE49-F238E27FC236}">
                  <a16:creationId xmlns:a16="http://schemas.microsoft.com/office/drawing/2014/main" id="{238A8ADA-FBC4-4D46-8439-25156CA84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7" name="Oval 106">
              <a:extLst>
                <a:ext uri="{FF2B5EF4-FFF2-40B4-BE49-F238E27FC236}">
                  <a16:creationId xmlns:a16="http://schemas.microsoft.com/office/drawing/2014/main" id="{6DAAE8FB-B1AA-2D49-A72B-6E13E0A9A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48A6512-928A-9A4D-8C25-89394F1B8397}"/>
              </a:ext>
            </a:extLst>
          </p:cNvPr>
          <p:cNvGrpSpPr>
            <a:grpSpLocks noChangeAspect="1"/>
          </p:cNvGrpSpPr>
          <p:nvPr/>
        </p:nvGrpSpPr>
        <p:grpSpPr>
          <a:xfrm>
            <a:off x="608853" y="2629294"/>
            <a:ext cx="641012" cy="353378"/>
            <a:chOff x="572756" y="4356495"/>
            <a:chExt cx="701979" cy="386989"/>
          </a:xfrm>
        </p:grpSpPr>
        <p:sp>
          <p:nvSpPr>
            <p:cNvPr id="89" name="Freeform 294">
              <a:extLst>
                <a:ext uri="{FF2B5EF4-FFF2-40B4-BE49-F238E27FC236}">
                  <a16:creationId xmlns:a16="http://schemas.microsoft.com/office/drawing/2014/main" id="{2F2F1C65-0793-AD4B-BD3E-F6E62BE314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0" name="Freeform 295">
              <a:extLst>
                <a:ext uri="{FF2B5EF4-FFF2-40B4-BE49-F238E27FC236}">
                  <a16:creationId xmlns:a16="http://schemas.microsoft.com/office/drawing/2014/main" id="{E3C146AB-9067-F34C-84D0-C94DCA45BAA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91" name="Group 94">
            <a:extLst>
              <a:ext uri="{FF2B5EF4-FFF2-40B4-BE49-F238E27FC236}">
                <a16:creationId xmlns:a16="http://schemas.microsoft.com/office/drawing/2014/main" id="{5E8BC4C1-A55E-BC4C-94D0-7B447FF85B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31229" y="2124402"/>
            <a:ext cx="368394" cy="276485"/>
            <a:chOff x="4825" y="1860"/>
            <a:chExt cx="485" cy="364"/>
          </a:xfrm>
        </p:grpSpPr>
        <p:sp>
          <p:nvSpPr>
            <p:cNvPr id="92" name="Freeform 95">
              <a:extLst>
                <a:ext uri="{FF2B5EF4-FFF2-40B4-BE49-F238E27FC236}">
                  <a16:creationId xmlns:a16="http://schemas.microsoft.com/office/drawing/2014/main" id="{8EA84D05-D89F-7C49-8553-D8952A3D9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860"/>
              <a:ext cx="114" cy="364"/>
            </a:xfrm>
            <a:custGeom>
              <a:avLst/>
              <a:gdLst>
                <a:gd name="T0" fmla="*/ 300 w 600"/>
                <a:gd name="T1" fmla="*/ 0 h 1960"/>
                <a:gd name="T2" fmla="*/ 0 w 600"/>
                <a:gd name="T3" fmla="*/ 300 h 1960"/>
                <a:gd name="T4" fmla="*/ 0 w 600"/>
                <a:gd name="T5" fmla="*/ 1660 h 1960"/>
                <a:gd name="T6" fmla="*/ 300 w 600"/>
                <a:gd name="T7" fmla="*/ 1960 h 1960"/>
                <a:gd name="T8" fmla="*/ 600 w 600"/>
                <a:gd name="T9" fmla="*/ 1660 h 1960"/>
                <a:gd name="T10" fmla="*/ 600 w 600"/>
                <a:gd name="T11" fmla="*/ 300 h 1960"/>
                <a:gd name="T12" fmla="*/ 300 w 600"/>
                <a:gd name="T13" fmla="*/ 0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196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1660"/>
                    <a:pt x="0" y="1660"/>
                    <a:pt x="0" y="1660"/>
                  </a:cubicBezTo>
                  <a:cubicBezTo>
                    <a:pt x="0" y="1826"/>
                    <a:pt x="134" y="1960"/>
                    <a:pt x="300" y="1960"/>
                  </a:cubicBezTo>
                  <a:cubicBezTo>
                    <a:pt x="466" y="1960"/>
                    <a:pt x="600" y="1826"/>
                    <a:pt x="600" y="1660"/>
                  </a:cubicBezTo>
                  <a:cubicBezTo>
                    <a:pt x="600" y="300"/>
                    <a:pt x="600" y="300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3" name="Freeform 96">
              <a:extLst>
                <a:ext uri="{FF2B5EF4-FFF2-40B4-BE49-F238E27FC236}">
                  <a16:creationId xmlns:a16="http://schemas.microsoft.com/office/drawing/2014/main" id="{5D62D45C-EEDA-3748-A7F2-2967BD34D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9" y="1860"/>
              <a:ext cx="341" cy="364"/>
            </a:xfrm>
            <a:custGeom>
              <a:avLst/>
              <a:gdLst>
                <a:gd name="T0" fmla="*/ 1580 w 1796"/>
                <a:gd name="T1" fmla="*/ 0 h 1960"/>
                <a:gd name="T2" fmla="*/ 216 w 1796"/>
                <a:gd name="T3" fmla="*/ 0 h 1960"/>
                <a:gd name="T4" fmla="*/ 0 w 1796"/>
                <a:gd name="T5" fmla="*/ 216 h 1960"/>
                <a:gd name="T6" fmla="*/ 0 w 1796"/>
                <a:gd name="T7" fmla="*/ 1744 h 1960"/>
                <a:gd name="T8" fmla="*/ 216 w 1796"/>
                <a:gd name="T9" fmla="*/ 1960 h 1960"/>
                <a:gd name="T10" fmla="*/ 1580 w 1796"/>
                <a:gd name="T11" fmla="*/ 1960 h 1960"/>
                <a:gd name="T12" fmla="*/ 1796 w 1796"/>
                <a:gd name="T13" fmla="*/ 1744 h 1960"/>
                <a:gd name="T14" fmla="*/ 1796 w 1796"/>
                <a:gd name="T15" fmla="*/ 216 h 1960"/>
                <a:gd name="T16" fmla="*/ 1580 w 1796"/>
                <a:gd name="T17" fmla="*/ 0 h 1960"/>
                <a:gd name="T18" fmla="*/ 480 w 1796"/>
                <a:gd name="T19" fmla="*/ 1707 h 1960"/>
                <a:gd name="T20" fmla="*/ 364 w 1796"/>
                <a:gd name="T21" fmla="*/ 1591 h 1960"/>
                <a:gd name="T22" fmla="*/ 480 w 1796"/>
                <a:gd name="T23" fmla="*/ 1475 h 1960"/>
                <a:gd name="T24" fmla="*/ 596 w 1796"/>
                <a:gd name="T25" fmla="*/ 1591 h 1960"/>
                <a:gd name="T26" fmla="*/ 480 w 1796"/>
                <a:gd name="T27" fmla="*/ 1707 h 1960"/>
                <a:gd name="T28" fmla="*/ 480 w 1796"/>
                <a:gd name="T29" fmla="*/ 1333 h 1960"/>
                <a:gd name="T30" fmla="*/ 364 w 1796"/>
                <a:gd name="T31" fmla="*/ 1217 h 1960"/>
                <a:gd name="T32" fmla="*/ 480 w 1796"/>
                <a:gd name="T33" fmla="*/ 1101 h 1960"/>
                <a:gd name="T34" fmla="*/ 596 w 1796"/>
                <a:gd name="T35" fmla="*/ 1217 h 1960"/>
                <a:gd name="T36" fmla="*/ 480 w 1796"/>
                <a:gd name="T37" fmla="*/ 1333 h 1960"/>
                <a:gd name="T38" fmla="*/ 480 w 1796"/>
                <a:gd name="T39" fmla="*/ 960 h 1960"/>
                <a:gd name="T40" fmla="*/ 364 w 1796"/>
                <a:gd name="T41" fmla="*/ 844 h 1960"/>
                <a:gd name="T42" fmla="*/ 480 w 1796"/>
                <a:gd name="T43" fmla="*/ 728 h 1960"/>
                <a:gd name="T44" fmla="*/ 596 w 1796"/>
                <a:gd name="T45" fmla="*/ 844 h 1960"/>
                <a:gd name="T46" fmla="*/ 480 w 1796"/>
                <a:gd name="T47" fmla="*/ 960 h 1960"/>
                <a:gd name="T48" fmla="*/ 898 w 1796"/>
                <a:gd name="T49" fmla="*/ 1707 h 1960"/>
                <a:gd name="T50" fmla="*/ 782 w 1796"/>
                <a:gd name="T51" fmla="*/ 1591 h 1960"/>
                <a:gd name="T52" fmla="*/ 898 w 1796"/>
                <a:gd name="T53" fmla="*/ 1475 h 1960"/>
                <a:gd name="T54" fmla="*/ 1014 w 1796"/>
                <a:gd name="T55" fmla="*/ 1591 h 1960"/>
                <a:gd name="T56" fmla="*/ 898 w 1796"/>
                <a:gd name="T57" fmla="*/ 1707 h 1960"/>
                <a:gd name="T58" fmla="*/ 898 w 1796"/>
                <a:gd name="T59" fmla="*/ 1333 h 1960"/>
                <a:gd name="T60" fmla="*/ 782 w 1796"/>
                <a:gd name="T61" fmla="*/ 1217 h 1960"/>
                <a:gd name="T62" fmla="*/ 898 w 1796"/>
                <a:gd name="T63" fmla="*/ 1101 h 1960"/>
                <a:gd name="T64" fmla="*/ 1014 w 1796"/>
                <a:gd name="T65" fmla="*/ 1217 h 1960"/>
                <a:gd name="T66" fmla="*/ 898 w 1796"/>
                <a:gd name="T67" fmla="*/ 1333 h 1960"/>
                <a:gd name="T68" fmla="*/ 898 w 1796"/>
                <a:gd name="T69" fmla="*/ 960 h 1960"/>
                <a:gd name="T70" fmla="*/ 782 w 1796"/>
                <a:gd name="T71" fmla="*/ 844 h 1960"/>
                <a:gd name="T72" fmla="*/ 898 w 1796"/>
                <a:gd name="T73" fmla="*/ 728 h 1960"/>
                <a:gd name="T74" fmla="*/ 1014 w 1796"/>
                <a:gd name="T75" fmla="*/ 844 h 1960"/>
                <a:gd name="T76" fmla="*/ 898 w 1796"/>
                <a:gd name="T77" fmla="*/ 960 h 1960"/>
                <a:gd name="T78" fmla="*/ 1316 w 1796"/>
                <a:gd name="T79" fmla="*/ 1707 h 1960"/>
                <a:gd name="T80" fmla="*/ 1200 w 1796"/>
                <a:gd name="T81" fmla="*/ 1591 h 1960"/>
                <a:gd name="T82" fmla="*/ 1316 w 1796"/>
                <a:gd name="T83" fmla="*/ 1475 h 1960"/>
                <a:gd name="T84" fmla="*/ 1432 w 1796"/>
                <a:gd name="T85" fmla="*/ 1591 h 1960"/>
                <a:gd name="T86" fmla="*/ 1316 w 1796"/>
                <a:gd name="T87" fmla="*/ 1707 h 1960"/>
                <a:gd name="T88" fmla="*/ 1316 w 1796"/>
                <a:gd name="T89" fmla="*/ 1333 h 1960"/>
                <a:gd name="T90" fmla="*/ 1200 w 1796"/>
                <a:gd name="T91" fmla="*/ 1217 h 1960"/>
                <a:gd name="T92" fmla="*/ 1316 w 1796"/>
                <a:gd name="T93" fmla="*/ 1101 h 1960"/>
                <a:gd name="T94" fmla="*/ 1432 w 1796"/>
                <a:gd name="T95" fmla="*/ 1217 h 1960"/>
                <a:gd name="T96" fmla="*/ 1316 w 1796"/>
                <a:gd name="T97" fmla="*/ 1333 h 1960"/>
                <a:gd name="T98" fmla="*/ 1316 w 1796"/>
                <a:gd name="T99" fmla="*/ 960 h 1960"/>
                <a:gd name="T100" fmla="*/ 1200 w 1796"/>
                <a:gd name="T101" fmla="*/ 844 h 1960"/>
                <a:gd name="T102" fmla="*/ 1316 w 1796"/>
                <a:gd name="T103" fmla="*/ 728 h 1960"/>
                <a:gd name="T104" fmla="*/ 1432 w 1796"/>
                <a:gd name="T105" fmla="*/ 844 h 1960"/>
                <a:gd name="T106" fmla="*/ 1316 w 1796"/>
                <a:gd name="T107" fmla="*/ 960 h 1960"/>
                <a:gd name="T108" fmla="*/ 1452 w 1796"/>
                <a:gd name="T109" fmla="*/ 468 h 1960"/>
                <a:gd name="T110" fmla="*/ 344 w 1796"/>
                <a:gd name="T111" fmla="*/ 468 h 1960"/>
                <a:gd name="T112" fmla="*/ 202 w 1796"/>
                <a:gd name="T113" fmla="*/ 326 h 1960"/>
                <a:gd name="T114" fmla="*/ 344 w 1796"/>
                <a:gd name="T115" fmla="*/ 184 h 1960"/>
                <a:gd name="T116" fmla="*/ 1452 w 1796"/>
                <a:gd name="T117" fmla="*/ 184 h 1960"/>
                <a:gd name="T118" fmla="*/ 1594 w 1796"/>
                <a:gd name="T119" fmla="*/ 326 h 1960"/>
                <a:gd name="T120" fmla="*/ 1452 w 1796"/>
                <a:gd name="T121" fmla="*/ 468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96" h="1960">
                  <a:moveTo>
                    <a:pt x="1580" y="0"/>
                  </a:moveTo>
                  <a:cubicBezTo>
                    <a:pt x="216" y="0"/>
                    <a:pt x="216" y="0"/>
                    <a:pt x="216" y="0"/>
                  </a:cubicBezTo>
                  <a:cubicBezTo>
                    <a:pt x="97" y="0"/>
                    <a:pt x="0" y="97"/>
                    <a:pt x="0" y="216"/>
                  </a:cubicBezTo>
                  <a:cubicBezTo>
                    <a:pt x="0" y="1744"/>
                    <a:pt x="0" y="1744"/>
                    <a:pt x="0" y="1744"/>
                  </a:cubicBezTo>
                  <a:cubicBezTo>
                    <a:pt x="0" y="1863"/>
                    <a:pt x="97" y="1960"/>
                    <a:pt x="216" y="1960"/>
                  </a:cubicBezTo>
                  <a:cubicBezTo>
                    <a:pt x="1580" y="1960"/>
                    <a:pt x="1580" y="1960"/>
                    <a:pt x="1580" y="1960"/>
                  </a:cubicBezTo>
                  <a:cubicBezTo>
                    <a:pt x="1699" y="1960"/>
                    <a:pt x="1796" y="1863"/>
                    <a:pt x="1796" y="1744"/>
                  </a:cubicBezTo>
                  <a:cubicBezTo>
                    <a:pt x="1796" y="216"/>
                    <a:pt x="1796" y="216"/>
                    <a:pt x="1796" y="216"/>
                  </a:cubicBezTo>
                  <a:cubicBezTo>
                    <a:pt x="1796" y="97"/>
                    <a:pt x="1699" y="0"/>
                    <a:pt x="1580" y="0"/>
                  </a:cubicBezTo>
                  <a:close/>
                  <a:moveTo>
                    <a:pt x="480" y="1707"/>
                  </a:moveTo>
                  <a:cubicBezTo>
                    <a:pt x="416" y="1707"/>
                    <a:pt x="364" y="1655"/>
                    <a:pt x="364" y="1591"/>
                  </a:cubicBezTo>
                  <a:cubicBezTo>
                    <a:pt x="364" y="1527"/>
                    <a:pt x="416" y="1475"/>
                    <a:pt x="480" y="1475"/>
                  </a:cubicBezTo>
                  <a:cubicBezTo>
                    <a:pt x="544" y="1475"/>
                    <a:pt x="596" y="1527"/>
                    <a:pt x="596" y="1591"/>
                  </a:cubicBezTo>
                  <a:cubicBezTo>
                    <a:pt x="596" y="1655"/>
                    <a:pt x="544" y="1707"/>
                    <a:pt x="480" y="1707"/>
                  </a:cubicBezTo>
                  <a:close/>
                  <a:moveTo>
                    <a:pt x="480" y="1333"/>
                  </a:moveTo>
                  <a:cubicBezTo>
                    <a:pt x="416" y="1333"/>
                    <a:pt x="364" y="1281"/>
                    <a:pt x="364" y="1217"/>
                  </a:cubicBezTo>
                  <a:cubicBezTo>
                    <a:pt x="364" y="1153"/>
                    <a:pt x="416" y="1101"/>
                    <a:pt x="480" y="1101"/>
                  </a:cubicBezTo>
                  <a:cubicBezTo>
                    <a:pt x="544" y="1101"/>
                    <a:pt x="596" y="1153"/>
                    <a:pt x="596" y="1217"/>
                  </a:cubicBezTo>
                  <a:cubicBezTo>
                    <a:pt x="596" y="1281"/>
                    <a:pt x="544" y="1333"/>
                    <a:pt x="480" y="1333"/>
                  </a:cubicBezTo>
                  <a:close/>
                  <a:moveTo>
                    <a:pt x="480" y="960"/>
                  </a:moveTo>
                  <a:cubicBezTo>
                    <a:pt x="416" y="960"/>
                    <a:pt x="364" y="908"/>
                    <a:pt x="364" y="844"/>
                  </a:cubicBezTo>
                  <a:cubicBezTo>
                    <a:pt x="364" y="780"/>
                    <a:pt x="416" y="728"/>
                    <a:pt x="480" y="728"/>
                  </a:cubicBezTo>
                  <a:cubicBezTo>
                    <a:pt x="544" y="728"/>
                    <a:pt x="596" y="780"/>
                    <a:pt x="596" y="844"/>
                  </a:cubicBezTo>
                  <a:cubicBezTo>
                    <a:pt x="596" y="908"/>
                    <a:pt x="544" y="960"/>
                    <a:pt x="480" y="960"/>
                  </a:cubicBezTo>
                  <a:close/>
                  <a:moveTo>
                    <a:pt x="898" y="1707"/>
                  </a:moveTo>
                  <a:cubicBezTo>
                    <a:pt x="834" y="1707"/>
                    <a:pt x="782" y="1655"/>
                    <a:pt x="782" y="1591"/>
                  </a:cubicBezTo>
                  <a:cubicBezTo>
                    <a:pt x="782" y="1527"/>
                    <a:pt x="834" y="1475"/>
                    <a:pt x="898" y="1475"/>
                  </a:cubicBezTo>
                  <a:cubicBezTo>
                    <a:pt x="962" y="1475"/>
                    <a:pt x="1014" y="1527"/>
                    <a:pt x="1014" y="1591"/>
                  </a:cubicBezTo>
                  <a:cubicBezTo>
                    <a:pt x="1014" y="1655"/>
                    <a:pt x="962" y="1707"/>
                    <a:pt x="898" y="1707"/>
                  </a:cubicBezTo>
                  <a:close/>
                  <a:moveTo>
                    <a:pt x="898" y="1333"/>
                  </a:moveTo>
                  <a:cubicBezTo>
                    <a:pt x="834" y="1333"/>
                    <a:pt x="782" y="1281"/>
                    <a:pt x="782" y="1217"/>
                  </a:cubicBezTo>
                  <a:cubicBezTo>
                    <a:pt x="782" y="1153"/>
                    <a:pt x="834" y="1101"/>
                    <a:pt x="898" y="1101"/>
                  </a:cubicBezTo>
                  <a:cubicBezTo>
                    <a:pt x="962" y="1101"/>
                    <a:pt x="1014" y="1153"/>
                    <a:pt x="1014" y="1217"/>
                  </a:cubicBezTo>
                  <a:cubicBezTo>
                    <a:pt x="1014" y="1281"/>
                    <a:pt x="962" y="1333"/>
                    <a:pt x="898" y="1333"/>
                  </a:cubicBezTo>
                  <a:close/>
                  <a:moveTo>
                    <a:pt x="898" y="960"/>
                  </a:moveTo>
                  <a:cubicBezTo>
                    <a:pt x="834" y="960"/>
                    <a:pt x="782" y="908"/>
                    <a:pt x="782" y="844"/>
                  </a:cubicBezTo>
                  <a:cubicBezTo>
                    <a:pt x="782" y="780"/>
                    <a:pt x="834" y="728"/>
                    <a:pt x="898" y="728"/>
                  </a:cubicBezTo>
                  <a:cubicBezTo>
                    <a:pt x="962" y="728"/>
                    <a:pt x="1014" y="780"/>
                    <a:pt x="1014" y="844"/>
                  </a:cubicBezTo>
                  <a:cubicBezTo>
                    <a:pt x="1014" y="908"/>
                    <a:pt x="962" y="960"/>
                    <a:pt x="898" y="960"/>
                  </a:cubicBezTo>
                  <a:close/>
                  <a:moveTo>
                    <a:pt x="1316" y="1707"/>
                  </a:moveTo>
                  <a:cubicBezTo>
                    <a:pt x="1252" y="1707"/>
                    <a:pt x="1200" y="1655"/>
                    <a:pt x="1200" y="1591"/>
                  </a:cubicBezTo>
                  <a:cubicBezTo>
                    <a:pt x="1200" y="1527"/>
                    <a:pt x="1252" y="1475"/>
                    <a:pt x="1316" y="1475"/>
                  </a:cubicBezTo>
                  <a:cubicBezTo>
                    <a:pt x="1380" y="1475"/>
                    <a:pt x="1432" y="1527"/>
                    <a:pt x="1432" y="1591"/>
                  </a:cubicBezTo>
                  <a:cubicBezTo>
                    <a:pt x="1432" y="1655"/>
                    <a:pt x="1380" y="1707"/>
                    <a:pt x="1316" y="1707"/>
                  </a:cubicBezTo>
                  <a:close/>
                  <a:moveTo>
                    <a:pt x="1316" y="1333"/>
                  </a:moveTo>
                  <a:cubicBezTo>
                    <a:pt x="1252" y="1333"/>
                    <a:pt x="1200" y="1281"/>
                    <a:pt x="1200" y="1217"/>
                  </a:cubicBezTo>
                  <a:cubicBezTo>
                    <a:pt x="1200" y="1153"/>
                    <a:pt x="1252" y="1101"/>
                    <a:pt x="1316" y="1101"/>
                  </a:cubicBezTo>
                  <a:cubicBezTo>
                    <a:pt x="1380" y="1101"/>
                    <a:pt x="1432" y="1153"/>
                    <a:pt x="1432" y="1217"/>
                  </a:cubicBezTo>
                  <a:cubicBezTo>
                    <a:pt x="1432" y="1281"/>
                    <a:pt x="1380" y="1333"/>
                    <a:pt x="1316" y="1333"/>
                  </a:cubicBezTo>
                  <a:close/>
                  <a:moveTo>
                    <a:pt x="1316" y="960"/>
                  </a:moveTo>
                  <a:cubicBezTo>
                    <a:pt x="1252" y="960"/>
                    <a:pt x="1200" y="908"/>
                    <a:pt x="1200" y="844"/>
                  </a:cubicBezTo>
                  <a:cubicBezTo>
                    <a:pt x="1200" y="780"/>
                    <a:pt x="1252" y="728"/>
                    <a:pt x="1316" y="728"/>
                  </a:cubicBezTo>
                  <a:cubicBezTo>
                    <a:pt x="1380" y="728"/>
                    <a:pt x="1432" y="780"/>
                    <a:pt x="1432" y="844"/>
                  </a:cubicBezTo>
                  <a:cubicBezTo>
                    <a:pt x="1432" y="908"/>
                    <a:pt x="1380" y="960"/>
                    <a:pt x="1316" y="960"/>
                  </a:cubicBezTo>
                  <a:close/>
                  <a:moveTo>
                    <a:pt x="1452" y="468"/>
                  </a:moveTo>
                  <a:cubicBezTo>
                    <a:pt x="344" y="468"/>
                    <a:pt x="344" y="468"/>
                    <a:pt x="344" y="468"/>
                  </a:cubicBezTo>
                  <a:cubicBezTo>
                    <a:pt x="266" y="468"/>
                    <a:pt x="202" y="404"/>
                    <a:pt x="202" y="326"/>
                  </a:cubicBezTo>
                  <a:cubicBezTo>
                    <a:pt x="202" y="248"/>
                    <a:pt x="266" y="184"/>
                    <a:pt x="344" y="184"/>
                  </a:cubicBezTo>
                  <a:cubicBezTo>
                    <a:pt x="1452" y="184"/>
                    <a:pt x="1452" y="184"/>
                    <a:pt x="1452" y="184"/>
                  </a:cubicBezTo>
                  <a:cubicBezTo>
                    <a:pt x="1531" y="184"/>
                    <a:pt x="1594" y="248"/>
                    <a:pt x="1594" y="326"/>
                  </a:cubicBezTo>
                  <a:cubicBezTo>
                    <a:pt x="1594" y="404"/>
                    <a:pt x="1531" y="468"/>
                    <a:pt x="1452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E5910EA7-5195-144F-A854-290C544F8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" y="1894"/>
              <a:ext cx="265" cy="53"/>
            </a:xfrm>
            <a:custGeom>
              <a:avLst/>
              <a:gdLst>
                <a:gd name="T0" fmla="*/ 1250 w 1392"/>
                <a:gd name="T1" fmla="*/ 284 h 284"/>
                <a:gd name="T2" fmla="*/ 142 w 1392"/>
                <a:gd name="T3" fmla="*/ 284 h 284"/>
                <a:gd name="T4" fmla="*/ 0 w 1392"/>
                <a:gd name="T5" fmla="*/ 142 h 284"/>
                <a:gd name="T6" fmla="*/ 142 w 1392"/>
                <a:gd name="T7" fmla="*/ 0 h 284"/>
                <a:gd name="T8" fmla="*/ 1250 w 1392"/>
                <a:gd name="T9" fmla="*/ 0 h 284"/>
                <a:gd name="T10" fmla="*/ 1392 w 1392"/>
                <a:gd name="T11" fmla="*/ 142 h 284"/>
                <a:gd name="T12" fmla="*/ 1250 w 1392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284">
                  <a:moveTo>
                    <a:pt x="1250" y="284"/>
                  </a:moveTo>
                  <a:cubicBezTo>
                    <a:pt x="142" y="284"/>
                    <a:pt x="142" y="284"/>
                    <a:pt x="142" y="284"/>
                  </a:cubicBezTo>
                  <a:cubicBezTo>
                    <a:pt x="64" y="284"/>
                    <a:pt x="0" y="220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cubicBezTo>
                    <a:pt x="1250" y="0"/>
                    <a:pt x="1250" y="0"/>
                    <a:pt x="1250" y="0"/>
                  </a:cubicBezTo>
                  <a:cubicBezTo>
                    <a:pt x="1329" y="0"/>
                    <a:pt x="1392" y="64"/>
                    <a:pt x="1392" y="142"/>
                  </a:cubicBezTo>
                  <a:cubicBezTo>
                    <a:pt x="1392" y="220"/>
                    <a:pt x="1329" y="284"/>
                    <a:pt x="1250" y="2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5" name="Oval 98">
              <a:extLst>
                <a:ext uri="{FF2B5EF4-FFF2-40B4-BE49-F238E27FC236}">
                  <a16:creationId xmlns:a16="http://schemas.microsoft.com/office/drawing/2014/main" id="{A4700605-954C-524E-A674-1BFD8259B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6" name="Oval 99">
              <a:extLst>
                <a:ext uri="{FF2B5EF4-FFF2-40B4-BE49-F238E27FC236}">
                  <a16:creationId xmlns:a16="http://schemas.microsoft.com/office/drawing/2014/main" id="{41EC7BC4-BC7F-C044-B6FB-390B9DA17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7" name="Oval 100">
              <a:extLst>
                <a:ext uri="{FF2B5EF4-FFF2-40B4-BE49-F238E27FC236}">
                  <a16:creationId xmlns:a16="http://schemas.microsoft.com/office/drawing/2014/main" id="{22E6A985-E623-EF44-B7D1-060C618C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8" name="Oval 101">
              <a:extLst>
                <a:ext uri="{FF2B5EF4-FFF2-40B4-BE49-F238E27FC236}">
                  <a16:creationId xmlns:a16="http://schemas.microsoft.com/office/drawing/2014/main" id="{3660410F-F2EF-A148-873D-6E8E6D4F8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9" name="Oval 102">
              <a:extLst>
                <a:ext uri="{FF2B5EF4-FFF2-40B4-BE49-F238E27FC236}">
                  <a16:creationId xmlns:a16="http://schemas.microsoft.com/office/drawing/2014/main" id="{1C739CB7-587C-4B47-ACCF-8701D52D9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00" name="Oval 103">
              <a:extLst>
                <a:ext uri="{FF2B5EF4-FFF2-40B4-BE49-F238E27FC236}">
                  <a16:creationId xmlns:a16="http://schemas.microsoft.com/office/drawing/2014/main" id="{CB308848-BAC2-E146-9C2A-75ED77234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01" name="Oval 104">
              <a:extLst>
                <a:ext uri="{FF2B5EF4-FFF2-40B4-BE49-F238E27FC236}">
                  <a16:creationId xmlns:a16="http://schemas.microsoft.com/office/drawing/2014/main" id="{CAC35FF9-1595-854C-8F17-B1BDE3B67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13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02" name="Oval 105">
              <a:extLst>
                <a:ext uri="{FF2B5EF4-FFF2-40B4-BE49-F238E27FC236}">
                  <a16:creationId xmlns:a16="http://schemas.microsoft.com/office/drawing/2014/main" id="{1D599BA7-38E7-CA41-A3BD-375493736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064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03" name="Oval 106">
              <a:extLst>
                <a:ext uri="{FF2B5EF4-FFF2-40B4-BE49-F238E27FC236}">
                  <a16:creationId xmlns:a16="http://schemas.microsoft.com/office/drawing/2014/main" id="{1752440A-984C-E340-B601-BAF34B89F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995"/>
              <a:ext cx="44" cy="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DCB6AE3-3440-1C44-B293-CE6C6D2E5F6D}"/>
              </a:ext>
            </a:extLst>
          </p:cNvPr>
          <p:cNvGrpSpPr>
            <a:grpSpLocks noChangeAspect="1"/>
          </p:cNvGrpSpPr>
          <p:nvPr/>
        </p:nvGrpSpPr>
        <p:grpSpPr>
          <a:xfrm>
            <a:off x="608853" y="3166638"/>
            <a:ext cx="641012" cy="353378"/>
            <a:chOff x="572756" y="4356495"/>
            <a:chExt cx="701979" cy="386989"/>
          </a:xfrm>
        </p:grpSpPr>
        <p:sp>
          <p:nvSpPr>
            <p:cNvPr id="105" name="Freeform 294">
              <a:extLst>
                <a:ext uri="{FF2B5EF4-FFF2-40B4-BE49-F238E27FC236}">
                  <a16:creationId xmlns:a16="http://schemas.microsoft.com/office/drawing/2014/main" id="{F3E3EBDC-A2F9-BC4F-9AC8-84C7E98541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2756" y="4701485"/>
              <a:ext cx="701979" cy="41999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06" name="Freeform 295">
              <a:extLst>
                <a:ext uri="{FF2B5EF4-FFF2-40B4-BE49-F238E27FC236}">
                  <a16:creationId xmlns:a16="http://schemas.microsoft.com/office/drawing/2014/main" id="{2EB73711-749C-A94F-9F65-C141E7D4003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0754" y="4356495"/>
              <a:ext cx="545983" cy="306991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FC50F08-7CBE-B445-91F5-E904EBBCC1FD}"/>
              </a:ext>
            </a:extLst>
          </p:cNvPr>
          <p:cNvGrpSpPr>
            <a:grpSpLocks noChangeAspect="1"/>
          </p:cNvGrpSpPr>
          <p:nvPr/>
        </p:nvGrpSpPr>
        <p:grpSpPr>
          <a:xfrm rot="14201199">
            <a:off x="4422258" y="3201120"/>
            <a:ext cx="412912" cy="331804"/>
            <a:chOff x="839748" y="4443493"/>
            <a:chExt cx="167995" cy="134996"/>
          </a:xfrm>
        </p:grpSpPr>
        <p:sp>
          <p:nvSpPr>
            <p:cNvPr id="108" name="Freeform 296">
              <a:extLst>
                <a:ext uri="{FF2B5EF4-FFF2-40B4-BE49-F238E27FC236}">
                  <a16:creationId xmlns:a16="http://schemas.microsoft.com/office/drawing/2014/main" id="{013CEF5F-F102-8745-88CB-4C90A5A760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09" name="Freeform 297">
              <a:extLst>
                <a:ext uri="{FF2B5EF4-FFF2-40B4-BE49-F238E27FC236}">
                  <a16:creationId xmlns:a16="http://schemas.microsoft.com/office/drawing/2014/main" id="{51F39509-7CDF-1E49-A284-FA394754E4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10" name="Freeform 298">
              <a:extLst>
                <a:ext uri="{FF2B5EF4-FFF2-40B4-BE49-F238E27FC236}">
                  <a16:creationId xmlns:a16="http://schemas.microsoft.com/office/drawing/2014/main" id="{3C3431B1-E70D-4241-9671-38EE1DB25CA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F660B2A-24AF-3A4C-A696-5EB6DE126B25}"/>
              </a:ext>
            </a:extLst>
          </p:cNvPr>
          <p:cNvGrpSpPr>
            <a:grpSpLocks noChangeAspect="1"/>
          </p:cNvGrpSpPr>
          <p:nvPr/>
        </p:nvGrpSpPr>
        <p:grpSpPr>
          <a:xfrm rot="7968674">
            <a:off x="5285796" y="3224222"/>
            <a:ext cx="412912" cy="331804"/>
            <a:chOff x="839748" y="4443493"/>
            <a:chExt cx="167995" cy="134996"/>
          </a:xfrm>
        </p:grpSpPr>
        <p:sp>
          <p:nvSpPr>
            <p:cNvPr id="112" name="Freeform 296">
              <a:extLst>
                <a:ext uri="{FF2B5EF4-FFF2-40B4-BE49-F238E27FC236}">
                  <a16:creationId xmlns:a16="http://schemas.microsoft.com/office/drawing/2014/main" id="{1A487570-3525-404F-AFF0-5E84C46BB1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13" name="Freeform 297">
              <a:extLst>
                <a:ext uri="{FF2B5EF4-FFF2-40B4-BE49-F238E27FC236}">
                  <a16:creationId xmlns:a16="http://schemas.microsoft.com/office/drawing/2014/main" id="{2A4CD578-EA0F-8D45-ADAC-7771A1CE4A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14" name="Freeform 298">
              <a:extLst>
                <a:ext uri="{FF2B5EF4-FFF2-40B4-BE49-F238E27FC236}">
                  <a16:creationId xmlns:a16="http://schemas.microsoft.com/office/drawing/2014/main" id="{412F70A3-C356-8A46-94DD-17C9F1078B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B60F5C84-DC34-CB49-A96E-6E642464EA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690" y="2751347"/>
            <a:ext cx="639787" cy="51182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A082135-C179-6147-AC7D-FD4D8A3091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229" y="796543"/>
            <a:ext cx="891599" cy="89334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D3BC8F89-6C3E-D749-A03B-C4A21BCE3D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231" y="2716363"/>
            <a:ext cx="871596" cy="873299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C5FEAF70-21C0-C44F-8D6E-BD892F4B192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329" y="1767665"/>
            <a:ext cx="894498" cy="894498"/>
          </a:xfrm>
          <a:prstGeom prst="rect">
            <a:avLst/>
          </a:prstGeom>
        </p:spPr>
      </p:pic>
      <p:sp>
        <p:nvSpPr>
          <p:cNvPr id="119" name="Oval 44">
            <a:extLst>
              <a:ext uri="{FF2B5EF4-FFF2-40B4-BE49-F238E27FC236}">
                <a16:creationId xmlns:a16="http://schemas.microsoft.com/office/drawing/2014/main" id="{1F5E7EDE-60F4-9C4E-B383-BA37FBDB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493" y="3101547"/>
            <a:ext cx="111310" cy="11131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73025" tIns="36511" rIns="73025" bIns="36511" numCol="1" anchor="ctr" anchorCtr="0" compatLnSpc="1">
            <a:prstTxWarp prst="textNoShape">
              <a:avLst/>
            </a:prstTxWarp>
          </a:bodyPr>
          <a:lstStyle/>
          <a:p>
            <a:pPr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120" name="Right Bracket 119">
            <a:extLst>
              <a:ext uri="{FF2B5EF4-FFF2-40B4-BE49-F238E27FC236}">
                <a16:creationId xmlns:a16="http://schemas.microsoft.com/office/drawing/2014/main" id="{C5D71BF6-537B-1F4D-90C3-6B4BC4BD0795}"/>
              </a:ext>
            </a:extLst>
          </p:cNvPr>
          <p:cNvSpPr/>
          <p:nvPr/>
        </p:nvSpPr>
        <p:spPr>
          <a:xfrm rot="10800000">
            <a:off x="7697633" y="1265230"/>
            <a:ext cx="167338" cy="1011458"/>
          </a:xfrm>
          <a:prstGeom prst="rightBracket">
            <a:avLst>
              <a:gd name="adj" fmla="val 0"/>
            </a:avLst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121" name="Right Bracket 120">
            <a:extLst>
              <a:ext uri="{FF2B5EF4-FFF2-40B4-BE49-F238E27FC236}">
                <a16:creationId xmlns:a16="http://schemas.microsoft.com/office/drawing/2014/main" id="{B786FEE6-11B2-C44D-A028-E923F4900F7B}"/>
              </a:ext>
            </a:extLst>
          </p:cNvPr>
          <p:cNvSpPr/>
          <p:nvPr/>
        </p:nvSpPr>
        <p:spPr>
          <a:xfrm rot="10800000">
            <a:off x="7690953" y="2280969"/>
            <a:ext cx="167338" cy="910754"/>
          </a:xfrm>
          <a:prstGeom prst="rightBracket">
            <a:avLst>
              <a:gd name="adj" fmla="val 0"/>
            </a:avLst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100">
              <a:solidFill>
                <a:srgbClr val="282828"/>
              </a:solidFill>
              <a:latin typeface="CiscoSansTT ExtraLight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1BEA84A4-5FD4-1844-A5A5-6A541EA331D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531" y="1446459"/>
            <a:ext cx="673096" cy="538477"/>
          </a:xfrm>
          <a:prstGeom prst="rect">
            <a:avLst/>
          </a:prstGeom>
        </p:spPr>
      </p:pic>
      <p:cxnSp>
        <p:nvCxnSpPr>
          <p:cNvPr id="123" name="Elbow Connector 122">
            <a:extLst>
              <a:ext uri="{FF2B5EF4-FFF2-40B4-BE49-F238E27FC236}">
                <a16:creationId xmlns:a16="http://schemas.microsoft.com/office/drawing/2014/main" id="{3759FBFC-1A9C-D447-9E77-2E53FF028C1D}"/>
              </a:ext>
            </a:extLst>
          </p:cNvPr>
          <p:cNvCxnSpPr>
            <a:endCxn id="30" idx="6"/>
          </p:cNvCxnSpPr>
          <p:nvPr/>
        </p:nvCxnSpPr>
        <p:spPr>
          <a:xfrm rot="16200000" flipV="1">
            <a:off x="1701787" y="2472807"/>
            <a:ext cx="488690" cy="14500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22373830-F131-6B4D-8340-C8836458EA2C}"/>
              </a:ext>
            </a:extLst>
          </p:cNvPr>
          <p:cNvGrpSpPr>
            <a:grpSpLocks noChangeAspect="1"/>
          </p:cNvGrpSpPr>
          <p:nvPr/>
        </p:nvGrpSpPr>
        <p:grpSpPr>
          <a:xfrm>
            <a:off x="2374743" y="1133744"/>
            <a:ext cx="412912" cy="331804"/>
            <a:chOff x="839748" y="4443493"/>
            <a:chExt cx="167995" cy="134996"/>
          </a:xfrm>
        </p:grpSpPr>
        <p:sp>
          <p:nvSpPr>
            <p:cNvPr id="125" name="Freeform 296">
              <a:extLst>
                <a:ext uri="{FF2B5EF4-FFF2-40B4-BE49-F238E27FC236}">
                  <a16:creationId xmlns:a16="http://schemas.microsoft.com/office/drawing/2014/main" id="{CD4982D3-3D10-5C4C-A524-365DC77E5AD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26" name="Freeform 297">
              <a:extLst>
                <a:ext uri="{FF2B5EF4-FFF2-40B4-BE49-F238E27FC236}">
                  <a16:creationId xmlns:a16="http://schemas.microsoft.com/office/drawing/2014/main" id="{A26EE9A7-3662-FC4C-BC12-FF8B15D485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27" name="Freeform 298">
              <a:extLst>
                <a:ext uri="{FF2B5EF4-FFF2-40B4-BE49-F238E27FC236}">
                  <a16:creationId xmlns:a16="http://schemas.microsoft.com/office/drawing/2014/main" id="{6FF1E2D6-3365-4949-A4EE-C206C9E1530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18B1CA5-2DEB-364C-B3DE-71B8781B8300}"/>
              </a:ext>
            </a:extLst>
          </p:cNvPr>
          <p:cNvGrpSpPr>
            <a:grpSpLocks noChangeAspect="1"/>
          </p:cNvGrpSpPr>
          <p:nvPr/>
        </p:nvGrpSpPr>
        <p:grpSpPr>
          <a:xfrm rot="7597785">
            <a:off x="2841696" y="1766279"/>
            <a:ext cx="412912" cy="331804"/>
            <a:chOff x="839748" y="4443493"/>
            <a:chExt cx="167995" cy="134996"/>
          </a:xfrm>
        </p:grpSpPr>
        <p:sp>
          <p:nvSpPr>
            <p:cNvPr id="129" name="Freeform 296">
              <a:extLst>
                <a:ext uri="{FF2B5EF4-FFF2-40B4-BE49-F238E27FC236}">
                  <a16:creationId xmlns:a16="http://schemas.microsoft.com/office/drawing/2014/main" id="{B1FEED7B-5E2E-BA4E-ACAF-3E052813B1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30" name="Freeform 297">
              <a:extLst>
                <a:ext uri="{FF2B5EF4-FFF2-40B4-BE49-F238E27FC236}">
                  <a16:creationId xmlns:a16="http://schemas.microsoft.com/office/drawing/2014/main" id="{6973EC0B-7703-BB4D-81D3-D290A6B40D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31" name="Freeform 298">
              <a:extLst>
                <a:ext uri="{FF2B5EF4-FFF2-40B4-BE49-F238E27FC236}">
                  <a16:creationId xmlns:a16="http://schemas.microsoft.com/office/drawing/2014/main" id="{C3103F01-F117-4244-B20D-2074AA7171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282828"/>
                </a:solidFill>
              </a:endParaRPr>
            </a:p>
          </p:txBody>
        </p:sp>
      </p:grpSp>
      <p:cxnSp>
        <p:nvCxnSpPr>
          <p:cNvPr id="133" name="Elbow Connector 132">
            <a:extLst>
              <a:ext uri="{FF2B5EF4-FFF2-40B4-BE49-F238E27FC236}">
                <a16:creationId xmlns:a16="http://schemas.microsoft.com/office/drawing/2014/main" id="{49F26DF7-B4C0-ED47-938C-85052ADFF5CF}"/>
              </a:ext>
            </a:extLst>
          </p:cNvPr>
          <p:cNvCxnSpPr>
            <a:endCxn id="54" idx="6"/>
          </p:cNvCxnSpPr>
          <p:nvPr/>
        </p:nvCxnSpPr>
        <p:spPr>
          <a:xfrm rot="10800000">
            <a:off x="1858460" y="1571969"/>
            <a:ext cx="789618" cy="20992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21D70E77-D078-A642-B8D1-8F7224C5A37A}"/>
              </a:ext>
            </a:extLst>
          </p:cNvPr>
          <p:cNvSpPr txBox="1"/>
          <p:nvPr/>
        </p:nvSpPr>
        <p:spPr>
          <a:xfrm>
            <a:off x="3894470" y="255949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/>
                </a:solidFill>
                <a:latin typeface="+mn-lt"/>
              </a:rPr>
              <a:t>Mesh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028557F-78B6-2F46-A67A-83B7E91FA2FC}"/>
              </a:ext>
            </a:extLst>
          </p:cNvPr>
          <p:cNvSpPr/>
          <p:nvPr/>
        </p:nvSpPr>
        <p:spPr>
          <a:xfrm rot="2567407">
            <a:off x="2932874" y="2590678"/>
            <a:ext cx="1737723" cy="147082"/>
          </a:xfrm>
          <a:prstGeom prst="rect">
            <a:avLst/>
          </a:prstGeom>
          <a:solidFill>
            <a:schemeClr val="accent5"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8B0CBC-B247-C94D-BA99-91D1AAC4346F}"/>
              </a:ext>
            </a:extLst>
          </p:cNvPr>
          <p:cNvSpPr txBox="1"/>
          <p:nvPr/>
        </p:nvSpPr>
        <p:spPr>
          <a:xfrm>
            <a:off x="2327430" y="695258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Retail Example</a:t>
            </a:r>
          </a:p>
        </p:txBody>
      </p:sp>
    </p:spTree>
    <p:extLst>
      <p:ext uri="{BB962C8B-B14F-4D97-AF65-F5344CB8AC3E}">
        <p14:creationId xmlns:p14="http://schemas.microsoft.com/office/powerpoint/2010/main" val="3754926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A60A965-7E17-CA42-A9C4-6CF6FC7541D3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A2193F-A4A2-DF4E-BEA3-2B37AA427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1"/>
            <a:ext cx="9144000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A69657-3994-0143-9414-BFA03C1960C9}"/>
              </a:ext>
            </a:extLst>
          </p:cNvPr>
          <p:cNvSpPr/>
          <p:nvPr/>
        </p:nvSpPr>
        <p:spPr>
          <a:xfrm>
            <a:off x="-6350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Cisco Business Wireless Bundle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ED13289-85FE-5F48-B4B2-601713773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721081"/>
              </p:ext>
            </p:extLst>
          </p:nvPr>
        </p:nvGraphicFramePr>
        <p:xfrm>
          <a:off x="504853" y="1863378"/>
          <a:ext cx="5431155" cy="1931892"/>
        </p:xfrm>
        <a:graphic>
          <a:graphicData uri="http://schemas.openxmlformats.org/drawingml/2006/table">
            <a:tbl>
              <a:tblPr firstRow="1" bandRow="1"/>
              <a:tblGrid>
                <a:gridCol w="1990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668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1100">
                        <a:latin typeface="+mn-lt"/>
                      </a:endParaRPr>
                    </a:p>
                  </a:txBody>
                  <a:tcPr marL="45720" marR="45720" marT="18288" marB="18288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b="0" i="0" u="none" strike="noStrike" kern="1200">
                          <a:solidFill>
                            <a:schemeClr val="bg2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CBW140 Cisco Business Mesh Starter Kit</a:t>
                      </a:r>
                      <a:endParaRPr lang="en-US" sz="1100" b="1" kern="1200">
                        <a:solidFill>
                          <a:schemeClr val="bg2"/>
                        </a:solidFill>
                        <a:latin typeface="+mn-lt"/>
                        <a:ea typeface="+mn-ea"/>
                        <a:cs typeface="Arial Narrow"/>
                      </a:endParaRPr>
                    </a:p>
                  </a:txBody>
                  <a:tcPr marL="45720" marR="45720" marT="18288" marB="18288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1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For</a:t>
                      </a:r>
                      <a:endParaRPr lang="en-US" sz="1100" b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DIY’er with a Small to Medium office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20430"/>
                  </a:ext>
                </a:extLst>
              </a:tr>
              <a:tr h="234012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Access Point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Cisco Business 140AC Wireless Access Point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45702"/>
                  </a:ext>
                </a:extLst>
              </a:tr>
              <a:tr h="234012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Mesh Extenders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Arial Narrow"/>
                        </a:rPr>
                        <a:t>Cisco Business 142AC Mesh Extenders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395160"/>
                  </a:ext>
                </a:extLst>
              </a:tr>
              <a:tr h="346096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Form Factor/Mounting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Ceiling (AP), AC outlet (extenders)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540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Combined 11ac Performance</a:t>
                      </a:r>
                      <a:endParaRPr lang="en-US" sz="1100" b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cs typeface="Arial Narrow"/>
                      </a:endParaRP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2600mbps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087986"/>
                  </a:ext>
                </a:extLst>
              </a:tr>
              <a:tr h="258540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Management</a:t>
                      </a:r>
                    </a:p>
                  </a:txBody>
                  <a:tcPr marL="45720" marR="45720" marT="9144" marB="9144" anchor="ctr">
                    <a:lnL w="12700" cmpd="sng">
                      <a:noFill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cs typeface="Arial Narrow"/>
                        </a:rPr>
                        <a:t>Mobile App &amp; WebUI</a:t>
                      </a:r>
                    </a:p>
                  </a:txBody>
                  <a:tcPr marL="45720" marR="45720" marT="9144" marB="9144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389502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20CB9D25-1AA5-A849-A6A8-E651CB8F4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40" y="995366"/>
            <a:ext cx="1040438" cy="5861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624A0-68F4-0F4C-9F20-38A5C9ABA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40" y="1392405"/>
            <a:ext cx="293163" cy="366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B98B56-CE03-4E42-9373-7F7DDD6F5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115" y="1392405"/>
            <a:ext cx="293163" cy="366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BC4D5-255B-FF4E-A0BE-7509CAC7CB81}"/>
              </a:ext>
            </a:extLst>
          </p:cNvPr>
          <p:cNvSpPr txBox="1"/>
          <p:nvPr/>
        </p:nvSpPr>
        <p:spPr>
          <a:xfrm>
            <a:off x="848139" y="99536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Coming Soon!!</a:t>
            </a:r>
          </a:p>
        </p:txBody>
      </p:sp>
    </p:spTree>
    <p:extLst>
      <p:ext uri="{BB962C8B-B14F-4D97-AF65-F5344CB8AC3E}">
        <p14:creationId xmlns:p14="http://schemas.microsoft.com/office/powerpoint/2010/main" val="2591295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5ECED-BAB4-1846-B647-130B8952FE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C602B9-3B7C-1141-B343-E16F44F0B48F}"/>
              </a:ext>
            </a:extLst>
          </p:cNvPr>
          <p:cNvSpPr/>
          <p:nvPr/>
        </p:nvSpPr>
        <p:spPr>
          <a:xfrm>
            <a:off x="0" y="0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FF813-FF6A-2C4A-A330-FF569C8E0DD3}"/>
              </a:ext>
            </a:extLst>
          </p:cNvPr>
          <p:cNvSpPr/>
          <p:nvPr/>
        </p:nvSpPr>
        <p:spPr>
          <a:xfrm>
            <a:off x="0" y="175815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Pricing Information – Access Points &amp; Mesh Extenders</a:t>
            </a:r>
            <a:endParaRPr kumimoji="0" lang="en-GB" sz="16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C2C2F3B-C8BA-E54D-9ED1-D193147A3468}"/>
              </a:ext>
            </a:extLst>
          </p:cNvPr>
          <p:cNvGraphicFramePr>
            <a:graphicFrameLocks noGrp="1"/>
          </p:cNvGraphicFramePr>
          <p:nvPr/>
        </p:nvGraphicFramePr>
        <p:xfrm>
          <a:off x="276905" y="1417315"/>
          <a:ext cx="8590189" cy="31585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31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5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17546241"/>
                    </a:ext>
                  </a:extLst>
                </a:gridCol>
              </a:tblGrid>
              <a:tr h="396633">
                <a:tc>
                  <a:txBody>
                    <a:bodyPr/>
                    <a:lstStyle/>
                    <a:p>
                      <a:r>
                        <a:rPr lang="en-US" sz="1200"/>
                        <a:t>Model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Product Description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List Price </a:t>
                      </a:r>
                    </a:p>
                    <a:p>
                      <a:pPr algn="ctr"/>
                      <a:r>
                        <a:rPr lang="en-US" sz="1200"/>
                        <a:t>($ USD)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CSP</a:t>
                      </a:r>
                    </a:p>
                    <a:p>
                      <a:pPr algn="ctr"/>
                      <a:r>
                        <a:rPr lang="en-US" sz="1200"/>
                        <a:t>($ USD)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CBW140AC 2x2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$260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$165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CBW240AC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CBW240AC 4x4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$375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$235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CBW145AC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CBW145AC 2x2 Wave 2 Wall Plate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$330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$205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06120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CBW141ACM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CBW141ACM 2x2 Wave 2 Desktop Mesh Extender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$375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$235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98059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CBW142ACM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CBW142ACM 2x2 Wave 2 Wall Outlet Mesh Extender 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$210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$135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652300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CBW143ACM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CBW143ACM 2x2 Wave 2 Wall Mount Mesh Extender 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$255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$165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903669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CB-PWRINJ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802.3af Gigabit PoE Injector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$64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08678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B557E54-ECE0-0B4B-9D74-2A8CF1C69C42}"/>
              </a:ext>
            </a:extLst>
          </p:cNvPr>
          <p:cNvSpPr txBox="1"/>
          <p:nvPr/>
        </p:nvSpPr>
        <p:spPr>
          <a:xfrm>
            <a:off x="348345" y="860082"/>
            <a:ext cx="293253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ＭＳ Ｐゴシック"/>
              </a:rPr>
              <a:t>List Price - United States Only</a:t>
            </a:r>
          </a:p>
        </p:txBody>
      </p:sp>
    </p:spTree>
    <p:extLst>
      <p:ext uri="{BB962C8B-B14F-4D97-AF65-F5344CB8AC3E}">
        <p14:creationId xmlns:p14="http://schemas.microsoft.com/office/powerpoint/2010/main" val="3344049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F80A5D-410D-824A-9AAD-2CE5148F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F6F99-AB25-BF46-9116-50666BCED688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59065C-2D0E-334B-B7BD-CCDE3FB1A770}"/>
              </a:ext>
            </a:extLst>
          </p:cNvPr>
          <p:cNvSpPr/>
          <p:nvPr/>
        </p:nvSpPr>
        <p:spPr>
          <a:xfrm>
            <a:off x="-13740" y="168134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Pricing Information – Multipacks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2F7DEF-4D81-2D40-9557-189337C641AC}"/>
              </a:ext>
            </a:extLst>
          </p:cNvPr>
          <p:cNvGraphicFramePr>
            <a:graphicFrameLocks noGrp="1"/>
          </p:cNvGraphicFramePr>
          <p:nvPr/>
        </p:nvGraphicFramePr>
        <p:xfrm>
          <a:off x="273051" y="1659443"/>
          <a:ext cx="8697768" cy="20008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17546241"/>
                    </a:ext>
                  </a:extLst>
                </a:gridCol>
              </a:tblGrid>
              <a:tr h="396633">
                <a:tc>
                  <a:txBody>
                    <a:bodyPr/>
                    <a:lstStyle/>
                    <a:p>
                      <a:r>
                        <a:rPr lang="en-US" sz="1200"/>
                        <a:t>Model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Product Description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List Price </a:t>
                      </a:r>
                    </a:p>
                    <a:p>
                      <a:pPr algn="ctr"/>
                      <a:r>
                        <a:rPr lang="en-US" sz="1200"/>
                        <a:t>($ USD)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CSP</a:t>
                      </a:r>
                    </a:p>
                    <a:p>
                      <a:pPr algn="ctr"/>
                      <a:r>
                        <a:rPr lang="en-US" sz="1200"/>
                        <a:t>($ USD)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3-CBW140AC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3 Pack - Cisco Business CBW140AC 2x2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$775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$495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5-CBW140AC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5 Pack - Cisco Business CBW140AC 2x2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$1275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$815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78076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3-CBW240AC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3 Pack - Cisco Business CBW240AC 4x4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$1115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$705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5-CBW240AC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3 Pack - Cisco Business CBW240AC 4x4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$1840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$1175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0612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E968AE8-1AE0-6847-931A-9CB92E74FBCA}"/>
              </a:ext>
            </a:extLst>
          </p:cNvPr>
          <p:cNvSpPr txBox="1"/>
          <p:nvPr/>
        </p:nvSpPr>
        <p:spPr>
          <a:xfrm>
            <a:off x="348345" y="860082"/>
            <a:ext cx="293253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ＭＳ Ｐゴシック"/>
              </a:rPr>
              <a:t>List Price - United States Only</a:t>
            </a:r>
          </a:p>
        </p:txBody>
      </p:sp>
    </p:spTree>
    <p:extLst>
      <p:ext uri="{BB962C8B-B14F-4D97-AF65-F5344CB8AC3E}">
        <p14:creationId xmlns:p14="http://schemas.microsoft.com/office/powerpoint/2010/main" val="15846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F80A5D-410D-824A-9AAD-2CE5148F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F6F99-AB25-BF46-9116-50666BCED688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59065C-2D0E-334B-B7BD-CCDE3FB1A770}"/>
              </a:ext>
            </a:extLst>
          </p:cNvPr>
          <p:cNvSpPr/>
          <p:nvPr/>
        </p:nvSpPr>
        <p:spPr>
          <a:xfrm>
            <a:off x="-13740" y="168134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Pricing Information – Multipacks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F552D2-3291-D646-B364-DE55774FC931}"/>
              </a:ext>
            </a:extLst>
          </p:cNvPr>
          <p:cNvSpPr>
            <a:spLocks noChangeAspect="1"/>
          </p:cNvSpPr>
          <p:nvPr/>
        </p:nvSpPr>
        <p:spPr>
          <a:xfrm>
            <a:off x="3796769" y="1201738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24DB3-BA38-1340-B35C-73BC2F196301}"/>
              </a:ext>
            </a:extLst>
          </p:cNvPr>
          <p:cNvSpPr>
            <a:spLocks noChangeAspect="1"/>
          </p:cNvSpPr>
          <p:nvPr/>
        </p:nvSpPr>
        <p:spPr>
          <a:xfrm>
            <a:off x="533401" y="1201738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B68AB8-F92C-1547-91FC-D0D6FEB0B681}"/>
              </a:ext>
            </a:extLst>
          </p:cNvPr>
          <p:cNvSpPr>
            <a:spLocks noChangeAspect="1"/>
          </p:cNvSpPr>
          <p:nvPr/>
        </p:nvSpPr>
        <p:spPr>
          <a:xfrm>
            <a:off x="533401" y="2822096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0F3E8-F9DE-0E43-B719-8C5435DAB6BF}"/>
              </a:ext>
            </a:extLst>
          </p:cNvPr>
          <p:cNvSpPr>
            <a:spLocks noChangeAspect="1"/>
          </p:cNvSpPr>
          <p:nvPr/>
        </p:nvSpPr>
        <p:spPr>
          <a:xfrm>
            <a:off x="2165085" y="1201738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5455A-4D1B-AA42-93A6-FE308B1C624B}"/>
              </a:ext>
            </a:extLst>
          </p:cNvPr>
          <p:cNvSpPr>
            <a:spLocks noChangeAspect="1"/>
          </p:cNvSpPr>
          <p:nvPr/>
        </p:nvSpPr>
        <p:spPr>
          <a:xfrm>
            <a:off x="2165085" y="2822096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B0BD70-8188-2148-A530-A29B347F4869}"/>
              </a:ext>
            </a:extLst>
          </p:cNvPr>
          <p:cNvSpPr>
            <a:spLocks noChangeAspect="1"/>
          </p:cNvSpPr>
          <p:nvPr/>
        </p:nvSpPr>
        <p:spPr>
          <a:xfrm>
            <a:off x="3796769" y="2822096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B2107B-547B-9048-BD03-0A05208A77F4}"/>
              </a:ext>
            </a:extLst>
          </p:cNvPr>
          <p:cNvSpPr>
            <a:spLocks noChangeAspect="1"/>
          </p:cNvSpPr>
          <p:nvPr/>
        </p:nvSpPr>
        <p:spPr>
          <a:xfrm>
            <a:off x="5428453" y="1201738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7152AF-AD96-9C4D-89CA-F7B5D74E79DB}"/>
              </a:ext>
            </a:extLst>
          </p:cNvPr>
          <p:cNvSpPr>
            <a:spLocks noChangeAspect="1"/>
          </p:cNvSpPr>
          <p:nvPr/>
        </p:nvSpPr>
        <p:spPr>
          <a:xfrm>
            <a:off x="5428453" y="2822096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6E9848-CBEC-9E43-B9B9-9C195C2A6641}"/>
              </a:ext>
            </a:extLst>
          </p:cNvPr>
          <p:cNvSpPr>
            <a:spLocks noChangeAspect="1"/>
          </p:cNvSpPr>
          <p:nvPr/>
        </p:nvSpPr>
        <p:spPr>
          <a:xfrm>
            <a:off x="7060138" y="1201738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853B20-1C9D-8D42-9BA6-F8356CFC181C}"/>
              </a:ext>
            </a:extLst>
          </p:cNvPr>
          <p:cNvSpPr>
            <a:spLocks noChangeAspect="1"/>
          </p:cNvSpPr>
          <p:nvPr/>
        </p:nvSpPr>
        <p:spPr>
          <a:xfrm>
            <a:off x="7060138" y="2822096"/>
            <a:ext cx="1589185" cy="1589185"/>
          </a:xfrm>
          <a:prstGeom prst="rect">
            <a:avLst/>
          </a:prstGeom>
          <a:solidFill>
            <a:schemeClr val="bg2">
              <a:lumMod val="85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25FEF9-FF83-4B4F-9E38-7B07FBFF3641}"/>
              </a:ext>
            </a:extLst>
          </p:cNvPr>
          <p:cNvSpPr/>
          <p:nvPr/>
        </p:nvSpPr>
        <p:spPr>
          <a:xfrm>
            <a:off x="533401" y="2461605"/>
            <a:ext cx="1569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latin typeface="+mn-lt"/>
              </a:rPr>
              <a:t>$630 billion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59A751-790B-1B4B-8116-DDC19A9E2513}"/>
              </a:ext>
            </a:extLst>
          </p:cNvPr>
          <p:cNvGrpSpPr/>
          <p:nvPr/>
        </p:nvGrpSpPr>
        <p:grpSpPr>
          <a:xfrm>
            <a:off x="7465989" y="1524043"/>
            <a:ext cx="840836" cy="759810"/>
            <a:chOff x="5291952" y="21622"/>
            <a:chExt cx="840836" cy="7598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2B8D6FF-E296-D34F-B376-5C7BE22B0E95}"/>
                </a:ext>
              </a:extLst>
            </p:cNvPr>
            <p:cNvGrpSpPr/>
            <p:nvPr/>
          </p:nvGrpSpPr>
          <p:grpSpPr>
            <a:xfrm>
              <a:off x="5291952" y="124099"/>
              <a:ext cx="365131" cy="518091"/>
              <a:chOff x="880142" y="3055954"/>
              <a:chExt cx="295991" cy="419987"/>
            </a:xfrm>
          </p:grpSpPr>
          <p:sp>
            <p:nvSpPr>
              <p:cNvPr id="29" name="Freeform 609">
                <a:extLst>
                  <a:ext uri="{FF2B5EF4-FFF2-40B4-BE49-F238E27FC236}">
                    <a16:creationId xmlns:a16="http://schemas.microsoft.com/office/drawing/2014/main" id="{D2E49743-F48F-2840-B919-B22296084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42" y="3055954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610">
                <a:extLst>
                  <a:ext uri="{FF2B5EF4-FFF2-40B4-BE49-F238E27FC236}">
                    <a16:creationId xmlns:a16="http://schemas.microsoft.com/office/drawing/2014/main" id="{EC4EB349-536D-434A-87B1-41ADEBFA7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139" y="3116952"/>
                <a:ext cx="150995" cy="1489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D6B9FDD-DBD7-EC44-A922-4D5462A1540F}"/>
                </a:ext>
              </a:extLst>
            </p:cNvPr>
            <p:cNvGrpSpPr/>
            <p:nvPr/>
          </p:nvGrpSpPr>
          <p:grpSpPr>
            <a:xfrm>
              <a:off x="5761602" y="21622"/>
              <a:ext cx="371186" cy="526683"/>
              <a:chOff x="1460005" y="3055954"/>
              <a:chExt cx="295991" cy="419987"/>
            </a:xfrm>
          </p:grpSpPr>
          <p:sp>
            <p:nvSpPr>
              <p:cNvPr id="27" name="Freeform 609">
                <a:extLst>
                  <a:ext uri="{FF2B5EF4-FFF2-40B4-BE49-F238E27FC236}">
                    <a16:creationId xmlns:a16="http://schemas.microsoft.com/office/drawing/2014/main" id="{6EF7D980-9ECE-054A-BBE7-47588073A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0005" y="3055954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610">
                <a:extLst>
                  <a:ext uri="{FF2B5EF4-FFF2-40B4-BE49-F238E27FC236}">
                    <a16:creationId xmlns:a16="http://schemas.microsoft.com/office/drawing/2014/main" id="{38B38D10-1336-0642-8577-C24947B33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002" y="3116952"/>
                <a:ext cx="150995" cy="14899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F71E2C-4547-8D4C-9443-6282F324264E}"/>
                </a:ext>
              </a:extLst>
            </p:cNvPr>
            <p:cNvGrpSpPr/>
            <p:nvPr/>
          </p:nvGrpSpPr>
          <p:grpSpPr>
            <a:xfrm>
              <a:off x="5542625" y="267304"/>
              <a:ext cx="362338" cy="514128"/>
              <a:chOff x="1136620" y="3055954"/>
              <a:chExt cx="295991" cy="419987"/>
            </a:xfrm>
          </p:grpSpPr>
          <p:sp>
            <p:nvSpPr>
              <p:cNvPr id="25" name="Freeform 609">
                <a:extLst>
                  <a:ext uri="{FF2B5EF4-FFF2-40B4-BE49-F238E27FC236}">
                    <a16:creationId xmlns:a16="http://schemas.microsoft.com/office/drawing/2014/main" id="{55C826AA-427B-5B40-8E2F-5AEE9871D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620" y="3055954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610">
                <a:extLst>
                  <a:ext uri="{FF2B5EF4-FFF2-40B4-BE49-F238E27FC236}">
                    <a16:creationId xmlns:a16="http://schemas.microsoft.com/office/drawing/2014/main" id="{575F3F2E-3491-9642-8F0B-C2F80ABA7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617" y="3116952"/>
                <a:ext cx="150995" cy="148995"/>
              </a:xfrm>
              <a:prstGeom prst="ellipse">
                <a:avLst/>
              </a:pr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83C09F8-D3E1-7746-BF90-FECFCB377228}"/>
              </a:ext>
            </a:extLst>
          </p:cNvPr>
          <p:cNvSpPr/>
          <p:nvPr/>
        </p:nvSpPr>
        <p:spPr>
          <a:xfrm>
            <a:off x="7060137" y="2371166"/>
            <a:ext cx="1589186" cy="4401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1000">
                <a:latin typeface="+mn-lt"/>
              </a:rPr>
              <a:t>26% have multiple locations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297EE4-4877-2B4A-8ACB-E0862DD48585}"/>
              </a:ext>
            </a:extLst>
          </p:cNvPr>
          <p:cNvSpPr/>
          <p:nvPr/>
        </p:nvSpPr>
        <p:spPr>
          <a:xfrm>
            <a:off x="3797663" y="2352500"/>
            <a:ext cx="1589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12 billion mobile devices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7BDFC3-25B8-2248-B2C3-2196BA1C5927}"/>
              </a:ext>
            </a:extLst>
          </p:cNvPr>
          <p:cNvSpPr/>
          <p:nvPr/>
        </p:nvSpPr>
        <p:spPr>
          <a:xfrm>
            <a:off x="5428452" y="3927728"/>
            <a:ext cx="1589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latin typeface="+mn-lt"/>
              </a:rPr>
              <a:t>60% will have a </a:t>
            </a:r>
          </a:p>
          <a:p>
            <a:pPr algn="ctr"/>
            <a:r>
              <a:rPr lang="en-US" sz="1000">
                <a:latin typeface="+mn-lt"/>
              </a:rPr>
              <a:t>mobile workforce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E92533-D052-D24E-B01F-FF1CB93F61FB}"/>
              </a:ext>
            </a:extLst>
          </p:cNvPr>
          <p:cNvGrpSpPr/>
          <p:nvPr/>
        </p:nvGrpSpPr>
        <p:grpSpPr>
          <a:xfrm>
            <a:off x="2538081" y="2943029"/>
            <a:ext cx="850119" cy="850118"/>
            <a:chOff x="5307611" y="3268529"/>
            <a:chExt cx="647981" cy="647980"/>
          </a:xfrm>
        </p:grpSpPr>
        <p:sp>
          <p:nvSpPr>
            <p:cNvPr id="35" name="Oval 624">
              <a:extLst>
                <a:ext uri="{FF2B5EF4-FFF2-40B4-BE49-F238E27FC236}">
                  <a16:creationId xmlns:a16="http://schemas.microsoft.com/office/drawing/2014/main" id="{DD8F8A26-3C79-EF45-BE57-F3C15EF38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611" y="3268529"/>
              <a:ext cx="647980" cy="6479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25">
              <a:extLst>
                <a:ext uri="{FF2B5EF4-FFF2-40B4-BE49-F238E27FC236}">
                  <a16:creationId xmlns:a16="http://schemas.microsoft.com/office/drawing/2014/main" id="{F5FF69B7-8027-3241-B28C-375EB7D2D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608" y="3495522"/>
              <a:ext cx="529984" cy="420987"/>
            </a:xfrm>
            <a:custGeom>
              <a:avLst/>
              <a:gdLst>
                <a:gd name="T0" fmla="*/ 111 w 224"/>
                <a:gd name="T1" fmla="*/ 0 h 178"/>
                <a:gd name="T2" fmla="*/ 74 w 224"/>
                <a:gd name="T3" fmla="*/ 47 h 178"/>
                <a:gd name="T4" fmla="*/ 58 w 224"/>
                <a:gd name="T5" fmla="*/ 97 h 178"/>
                <a:gd name="T6" fmla="*/ 0 w 224"/>
                <a:gd name="T7" fmla="*/ 115 h 178"/>
                <a:gd name="T8" fmla="*/ 62 w 224"/>
                <a:gd name="T9" fmla="*/ 176 h 178"/>
                <a:gd name="T10" fmla="*/ 87 w 224"/>
                <a:gd name="T11" fmla="*/ 178 h 178"/>
                <a:gd name="T12" fmla="*/ 224 w 224"/>
                <a:gd name="T13" fmla="*/ 41 h 178"/>
                <a:gd name="T14" fmla="*/ 224 w 224"/>
                <a:gd name="T15" fmla="*/ 39 h 178"/>
                <a:gd name="T16" fmla="*/ 186 w 224"/>
                <a:gd name="T17" fmla="*/ 1 h 178"/>
                <a:gd name="T18" fmla="*/ 111 w 224"/>
                <a:gd name="T1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178">
                  <a:moveTo>
                    <a:pt x="111" y="0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70" y="177"/>
                    <a:pt x="78" y="178"/>
                    <a:pt x="87" y="178"/>
                  </a:cubicBezTo>
                  <a:cubicBezTo>
                    <a:pt x="163" y="178"/>
                    <a:pt x="224" y="117"/>
                    <a:pt x="224" y="41"/>
                  </a:cubicBezTo>
                  <a:cubicBezTo>
                    <a:pt x="224" y="40"/>
                    <a:pt x="224" y="40"/>
                    <a:pt x="224" y="39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11" y="0"/>
                    <a:pt x="111" y="0"/>
                    <a:pt x="11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26">
              <a:extLst>
                <a:ext uri="{FF2B5EF4-FFF2-40B4-BE49-F238E27FC236}">
                  <a16:creationId xmlns:a16="http://schemas.microsoft.com/office/drawing/2014/main" id="{C276CA08-7AEB-AD4F-BF1D-91CD54AB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7607" y="3495522"/>
              <a:ext cx="420987" cy="278991"/>
            </a:xfrm>
            <a:custGeom>
              <a:avLst/>
              <a:gdLst>
                <a:gd name="T0" fmla="*/ 12 w 178"/>
                <a:gd name="T1" fmla="*/ 106 h 118"/>
                <a:gd name="T2" fmla="*/ 12 w 178"/>
                <a:gd name="T3" fmla="*/ 0 h 118"/>
                <a:gd name="T4" fmla="*/ 178 w 178"/>
                <a:gd name="T5" fmla="*/ 0 h 118"/>
                <a:gd name="T6" fmla="*/ 178 w 178"/>
                <a:gd name="T7" fmla="*/ 106 h 118"/>
                <a:gd name="T8" fmla="*/ 165 w 178"/>
                <a:gd name="T9" fmla="*/ 118 h 118"/>
                <a:gd name="T10" fmla="*/ 0 w 178"/>
                <a:gd name="T11" fmla="*/ 118 h 118"/>
                <a:gd name="T12" fmla="*/ 12 w 178"/>
                <a:gd name="T13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" h="118">
                  <a:moveTo>
                    <a:pt x="12" y="106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106"/>
                    <a:pt x="178" y="106"/>
                    <a:pt x="178" y="106"/>
                  </a:cubicBezTo>
                  <a:cubicBezTo>
                    <a:pt x="178" y="113"/>
                    <a:pt x="172" y="118"/>
                    <a:pt x="165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7" y="118"/>
                    <a:pt x="12" y="113"/>
                    <a:pt x="12" y="106"/>
                  </a:cubicBezTo>
                </a:path>
              </a:pathLst>
            </a:custGeom>
            <a:solidFill>
              <a:srgbClr val="9A9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27">
              <a:extLst>
                <a:ext uri="{FF2B5EF4-FFF2-40B4-BE49-F238E27FC236}">
                  <a16:creationId xmlns:a16="http://schemas.microsoft.com/office/drawing/2014/main" id="{7B829E53-34D9-B745-8F37-349D8BA75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608" y="3417524"/>
              <a:ext cx="422987" cy="356989"/>
            </a:xfrm>
            <a:custGeom>
              <a:avLst/>
              <a:gdLst>
                <a:gd name="T0" fmla="*/ 166 w 179"/>
                <a:gd name="T1" fmla="*/ 139 h 151"/>
                <a:gd name="T2" fmla="*/ 166 w 179"/>
                <a:gd name="T3" fmla="*/ 0 h 151"/>
                <a:gd name="T4" fmla="*/ 0 w 179"/>
                <a:gd name="T5" fmla="*/ 0 h 151"/>
                <a:gd name="T6" fmla="*/ 0 w 179"/>
                <a:gd name="T7" fmla="*/ 139 h 151"/>
                <a:gd name="T8" fmla="*/ 13 w 179"/>
                <a:gd name="T9" fmla="*/ 151 h 151"/>
                <a:gd name="T10" fmla="*/ 179 w 179"/>
                <a:gd name="T11" fmla="*/ 151 h 151"/>
                <a:gd name="T12" fmla="*/ 166 w 179"/>
                <a:gd name="T13" fmla="*/ 13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151">
                  <a:moveTo>
                    <a:pt x="166" y="139"/>
                  </a:moveTo>
                  <a:cubicBezTo>
                    <a:pt x="166" y="0"/>
                    <a:pt x="166" y="0"/>
                    <a:pt x="1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6"/>
                    <a:pt x="6" y="151"/>
                    <a:pt x="13" y="151"/>
                  </a:cubicBezTo>
                  <a:cubicBezTo>
                    <a:pt x="179" y="151"/>
                    <a:pt x="179" y="151"/>
                    <a:pt x="179" y="151"/>
                  </a:cubicBezTo>
                  <a:cubicBezTo>
                    <a:pt x="172" y="151"/>
                    <a:pt x="166" y="146"/>
                    <a:pt x="166" y="1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28">
              <a:extLst>
                <a:ext uri="{FF2B5EF4-FFF2-40B4-BE49-F238E27FC236}">
                  <a16:creationId xmlns:a16="http://schemas.microsoft.com/office/drawing/2014/main" id="{1DB51F4C-C741-AF4E-A474-A7FC6218E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7607" y="3632518"/>
              <a:ext cx="141996" cy="27999"/>
            </a:xfrm>
            <a:custGeom>
              <a:avLst/>
              <a:gdLst>
                <a:gd name="T0" fmla="*/ 55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5 w 60"/>
                <a:gd name="T9" fmla="*/ 0 h 12"/>
                <a:gd name="T10" fmla="*/ 60 w 60"/>
                <a:gd name="T11" fmla="*/ 6 h 12"/>
                <a:gd name="T12" fmla="*/ 55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0" y="3"/>
                    <a:pt x="60" y="6"/>
                  </a:cubicBezTo>
                  <a:cubicBezTo>
                    <a:pt x="60" y="9"/>
                    <a:pt x="58" y="12"/>
                    <a:pt x="55" y="12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29">
              <a:extLst>
                <a:ext uri="{FF2B5EF4-FFF2-40B4-BE49-F238E27FC236}">
                  <a16:creationId xmlns:a16="http://schemas.microsoft.com/office/drawing/2014/main" id="{E97BB3C0-EF9F-C74B-B64A-D1BAD5835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7607" y="3701515"/>
              <a:ext cx="141996" cy="27999"/>
            </a:xfrm>
            <a:custGeom>
              <a:avLst/>
              <a:gdLst>
                <a:gd name="T0" fmla="*/ 55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5 w 60"/>
                <a:gd name="T9" fmla="*/ 0 h 12"/>
                <a:gd name="T10" fmla="*/ 60 w 60"/>
                <a:gd name="T11" fmla="*/ 6 h 12"/>
                <a:gd name="T12" fmla="*/ 55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0" y="3"/>
                    <a:pt x="60" y="6"/>
                  </a:cubicBezTo>
                  <a:cubicBezTo>
                    <a:pt x="60" y="9"/>
                    <a:pt x="58" y="12"/>
                    <a:pt x="55" y="12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30">
              <a:extLst>
                <a:ext uri="{FF2B5EF4-FFF2-40B4-BE49-F238E27FC236}">
                  <a16:creationId xmlns:a16="http://schemas.microsoft.com/office/drawing/2014/main" id="{5EB58E2D-D396-8E49-A3FB-A8223DE6B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602" y="3632518"/>
              <a:ext cx="141996" cy="27999"/>
            </a:xfrm>
            <a:custGeom>
              <a:avLst/>
              <a:gdLst>
                <a:gd name="T0" fmla="*/ 55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5 w 60"/>
                <a:gd name="T9" fmla="*/ 0 h 12"/>
                <a:gd name="T10" fmla="*/ 60 w 60"/>
                <a:gd name="T11" fmla="*/ 6 h 12"/>
                <a:gd name="T12" fmla="*/ 55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0" y="3"/>
                    <a:pt x="60" y="6"/>
                  </a:cubicBezTo>
                  <a:cubicBezTo>
                    <a:pt x="60" y="9"/>
                    <a:pt x="58" y="12"/>
                    <a:pt x="55" y="12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31">
              <a:extLst>
                <a:ext uri="{FF2B5EF4-FFF2-40B4-BE49-F238E27FC236}">
                  <a16:creationId xmlns:a16="http://schemas.microsoft.com/office/drawing/2014/main" id="{8B0A220D-68E5-1A40-8E34-A9E7B8E9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602" y="3701515"/>
              <a:ext cx="141996" cy="27999"/>
            </a:xfrm>
            <a:custGeom>
              <a:avLst/>
              <a:gdLst>
                <a:gd name="T0" fmla="*/ 55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5 w 60"/>
                <a:gd name="T9" fmla="*/ 0 h 12"/>
                <a:gd name="T10" fmla="*/ 60 w 60"/>
                <a:gd name="T11" fmla="*/ 6 h 12"/>
                <a:gd name="T12" fmla="*/ 55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0" y="3"/>
                    <a:pt x="60" y="6"/>
                  </a:cubicBezTo>
                  <a:cubicBezTo>
                    <a:pt x="60" y="9"/>
                    <a:pt x="58" y="12"/>
                    <a:pt x="55" y="12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32">
              <a:extLst>
                <a:ext uri="{FF2B5EF4-FFF2-40B4-BE49-F238E27FC236}">
                  <a16:creationId xmlns:a16="http://schemas.microsoft.com/office/drawing/2014/main" id="{F4BD08C6-F419-7E4E-BA75-78710295A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605" y="3467523"/>
              <a:ext cx="60998" cy="119996"/>
            </a:xfrm>
            <a:custGeom>
              <a:avLst/>
              <a:gdLst>
                <a:gd name="T0" fmla="*/ 21 w 26"/>
                <a:gd name="T1" fmla="*/ 30 h 51"/>
                <a:gd name="T2" fmla="*/ 26 w 26"/>
                <a:gd name="T3" fmla="*/ 25 h 51"/>
                <a:gd name="T4" fmla="*/ 21 w 26"/>
                <a:gd name="T5" fmla="*/ 20 h 51"/>
                <a:gd name="T6" fmla="*/ 10 w 26"/>
                <a:gd name="T7" fmla="*/ 20 h 51"/>
                <a:gd name="T8" fmla="*/ 10 w 26"/>
                <a:gd name="T9" fmla="*/ 9 h 51"/>
                <a:gd name="T10" fmla="*/ 21 w 26"/>
                <a:gd name="T11" fmla="*/ 9 h 51"/>
                <a:gd name="T12" fmla="*/ 26 w 26"/>
                <a:gd name="T13" fmla="*/ 4 h 51"/>
                <a:gd name="T14" fmla="*/ 21 w 26"/>
                <a:gd name="T15" fmla="*/ 0 h 51"/>
                <a:gd name="T16" fmla="*/ 5 w 26"/>
                <a:gd name="T17" fmla="*/ 0 h 51"/>
                <a:gd name="T18" fmla="*/ 0 w 26"/>
                <a:gd name="T19" fmla="*/ 4 h 51"/>
                <a:gd name="T20" fmla="*/ 0 w 26"/>
                <a:gd name="T21" fmla="*/ 46 h 51"/>
                <a:gd name="T22" fmla="*/ 5 w 26"/>
                <a:gd name="T23" fmla="*/ 51 h 51"/>
                <a:gd name="T24" fmla="*/ 21 w 26"/>
                <a:gd name="T25" fmla="*/ 51 h 51"/>
                <a:gd name="T26" fmla="*/ 26 w 26"/>
                <a:gd name="T27" fmla="*/ 46 h 51"/>
                <a:gd name="T28" fmla="*/ 21 w 26"/>
                <a:gd name="T29" fmla="*/ 41 h 51"/>
                <a:gd name="T30" fmla="*/ 10 w 26"/>
                <a:gd name="T31" fmla="*/ 41 h 51"/>
                <a:gd name="T32" fmla="*/ 10 w 26"/>
                <a:gd name="T33" fmla="*/ 30 h 51"/>
                <a:gd name="T34" fmla="*/ 21 w 26"/>
                <a:gd name="T35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51">
                  <a:moveTo>
                    <a:pt x="21" y="30"/>
                  </a:moveTo>
                  <a:cubicBezTo>
                    <a:pt x="24" y="30"/>
                    <a:pt x="26" y="28"/>
                    <a:pt x="26" y="25"/>
                  </a:cubicBezTo>
                  <a:cubicBezTo>
                    <a:pt x="26" y="22"/>
                    <a:pt x="24" y="20"/>
                    <a:pt x="2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4" y="9"/>
                    <a:pt x="26" y="7"/>
                    <a:pt x="26" y="4"/>
                  </a:cubicBezTo>
                  <a:cubicBezTo>
                    <a:pt x="26" y="2"/>
                    <a:pt x="24" y="0"/>
                    <a:pt x="2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1"/>
                    <a:pt x="5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4" y="51"/>
                    <a:pt x="26" y="48"/>
                    <a:pt x="26" y="46"/>
                  </a:cubicBezTo>
                  <a:cubicBezTo>
                    <a:pt x="26" y="43"/>
                    <a:pt x="24" y="41"/>
                    <a:pt x="21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30"/>
                    <a:pt x="10" y="30"/>
                    <a:pt x="10" y="30"/>
                  </a:cubicBezTo>
                  <a:lnTo>
                    <a:pt x="21" y="30"/>
                  </a:ln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33">
              <a:extLst>
                <a:ext uri="{FF2B5EF4-FFF2-40B4-BE49-F238E27FC236}">
                  <a16:creationId xmlns:a16="http://schemas.microsoft.com/office/drawing/2014/main" id="{F804F28E-6EB2-774D-9879-27E6CA9EA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3603" y="3464523"/>
              <a:ext cx="42999" cy="122996"/>
            </a:xfrm>
            <a:custGeom>
              <a:avLst/>
              <a:gdLst>
                <a:gd name="T0" fmla="*/ 8 w 18"/>
                <a:gd name="T1" fmla="*/ 48 h 52"/>
                <a:gd name="T2" fmla="*/ 0 w 18"/>
                <a:gd name="T3" fmla="*/ 6 h 52"/>
                <a:gd name="T4" fmla="*/ 4 w 18"/>
                <a:gd name="T5" fmla="*/ 1 h 52"/>
                <a:gd name="T6" fmla="*/ 10 w 18"/>
                <a:gd name="T7" fmla="*/ 5 h 52"/>
                <a:gd name="T8" fmla="*/ 18 w 18"/>
                <a:gd name="T9" fmla="*/ 46 h 52"/>
                <a:gd name="T10" fmla="*/ 14 w 18"/>
                <a:gd name="T11" fmla="*/ 51 h 52"/>
                <a:gd name="T12" fmla="*/ 8 w 18"/>
                <a:gd name="T13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2">
                  <a:moveTo>
                    <a:pt x="8" y="48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1" y="1"/>
                    <a:pt x="4" y="1"/>
                  </a:cubicBezTo>
                  <a:cubicBezTo>
                    <a:pt x="7" y="0"/>
                    <a:pt x="9" y="2"/>
                    <a:pt x="10" y="5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8"/>
                    <a:pt x="17" y="51"/>
                    <a:pt x="14" y="51"/>
                  </a:cubicBezTo>
                  <a:cubicBezTo>
                    <a:pt x="11" y="52"/>
                    <a:pt x="9" y="50"/>
                    <a:pt x="8" y="48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34">
              <a:extLst>
                <a:ext uri="{FF2B5EF4-FFF2-40B4-BE49-F238E27FC236}">
                  <a16:creationId xmlns:a16="http://schemas.microsoft.com/office/drawing/2014/main" id="{98B7B118-8E75-B146-941C-0F97E8015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602" y="3464523"/>
              <a:ext cx="44999" cy="122996"/>
            </a:xfrm>
            <a:custGeom>
              <a:avLst/>
              <a:gdLst>
                <a:gd name="T0" fmla="*/ 10 w 19"/>
                <a:gd name="T1" fmla="*/ 48 h 52"/>
                <a:gd name="T2" fmla="*/ 18 w 19"/>
                <a:gd name="T3" fmla="*/ 6 h 52"/>
                <a:gd name="T4" fmla="*/ 14 w 19"/>
                <a:gd name="T5" fmla="*/ 1 h 52"/>
                <a:gd name="T6" fmla="*/ 9 w 19"/>
                <a:gd name="T7" fmla="*/ 5 h 52"/>
                <a:gd name="T8" fmla="*/ 0 w 19"/>
                <a:gd name="T9" fmla="*/ 46 h 52"/>
                <a:gd name="T10" fmla="*/ 4 w 19"/>
                <a:gd name="T11" fmla="*/ 51 h 52"/>
                <a:gd name="T12" fmla="*/ 10 w 19"/>
                <a:gd name="T13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52">
                  <a:moveTo>
                    <a:pt x="10" y="48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19" y="4"/>
                    <a:pt x="17" y="1"/>
                    <a:pt x="14" y="1"/>
                  </a:cubicBezTo>
                  <a:cubicBezTo>
                    <a:pt x="12" y="0"/>
                    <a:pt x="9" y="2"/>
                    <a:pt x="9" y="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1"/>
                    <a:pt x="4" y="51"/>
                  </a:cubicBezTo>
                  <a:cubicBezTo>
                    <a:pt x="7" y="52"/>
                    <a:pt x="9" y="50"/>
                    <a:pt x="10" y="48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35">
              <a:extLst>
                <a:ext uri="{FF2B5EF4-FFF2-40B4-BE49-F238E27FC236}">
                  <a16:creationId xmlns:a16="http://schemas.microsoft.com/office/drawing/2014/main" id="{7C18C13E-0004-8146-B61C-132B745A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601" y="3464523"/>
              <a:ext cx="44999" cy="122996"/>
            </a:xfrm>
            <a:custGeom>
              <a:avLst/>
              <a:gdLst>
                <a:gd name="T0" fmla="*/ 9 w 19"/>
                <a:gd name="T1" fmla="*/ 48 h 52"/>
                <a:gd name="T2" fmla="*/ 1 w 19"/>
                <a:gd name="T3" fmla="*/ 6 h 52"/>
                <a:gd name="T4" fmla="*/ 4 w 19"/>
                <a:gd name="T5" fmla="*/ 1 h 52"/>
                <a:gd name="T6" fmla="*/ 10 w 19"/>
                <a:gd name="T7" fmla="*/ 5 h 52"/>
                <a:gd name="T8" fmla="*/ 18 w 19"/>
                <a:gd name="T9" fmla="*/ 46 h 52"/>
                <a:gd name="T10" fmla="*/ 15 w 19"/>
                <a:gd name="T11" fmla="*/ 51 h 52"/>
                <a:gd name="T12" fmla="*/ 9 w 19"/>
                <a:gd name="T13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52">
                  <a:moveTo>
                    <a:pt x="9" y="48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2" y="1"/>
                    <a:pt x="4" y="1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8"/>
                    <a:pt x="17" y="51"/>
                    <a:pt x="15" y="51"/>
                  </a:cubicBezTo>
                  <a:cubicBezTo>
                    <a:pt x="12" y="52"/>
                    <a:pt x="9" y="50"/>
                    <a:pt x="9" y="48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36">
              <a:extLst>
                <a:ext uri="{FF2B5EF4-FFF2-40B4-BE49-F238E27FC236}">
                  <a16:creationId xmlns:a16="http://schemas.microsoft.com/office/drawing/2014/main" id="{1A4DC99C-6468-4345-9D6C-EFA35F370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0601" y="3464523"/>
              <a:ext cx="44999" cy="122996"/>
            </a:xfrm>
            <a:custGeom>
              <a:avLst/>
              <a:gdLst>
                <a:gd name="T0" fmla="*/ 10 w 19"/>
                <a:gd name="T1" fmla="*/ 48 h 52"/>
                <a:gd name="T2" fmla="*/ 19 w 19"/>
                <a:gd name="T3" fmla="*/ 6 h 52"/>
                <a:gd name="T4" fmla="*/ 15 w 19"/>
                <a:gd name="T5" fmla="*/ 1 h 52"/>
                <a:gd name="T6" fmla="*/ 9 w 19"/>
                <a:gd name="T7" fmla="*/ 5 h 52"/>
                <a:gd name="T8" fmla="*/ 1 w 19"/>
                <a:gd name="T9" fmla="*/ 46 h 52"/>
                <a:gd name="T10" fmla="*/ 5 w 19"/>
                <a:gd name="T11" fmla="*/ 51 h 52"/>
                <a:gd name="T12" fmla="*/ 10 w 19"/>
                <a:gd name="T13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52">
                  <a:moveTo>
                    <a:pt x="10" y="48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9" y="4"/>
                    <a:pt x="17" y="1"/>
                    <a:pt x="15" y="1"/>
                  </a:cubicBezTo>
                  <a:cubicBezTo>
                    <a:pt x="12" y="0"/>
                    <a:pt x="9" y="2"/>
                    <a:pt x="9" y="5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0" y="48"/>
                    <a:pt x="2" y="51"/>
                    <a:pt x="5" y="51"/>
                  </a:cubicBezTo>
                  <a:cubicBezTo>
                    <a:pt x="7" y="52"/>
                    <a:pt x="10" y="50"/>
                    <a:pt x="10" y="48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37">
              <a:extLst>
                <a:ext uri="{FF2B5EF4-FFF2-40B4-BE49-F238E27FC236}">
                  <a16:creationId xmlns:a16="http://schemas.microsoft.com/office/drawing/2014/main" id="{7919746B-436A-144D-B6DF-26F0A48C1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606" y="3467523"/>
              <a:ext cx="23999" cy="119996"/>
            </a:xfrm>
            <a:custGeom>
              <a:avLst/>
              <a:gdLst>
                <a:gd name="T0" fmla="*/ 0 w 10"/>
                <a:gd name="T1" fmla="*/ 46 h 51"/>
                <a:gd name="T2" fmla="*/ 0 w 10"/>
                <a:gd name="T3" fmla="*/ 5 h 51"/>
                <a:gd name="T4" fmla="*/ 5 w 10"/>
                <a:gd name="T5" fmla="*/ 0 h 51"/>
                <a:gd name="T6" fmla="*/ 10 w 10"/>
                <a:gd name="T7" fmla="*/ 5 h 51"/>
                <a:gd name="T8" fmla="*/ 10 w 10"/>
                <a:gd name="T9" fmla="*/ 46 h 51"/>
                <a:gd name="T10" fmla="*/ 5 w 10"/>
                <a:gd name="T11" fmla="*/ 51 h 51"/>
                <a:gd name="T12" fmla="*/ 0 w 10"/>
                <a:gd name="T1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1">
                  <a:moveTo>
                    <a:pt x="0" y="46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8"/>
                    <a:pt x="7" y="51"/>
                    <a:pt x="5" y="51"/>
                  </a:cubicBezTo>
                  <a:cubicBezTo>
                    <a:pt x="2" y="51"/>
                    <a:pt x="0" y="48"/>
                    <a:pt x="0" y="46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38">
              <a:extLst>
                <a:ext uri="{FF2B5EF4-FFF2-40B4-BE49-F238E27FC236}">
                  <a16:creationId xmlns:a16="http://schemas.microsoft.com/office/drawing/2014/main" id="{A7E543FD-96A2-2B40-8373-FD814C709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607" y="3467523"/>
              <a:ext cx="23999" cy="119996"/>
            </a:xfrm>
            <a:custGeom>
              <a:avLst/>
              <a:gdLst>
                <a:gd name="T0" fmla="*/ 0 w 10"/>
                <a:gd name="T1" fmla="*/ 46 h 51"/>
                <a:gd name="T2" fmla="*/ 0 w 10"/>
                <a:gd name="T3" fmla="*/ 5 h 51"/>
                <a:gd name="T4" fmla="*/ 5 w 10"/>
                <a:gd name="T5" fmla="*/ 0 h 51"/>
                <a:gd name="T6" fmla="*/ 10 w 10"/>
                <a:gd name="T7" fmla="*/ 5 h 51"/>
                <a:gd name="T8" fmla="*/ 10 w 10"/>
                <a:gd name="T9" fmla="*/ 46 h 51"/>
                <a:gd name="T10" fmla="*/ 5 w 10"/>
                <a:gd name="T11" fmla="*/ 51 h 51"/>
                <a:gd name="T12" fmla="*/ 0 w 10"/>
                <a:gd name="T1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1">
                  <a:moveTo>
                    <a:pt x="0" y="46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8"/>
                    <a:pt x="8" y="51"/>
                    <a:pt x="5" y="51"/>
                  </a:cubicBezTo>
                  <a:cubicBezTo>
                    <a:pt x="3" y="51"/>
                    <a:pt x="0" y="48"/>
                    <a:pt x="0" y="46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39">
              <a:extLst>
                <a:ext uri="{FF2B5EF4-FFF2-40B4-BE49-F238E27FC236}">
                  <a16:creationId xmlns:a16="http://schemas.microsoft.com/office/drawing/2014/main" id="{685E41F9-CC79-7341-94B6-13174097C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607" y="3464523"/>
              <a:ext cx="68998" cy="122996"/>
            </a:xfrm>
            <a:custGeom>
              <a:avLst/>
              <a:gdLst>
                <a:gd name="T0" fmla="*/ 19 w 29"/>
                <a:gd name="T1" fmla="*/ 49 h 52"/>
                <a:gd name="T2" fmla="*/ 1 w 29"/>
                <a:gd name="T3" fmla="*/ 7 h 52"/>
                <a:gd name="T4" fmla="*/ 3 w 29"/>
                <a:gd name="T5" fmla="*/ 1 h 52"/>
                <a:gd name="T6" fmla="*/ 10 w 29"/>
                <a:gd name="T7" fmla="*/ 4 h 52"/>
                <a:gd name="T8" fmla="*/ 28 w 29"/>
                <a:gd name="T9" fmla="*/ 45 h 52"/>
                <a:gd name="T10" fmla="*/ 26 w 29"/>
                <a:gd name="T11" fmla="*/ 51 h 52"/>
                <a:gd name="T12" fmla="*/ 19 w 29"/>
                <a:gd name="T13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52">
                  <a:moveTo>
                    <a:pt x="19" y="49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9" y="1"/>
                    <a:pt x="10" y="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7"/>
                    <a:pt x="28" y="50"/>
                    <a:pt x="26" y="51"/>
                  </a:cubicBezTo>
                  <a:cubicBezTo>
                    <a:pt x="23" y="52"/>
                    <a:pt x="20" y="51"/>
                    <a:pt x="19" y="49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40">
              <a:extLst>
                <a:ext uri="{FF2B5EF4-FFF2-40B4-BE49-F238E27FC236}">
                  <a16:creationId xmlns:a16="http://schemas.microsoft.com/office/drawing/2014/main" id="{E29A989A-51AB-6F40-8FEE-69497917A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600" y="3462523"/>
              <a:ext cx="79998" cy="127996"/>
            </a:xfrm>
            <a:custGeom>
              <a:avLst/>
              <a:gdLst>
                <a:gd name="T0" fmla="*/ 31 w 34"/>
                <a:gd name="T1" fmla="*/ 9 h 54"/>
                <a:gd name="T2" fmla="*/ 27 w 34"/>
                <a:gd name="T3" fmla="*/ 14 h 54"/>
                <a:gd name="T4" fmla="*/ 18 w 34"/>
                <a:gd name="T5" fmla="*/ 11 h 54"/>
                <a:gd name="T6" fmla="*/ 13 w 34"/>
                <a:gd name="T7" fmla="*/ 15 h 54"/>
                <a:gd name="T8" fmla="*/ 33 w 34"/>
                <a:gd name="T9" fmla="*/ 38 h 54"/>
                <a:gd name="T10" fmla="*/ 16 w 34"/>
                <a:gd name="T11" fmla="*/ 53 h 54"/>
                <a:gd name="T12" fmla="*/ 0 w 34"/>
                <a:gd name="T13" fmla="*/ 45 h 54"/>
                <a:gd name="T14" fmla="*/ 5 w 34"/>
                <a:gd name="T15" fmla="*/ 40 h 54"/>
                <a:gd name="T16" fmla="*/ 16 w 34"/>
                <a:gd name="T17" fmla="*/ 43 h 54"/>
                <a:gd name="T18" fmla="*/ 23 w 34"/>
                <a:gd name="T19" fmla="*/ 37 h 54"/>
                <a:gd name="T20" fmla="*/ 2 w 34"/>
                <a:gd name="T21" fmla="*/ 16 h 54"/>
                <a:gd name="T22" fmla="*/ 19 w 34"/>
                <a:gd name="T23" fmla="*/ 1 h 54"/>
                <a:gd name="T24" fmla="*/ 31 w 34"/>
                <a:gd name="T25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54">
                  <a:moveTo>
                    <a:pt x="31" y="9"/>
                  </a:moveTo>
                  <a:cubicBezTo>
                    <a:pt x="31" y="11"/>
                    <a:pt x="29" y="14"/>
                    <a:pt x="27" y="14"/>
                  </a:cubicBezTo>
                  <a:cubicBezTo>
                    <a:pt x="24" y="13"/>
                    <a:pt x="22" y="11"/>
                    <a:pt x="18" y="11"/>
                  </a:cubicBezTo>
                  <a:cubicBezTo>
                    <a:pt x="15" y="11"/>
                    <a:pt x="13" y="12"/>
                    <a:pt x="13" y="15"/>
                  </a:cubicBezTo>
                  <a:cubicBezTo>
                    <a:pt x="12" y="23"/>
                    <a:pt x="34" y="19"/>
                    <a:pt x="33" y="38"/>
                  </a:cubicBezTo>
                  <a:cubicBezTo>
                    <a:pt x="33" y="48"/>
                    <a:pt x="25" y="54"/>
                    <a:pt x="16" y="53"/>
                  </a:cubicBezTo>
                  <a:cubicBezTo>
                    <a:pt x="11" y="53"/>
                    <a:pt x="0" y="51"/>
                    <a:pt x="0" y="45"/>
                  </a:cubicBezTo>
                  <a:cubicBezTo>
                    <a:pt x="1" y="42"/>
                    <a:pt x="2" y="40"/>
                    <a:pt x="5" y="40"/>
                  </a:cubicBezTo>
                  <a:cubicBezTo>
                    <a:pt x="8" y="40"/>
                    <a:pt x="12" y="43"/>
                    <a:pt x="16" y="43"/>
                  </a:cubicBezTo>
                  <a:cubicBezTo>
                    <a:pt x="20" y="43"/>
                    <a:pt x="22" y="41"/>
                    <a:pt x="23" y="37"/>
                  </a:cubicBezTo>
                  <a:cubicBezTo>
                    <a:pt x="23" y="29"/>
                    <a:pt x="1" y="33"/>
                    <a:pt x="2" y="16"/>
                  </a:cubicBezTo>
                  <a:cubicBezTo>
                    <a:pt x="3" y="6"/>
                    <a:pt x="10" y="0"/>
                    <a:pt x="19" y="1"/>
                  </a:cubicBezTo>
                  <a:cubicBezTo>
                    <a:pt x="23" y="1"/>
                    <a:pt x="31" y="3"/>
                    <a:pt x="31" y="9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4D4AA33-1E2A-D640-88A8-D98B95A85FBC}"/>
              </a:ext>
            </a:extLst>
          </p:cNvPr>
          <p:cNvSpPr/>
          <p:nvPr/>
        </p:nvSpPr>
        <p:spPr>
          <a:xfrm>
            <a:off x="2162116" y="3817764"/>
            <a:ext cx="15891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latin typeface="+mn-lt"/>
              </a:rPr>
              <a:t>1/3 use social media </a:t>
            </a:r>
          </a:p>
          <a:p>
            <a:pPr algn="ctr"/>
            <a:r>
              <a:rPr lang="en-US" sz="1000">
                <a:latin typeface="+mn-lt"/>
              </a:rPr>
              <a:t>as info source for </a:t>
            </a:r>
          </a:p>
          <a:p>
            <a:pPr algn="ctr"/>
            <a:r>
              <a:rPr lang="en-US" sz="1000">
                <a:latin typeface="+mn-lt"/>
              </a:rPr>
              <a:t>new technology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18388F9-1456-024D-B673-B06EAA2F0AFB}"/>
              </a:ext>
            </a:extLst>
          </p:cNvPr>
          <p:cNvSpPr/>
          <p:nvPr/>
        </p:nvSpPr>
        <p:spPr>
          <a:xfrm>
            <a:off x="527692" y="3894708"/>
            <a:ext cx="1591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latin typeface="+mn-lt"/>
              </a:rPr>
              <a:t>Revenue growth as the most cited drivers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C023502-7533-7D45-A3C4-786D0AF4CAD6}"/>
              </a:ext>
            </a:extLst>
          </p:cNvPr>
          <p:cNvGrpSpPr/>
          <p:nvPr/>
        </p:nvGrpSpPr>
        <p:grpSpPr>
          <a:xfrm>
            <a:off x="5803167" y="1445792"/>
            <a:ext cx="843603" cy="843603"/>
            <a:chOff x="5938818" y="2083461"/>
            <a:chExt cx="647980" cy="647980"/>
          </a:xfrm>
        </p:grpSpPr>
        <p:sp>
          <p:nvSpPr>
            <p:cNvPr id="55" name="Oval 705">
              <a:extLst>
                <a:ext uri="{FF2B5EF4-FFF2-40B4-BE49-F238E27FC236}">
                  <a16:creationId xmlns:a16="http://schemas.microsoft.com/office/drawing/2014/main" id="{5F27EA69-A706-E14F-A5C7-9CDE86BFB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8818" y="2083461"/>
              <a:ext cx="647980" cy="647980"/>
            </a:xfrm>
            <a:prstGeom prst="ellipse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06">
              <a:extLst>
                <a:ext uri="{FF2B5EF4-FFF2-40B4-BE49-F238E27FC236}">
                  <a16:creationId xmlns:a16="http://schemas.microsoft.com/office/drawing/2014/main" id="{84E6AB2B-2A21-1B43-9DB4-9ADD24038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812" y="2437450"/>
              <a:ext cx="443986" cy="293991"/>
            </a:xfrm>
            <a:custGeom>
              <a:avLst/>
              <a:gdLst>
                <a:gd name="T0" fmla="*/ 170 w 188"/>
                <a:gd name="T1" fmla="*/ 0 h 124"/>
                <a:gd name="T2" fmla="*/ 170 w 188"/>
                <a:gd name="T3" fmla="*/ 2 h 124"/>
                <a:gd name="T4" fmla="*/ 168 w 188"/>
                <a:gd name="T5" fmla="*/ 8 h 124"/>
                <a:gd name="T6" fmla="*/ 161 w 188"/>
                <a:gd name="T7" fmla="*/ 12 h 124"/>
                <a:gd name="T8" fmla="*/ 154 w 188"/>
                <a:gd name="T9" fmla="*/ 9 h 124"/>
                <a:gd name="T10" fmla="*/ 149 w 188"/>
                <a:gd name="T11" fmla="*/ 4 h 124"/>
                <a:gd name="T12" fmla="*/ 131 w 188"/>
                <a:gd name="T13" fmla="*/ 51 h 124"/>
                <a:gd name="T14" fmla="*/ 68 w 188"/>
                <a:gd name="T15" fmla="*/ 88 h 124"/>
                <a:gd name="T16" fmla="*/ 55 w 188"/>
                <a:gd name="T17" fmla="*/ 89 h 124"/>
                <a:gd name="T18" fmla="*/ 0 w 188"/>
                <a:gd name="T19" fmla="*/ 72 h 124"/>
                <a:gd name="T20" fmla="*/ 54 w 188"/>
                <a:gd name="T21" fmla="*/ 124 h 124"/>
                <a:gd name="T22" fmla="*/ 55 w 188"/>
                <a:gd name="T23" fmla="*/ 124 h 124"/>
                <a:gd name="T24" fmla="*/ 188 w 188"/>
                <a:gd name="T25" fmla="*/ 18 h 124"/>
                <a:gd name="T26" fmla="*/ 170 w 188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8" h="124">
                  <a:moveTo>
                    <a:pt x="170" y="0"/>
                  </a:moveTo>
                  <a:cubicBezTo>
                    <a:pt x="170" y="0"/>
                    <a:pt x="170" y="1"/>
                    <a:pt x="170" y="2"/>
                  </a:cubicBezTo>
                  <a:cubicBezTo>
                    <a:pt x="170" y="4"/>
                    <a:pt x="170" y="7"/>
                    <a:pt x="168" y="8"/>
                  </a:cubicBezTo>
                  <a:cubicBezTo>
                    <a:pt x="166" y="10"/>
                    <a:pt x="164" y="12"/>
                    <a:pt x="161" y="12"/>
                  </a:cubicBezTo>
                  <a:cubicBezTo>
                    <a:pt x="158" y="12"/>
                    <a:pt x="156" y="11"/>
                    <a:pt x="154" y="9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8" y="21"/>
                    <a:pt x="141" y="38"/>
                    <a:pt x="131" y="51"/>
                  </a:cubicBezTo>
                  <a:cubicBezTo>
                    <a:pt x="116" y="72"/>
                    <a:pt x="93" y="85"/>
                    <a:pt x="68" y="88"/>
                  </a:cubicBezTo>
                  <a:cubicBezTo>
                    <a:pt x="64" y="89"/>
                    <a:pt x="60" y="89"/>
                    <a:pt x="55" y="89"/>
                  </a:cubicBezTo>
                  <a:cubicBezTo>
                    <a:pt x="35" y="89"/>
                    <a:pt x="16" y="83"/>
                    <a:pt x="0" y="72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4" y="124"/>
                    <a:pt x="55" y="124"/>
                    <a:pt x="55" y="124"/>
                  </a:cubicBezTo>
                  <a:cubicBezTo>
                    <a:pt x="120" y="124"/>
                    <a:pt x="175" y="79"/>
                    <a:pt x="188" y="18"/>
                  </a:cubicBezTo>
                  <a:cubicBezTo>
                    <a:pt x="170" y="0"/>
                    <a:pt x="170" y="0"/>
                    <a:pt x="170" y="0"/>
                  </a:cubicBezTo>
                </a:path>
              </a:pathLst>
            </a:custGeom>
            <a:solidFill>
              <a:srgbClr val="003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07">
              <a:extLst>
                <a:ext uri="{FF2B5EF4-FFF2-40B4-BE49-F238E27FC236}">
                  <a16:creationId xmlns:a16="http://schemas.microsoft.com/office/drawing/2014/main" id="{D4FE7802-E197-AA42-9EB5-36183E41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7816" y="2156459"/>
              <a:ext cx="484985" cy="283991"/>
            </a:xfrm>
            <a:custGeom>
              <a:avLst/>
              <a:gdLst>
                <a:gd name="T0" fmla="*/ 25 w 205"/>
                <a:gd name="T1" fmla="*/ 119 h 120"/>
                <a:gd name="T2" fmla="*/ 25 w 205"/>
                <a:gd name="T3" fmla="*/ 119 h 120"/>
                <a:gd name="T4" fmla="*/ 26 w 205"/>
                <a:gd name="T5" fmla="*/ 119 h 120"/>
                <a:gd name="T6" fmla="*/ 26 w 205"/>
                <a:gd name="T7" fmla="*/ 119 h 120"/>
                <a:gd name="T8" fmla="*/ 27 w 205"/>
                <a:gd name="T9" fmla="*/ 119 h 120"/>
                <a:gd name="T10" fmla="*/ 27 w 205"/>
                <a:gd name="T11" fmla="*/ 120 h 120"/>
                <a:gd name="T12" fmla="*/ 27 w 205"/>
                <a:gd name="T13" fmla="*/ 120 h 120"/>
                <a:gd name="T14" fmla="*/ 27 w 205"/>
                <a:gd name="T15" fmla="*/ 120 h 120"/>
                <a:gd name="T16" fmla="*/ 28 w 205"/>
                <a:gd name="T17" fmla="*/ 120 h 120"/>
                <a:gd name="T18" fmla="*/ 28 w 205"/>
                <a:gd name="T19" fmla="*/ 120 h 120"/>
                <a:gd name="T20" fmla="*/ 28 w 205"/>
                <a:gd name="T21" fmla="*/ 120 h 120"/>
                <a:gd name="T22" fmla="*/ 28 w 205"/>
                <a:gd name="T23" fmla="*/ 120 h 120"/>
                <a:gd name="T24" fmla="*/ 30 w 205"/>
                <a:gd name="T25" fmla="*/ 120 h 120"/>
                <a:gd name="T26" fmla="*/ 30 w 205"/>
                <a:gd name="T27" fmla="*/ 120 h 120"/>
                <a:gd name="T28" fmla="*/ 31 w 205"/>
                <a:gd name="T29" fmla="*/ 120 h 120"/>
                <a:gd name="T30" fmla="*/ 31 w 205"/>
                <a:gd name="T31" fmla="*/ 120 h 120"/>
                <a:gd name="T32" fmla="*/ 32 w 205"/>
                <a:gd name="T33" fmla="*/ 120 h 120"/>
                <a:gd name="T34" fmla="*/ 32 w 205"/>
                <a:gd name="T35" fmla="*/ 120 h 120"/>
                <a:gd name="T36" fmla="*/ 32 w 205"/>
                <a:gd name="T37" fmla="*/ 120 h 120"/>
                <a:gd name="T38" fmla="*/ 33 w 205"/>
                <a:gd name="T39" fmla="*/ 120 h 120"/>
                <a:gd name="T40" fmla="*/ 33 w 205"/>
                <a:gd name="T41" fmla="*/ 120 h 120"/>
                <a:gd name="T42" fmla="*/ 33 w 205"/>
                <a:gd name="T43" fmla="*/ 120 h 120"/>
                <a:gd name="T44" fmla="*/ 34 w 205"/>
                <a:gd name="T45" fmla="*/ 119 h 120"/>
                <a:gd name="T46" fmla="*/ 34 w 205"/>
                <a:gd name="T47" fmla="*/ 119 h 120"/>
                <a:gd name="T48" fmla="*/ 34 w 205"/>
                <a:gd name="T49" fmla="*/ 119 h 120"/>
                <a:gd name="T50" fmla="*/ 35 w 205"/>
                <a:gd name="T51" fmla="*/ 119 h 120"/>
                <a:gd name="T52" fmla="*/ 35 w 205"/>
                <a:gd name="T53" fmla="*/ 119 h 120"/>
                <a:gd name="T54" fmla="*/ 36 w 205"/>
                <a:gd name="T55" fmla="*/ 118 h 120"/>
                <a:gd name="T56" fmla="*/ 36 w 205"/>
                <a:gd name="T57" fmla="*/ 118 h 120"/>
                <a:gd name="T58" fmla="*/ 36 w 205"/>
                <a:gd name="T59" fmla="*/ 118 h 120"/>
                <a:gd name="T60" fmla="*/ 36 w 205"/>
                <a:gd name="T61" fmla="*/ 118 h 120"/>
                <a:gd name="T62" fmla="*/ 57 w 205"/>
                <a:gd name="T63" fmla="*/ 97 h 120"/>
                <a:gd name="T64" fmla="*/ 57 w 205"/>
                <a:gd name="T65" fmla="*/ 85 h 120"/>
                <a:gd name="T66" fmla="*/ 45 w 205"/>
                <a:gd name="T67" fmla="*/ 85 h 120"/>
                <a:gd name="T68" fmla="*/ 39 w 205"/>
                <a:gd name="T69" fmla="*/ 90 h 120"/>
                <a:gd name="T70" fmla="*/ 53 w 205"/>
                <a:gd name="T71" fmla="*/ 53 h 120"/>
                <a:gd name="T72" fmla="*/ 104 w 205"/>
                <a:gd name="T73" fmla="*/ 24 h 120"/>
                <a:gd name="T74" fmla="*/ 186 w 205"/>
                <a:gd name="T75" fmla="*/ 74 h 120"/>
                <a:gd name="T76" fmla="*/ 198 w 205"/>
                <a:gd name="T77" fmla="*/ 79 h 120"/>
                <a:gd name="T78" fmla="*/ 203 w 205"/>
                <a:gd name="T79" fmla="*/ 68 h 120"/>
                <a:gd name="T80" fmla="*/ 101 w 205"/>
                <a:gd name="T81" fmla="*/ 6 h 120"/>
                <a:gd name="T82" fmla="*/ 39 w 205"/>
                <a:gd name="T83" fmla="*/ 43 h 120"/>
                <a:gd name="T84" fmla="*/ 21 w 205"/>
                <a:gd name="T85" fmla="*/ 89 h 120"/>
                <a:gd name="T86" fmla="*/ 16 w 205"/>
                <a:gd name="T87" fmla="*/ 84 h 120"/>
                <a:gd name="T88" fmla="*/ 3 w 205"/>
                <a:gd name="T89" fmla="*/ 84 h 120"/>
                <a:gd name="T90" fmla="*/ 3 w 205"/>
                <a:gd name="T91" fmla="*/ 97 h 120"/>
                <a:gd name="T92" fmla="*/ 24 w 205"/>
                <a:gd name="T93" fmla="*/ 117 h 120"/>
                <a:gd name="T94" fmla="*/ 24 w 205"/>
                <a:gd name="T95" fmla="*/ 118 h 120"/>
                <a:gd name="T96" fmla="*/ 25 w 205"/>
                <a:gd name="T97" fmla="*/ 118 h 120"/>
                <a:gd name="T98" fmla="*/ 25 w 205"/>
                <a:gd name="T99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5" h="120">
                  <a:moveTo>
                    <a:pt x="25" y="119"/>
                  </a:moveTo>
                  <a:cubicBezTo>
                    <a:pt x="25" y="119"/>
                    <a:pt x="25" y="119"/>
                    <a:pt x="25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9" y="120"/>
                    <a:pt x="30" y="120"/>
                    <a:pt x="30" y="12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20"/>
                    <a:pt x="31" y="120"/>
                    <a:pt x="31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1" y="94"/>
                    <a:pt x="61" y="88"/>
                    <a:pt x="57" y="85"/>
                  </a:cubicBezTo>
                  <a:cubicBezTo>
                    <a:pt x="54" y="81"/>
                    <a:pt x="48" y="81"/>
                    <a:pt x="45" y="85"/>
                  </a:cubicBezTo>
                  <a:cubicBezTo>
                    <a:pt x="39" y="90"/>
                    <a:pt x="39" y="90"/>
                    <a:pt x="39" y="90"/>
                  </a:cubicBezTo>
                  <a:cubicBezTo>
                    <a:pt x="40" y="77"/>
                    <a:pt x="45" y="64"/>
                    <a:pt x="53" y="53"/>
                  </a:cubicBezTo>
                  <a:cubicBezTo>
                    <a:pt x="66" y="37"/>
                    <a:pt x="84" y="27"/>
                    <a:pt x="104" y="24"/>
                  </a:cubicBezTo>
                  <a:cubicBezTo>
                    <a:pt x="139" y="19"/>
                    <a:pt x="174" y="40"/>
                    <a:pt x="186" y="74"/>
                  </a:cubicBezTo>
                  <a:cubicBezTo>
                    <a:pt x="188" y="78"/>
                    <a:pt x="193" y="81"/>
                    <a:pt x="198" y="79"/>
                  </a:cubicBezTo>
                  <a:cubicBezTo>
                    <a:pt x="202" y="77"/>
                    <a:pt x="205" y="72"/>
                    <a:pt x="203" y="68"/>
                  </a:cubicBezTo>
                  <a:cubicBezTo>
                    <a:pt x="188" y="26"/>
                    <a:pt x="145" y="0"/>
                    <a:pt x="101" y="6"/>
                  </a:cubicBezTo>
                  <a:cubicBezTo>
                    <a:pt x="76" y="10"/>
                    <a:pt x="54" y="23"/>
                    <a:pt x="39" y="43"/>
                  </a:cubicBezTo>
                  <a:cubicBezTo>
                    <a:pt x="29" y="57"/>
                    <a:pt x="23" y="73"/>
                    <a:pt x="21" y="89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3" y="81"/>
                    <a:pt x="7" y="81"/>
                    <a:pt x="3" y="84"/>
                  </a:cubicBezTo>
                  <a:cubicBezTo>
                    <a:pt x="0" y="88"/>
                    <a:pt x="0" y="93"/>
                    <a:pt x="3" y="97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08">
              <a:extLst>
                <a:ext uri="{FF2B5EF4-FFF2-40B4-BE49-F238E27FC236}">
                  <a16:creationId xmlns:a16="http://schemas.microsoft.com/office/drawing/2014/main" id="{4A34BB07-8537-154D-BC47-D0641F66B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7816" y="2154459"/>
              <a:ext cx="484985" cy="287991"/>
            </a:xfrm>
            <a:custGeom>
              <a:avLst/>
              <a:gdLst>
                <a:gd name="T0" fmla="*/ 28 w 205"/>
                <a:gd name="T1" fmla="*/ 122 h 122"/>
                <a:gd name="T2" fmla="*/ 27 w 205"/>
                <a:gd name="T3" fmla="*/ 121 h 122"/>
                <a:gd name="T4" fmla="*/ 27 w 205"/>
                <a:gd name="T5" fmla="*/ 121 h 122"/>
                <a:gd name="T6" fmla="*/ 26 w 205"/>
                <a:gd name="T7" fmla="*/ 121 h 122"/>
                <a:gd name="T8" fmla="*/ 25 w 205"/>
                <a:gd name="T9" fmla="*/ 120 h 122"/>
                <a:gd name="T10" fmla="*/ 24 w 205"/>
                <a:gd name="T11" fmla="*/ 120 h 122"/>
                <a:gd name="T12" fmla="*/ 23 w 205"/>
                <a:gd name="T13" fmla="*/ 119 h 122"/>
                <a:gd name="T14" fmla="*/ 0 w 205"/>
                <a:gd name="T15" fmla="*/ 92 h 122"/>
                <a:gd name="T16" fmla="*/ 10 w 205"/>
                <a:gd name="T17" fmla="*/ 82 h 122"/>
                <a:gd name="T18" fmla="*/ 20 w 205"/>
                <a:gd name="T19" fmla="*/ 89 h 122"/>
                <a:gd name="T20" fmla="*/ 101 w 205"/>
                <a:gd name="T21" fmla="*/ 7 h 122"/>
                <a:gd name="T22" fmla="*/ 198 w 205"/>
                <a:gd name="T23" fmla="*/ 81 h 122"/>
                <a:gd name="T24" fmla="*/ 186 w 205"/>
                <a:gd name="T25" fmla="*/ 75 h 122"/>
                <a:gd name="T26" fmla="*/ 54 w 205"/>
                <a:gd name="T27" fmla="*/ 55 h 122"/>
                <a:gd name="T28" fmla="*/ 44 w 205"/>
                <a:gd name="T29" fmla="*/ 85 h 122"/>
                <a:gd name="T30" fmla="*/ 51 w 205"/>
                <a:gd name="T31" fmla="*/ 82 h 122"/>
                <a:gd name="T32" fmla="*/ 58 w 205"/>
                <a:gd name="T33" fmla="*/ 99 h 122"/>
                <a:gd name="T34" fmla="*/ 36 w 205"/>
                <a:gd name="T35" fmla="*/ 120 h 122"/>
                <a:gd name="T36" fmla="*/ 36 w 205"/>
                <a:gd name="T37" fmla="*/ 120 h 122"/>
                <a:gd name="T38" fmla="*/ 35 w 205"/>
                <a:gd name="T39" fmla="*/ 121 h 122"/>
                <a:gd name="T40" fmla="*/ 34 w 205"/>
                <a:gd name="T41" fmla="*/ 121 h 122"/>
                <a:gd name="T42" fmla="*/ 33 w 205"/>
                <a:gd name="T43" fmla="*/ 121 h 122"/>
                <a:gd name="T44" fmla="*/ 33 w 205"/>
                <a:gd name="T45" fmla="*/ 121 h 122"/>
                <a:gd name="T46" fmla="*/ 32 w 205"/>
                <a:gd name="T47" fmla="*/ 122 h 122"/>
                <a:gd name="T48" fmla="*/ 30 w 205"/>
                <a:gd name="T49" fmla="*/ 122 h 122"/>
                <a:gd name="T50" fmla="*/ 28 w 205"/>
                <a:gd name="T51" fmla="*/ 120 h 122"/>
                <a:gd name="T52" fmla="*/ 29 w 205"/>
                <a:gd name="T53" fmla="*/ 120 h 122"/>
                <a:gd name="T54" fmla="*/ 31 w 205"/>
                <a:gd name="T55" fmla="*/ 120 h 122"/>
                <a:gd name="T56" fmla="*/ 32 w 205"/>
                <a:gd name="T57" fmla="*/ 120 h 122"/>
                <a:gd name="T58" fmla="*/ 33 w 205"/>
                <a:gd name="T59" fmla="*/ 120 h 122"/>
                <a:gd name="T60" fmla="*/ 33 w 205"/>
                <a:gd name="T61" fmla="*/ 120 h 122"/>
                <a:gd name="T62" fmla="*/ 34 w 205"/>
                <a:gd name="T63" fmla="*/ 119 h 122"/>
                <a:gd name="T64" fmla="*/ 35 w 205"/>
                <a:gd name="T65" fmla="*/ 119 h 122"/>
                <a:gd name="T66" fmla="*/ 35 w 205"/>
                <a:gd name="T67" fmla="*/ 119 h 122"/>
                <a:gd name="T68" fmla="*/ 36 w 205"/>
                <a:gd name="T69" fmla="*/ 118 h 122"/>
                <a:gd name="T70" fmla="*/ 57 w 205"/>
                <a:gd name="T71" fmla="*/ 86 h 122"/>
                <a:gd name="T72" fmla="*/ 51 w 205"/>
                <a:gd name="T73" fmla="*/ 84 h 122"/>
                <a:gd name="T74" fmla="*/ 38 w 205"/>
                <a:gd name="T75" fmla="*/ 93 h 122"/>
                <a:gd name="T76" fmla="*/ 53 w 205"/>
                <a:gd name="T77" fmla="*/ 54 h 122"/>
                <a:gd name="T78" fmla="*/ 187 w 205"/>
                <a:gd name="T79" fmla="*/ 74 h 122"/>
                <a:gd name="T80" fmla="*/ 198 w 205"/>
                <a:gd name="T81" fmla="*/ 79 h 122"/>
                <a:gd name="T82" fmla="*/ 101 w 205"/>
                <a:gd name="T83" fmla="*/ 8 h 122"/>
                <a:gd name="T84" fmla="*/ 21 w 205"/>
                <a:gd name="T85" fmla="*/ 90 h 122"/>
                <a:gd name="T86" fmla="*/ 16 w 205"/>
                <a:gd name="T87" fmla="*/ 86 h 122"/>
                <a:gd name="T88" fmla="*/ 10 w 205"/>
                <a:gd name="T89" fmla="*/ 83 h 122"/>
                <a:gd name="T90" fmla="*/ 1 w 205"/>
                <a:gd name="T91" fmla="*/ 92 h 122"/>
                <a:gd name="T92" fmla="*/ 24 w 205"/>
                <a:gd name="T93" fmla="*/ 118 h 122"/>
                <a:gd name="T94" fmla="*/ 25 w 205"/>
                <a:gd name="T95" fmla="*/ 119 h 122"/>
                <a:gd name="T96" fmla="*/ 25 w 205"/>
                <a:gd name="T97" fmla="*/ 119 h 122"/>
                <a:gd name="T98" fmla="*/ 26 w 205"/>
                <a:gd name="T99" fmla="*/ 120 h 122"/>
                <a:gd name="T100" fmla="*/ 27 w 205"/>
                <a:gd name="T101" fmla="*/ 120 h 122"/>
                <a:gd name="T102" fmla="*/ 28 w 205"/>
                <a:gd name="T103" fmla="*/ 120 h 122"/>
                <a:gd name="T104" fmla="*/ 28 w 205"/>
                <a:gd name="T105" fmla="*/ 12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122">
                  <a:moveTo>
                    <a:pt x="30" y="122"/>
                  </a:moveTo>
                  <a:cubicBezTo>
                    <a:pt x="29" y="122"/>
                    <a:pt x="29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0"/>
                    <a:pt x="25" y="120"/>
                    <a:pt x="25" y="120"/>
                  </a:cubicBezTo>
                  <a:cubicBezTo>
                    <a:pt x="25" y="120"/>
                    <a:pt x="25" y="120"/>
                    <a:pt x="25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3" y="119"/>
                    <a:pt x="23" y="119"/>
                    <a:pt x="23" y="119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96"/>
                    <a:pt x="0" y="94"/>
                    <a:pt x="0" y="92"/>
                  </a:cubicBezTo>
                  <a:cubicBezTo>
                    <a:pt x="0" y="89"/>
                    <a:pt x="1" y="87"/>
                    <a:pt x="3" y="85"/>
                  </a:cubicBezTo>
                  <a:cubicBezTo>
                    <a:pt x="5" y="83"/>
                    <a:pt x="7" y="82"/>
                    <a:pt x="10" y="82"/>
                  </a:cubicBezTo>
                  <a:cubicBezTo>
                    <a:pt x="12" y="82"/>
                    <a:pt x="15" y="83"/>
                    <a:pt x="16" y="85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22" y="72"/>
                    <a:pt x="29" y="57"/>
                    <a:pt x="39" y="43"/>
                  </a:cubicBezTo>
                  <a:cubicBezTo>
                    <a:pt x="54" y="23"/>
                    <a:pt x="76" y="10"/>
                    <a:pt x="101" y="7"/>
                  </a:cubicBezTo>
                  <a:cubicBezTo>
                    <a:pt x="146" y="0"/>
                    <a:pt x="189" y="26"/>
                    <a:pt x="204" y="68"/>
                  </a:cubicBezTo>
                  <a:cubicBezTo>
                    <a:pt x="205" y="73"/>
                    <a:pt x="203" y="79"/>
                    <a:pt x="198" y="81"/>
                  </a:cubicBezTo>
                  <a:cubicBezTo>
                    <a:pt x="196" y="81"/>
                    <a:pt x="193" y="81"/>
                    <a:pt x="191" y="80"/>
                  </a:cubicBezTo>
                  <a:cubicBezTo>
                    <a:pt x="188" y="79"/>
                    <a:pt x="187" y="77"/>
                    <a:pt x="186" y="75"/>
                  </a:cubicBezTo>
                  <a:cubicBezTo>
                    <a:pt x="174" y="41"/>
                    <a:pt x="139" y="20"/>
                    <a:pt x="104" y="25"/>
                  </a:cubicBezTo>
                  <a:cubicBezTo>
                    <a:pt x="84" y="28"/>
                    <a:pt x="66" y="39"/>
                    <a:pt x="54" y="55"/>
                  </a:cubicBezTo>
                  <a:cubicBezTo>
                    <a:pt x="46" y="65"/>
                    <a:pt x="41" y="77"/>
                    <a:pt x="40" y="9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6" y="83"/>
                    <a:pt x="48" y="82"/>
                    <a:pt x="51" y="82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3" y="82"/>
                    <a:pt x="56" y="83"/>
                    <a:pt x="58" y="85"/>
                  </a:cubicBezTo>
                  <a:cubicBezTo>
                    <a:pt x="61" y="89"/>
                    <a:pt x="61" y="95"/>
                    <a:pt x="58" y="99"/>
                  </a:cubicBezTo>
                  <a:cubicBezTo>
                    <a:pt x="37" y="119"/>
                    <a:pt x="37" y="119"/>
                    <a:pt x="37" y="119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1" y="122"/>
                    <a:pt x="31" y="122"/>
                    <a:pt x="31" y="122"/>
                  </a:cubicBezTo>
                  <a:cubicBezTo>
                    <a:pt x="31" y="122"/>
                    <a:pt x="30" y="122"/>
                    <a:pt x="30" y="122"/>
                  </a:cubicBezTo>
                  <a:moveTo>
                    <a:pt x="28" y="120"/>
                  </a:moveTo>
                  <a:cubicBezTo>
                    <a:pt x="28" y="120"/>
                    <a:pt x="28" y="120"/>
                    <a:pt x="28" y="120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21"/>
                    <a:pt x="30" y="121"/>
                    <a:pt x="30" y="121"/>
                  </a:cubicBezTo>
                  <a:cubicBezTo>
                    <a:pt x="30" y="121"/>
                    <a:pt x="31" y="121"/>
                    <a:pt x="31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60" y="95"/>
                    <a:pt x="60" y="89"/>
                    <a:pt x="57" y="86"/>
                  </a:cubicBezTo>
                  <a:cubicBezTo>
                    <a:pt x="55" y="85"/>
                    <a:pt x="53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49" y="84"/>
                    <a:pt x="47" y="84"/>
                    <a:pt x="45" y="86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0" y="78"/>
                    <a:pt x="45" y="65"/>
                    <a:pt x="53" y="54"/>
                  </a:cubicBezTo>
                  <a:cubicBezTo>
                    <a:pt x="65" y="38"/>
                    <a:pt x="83" y="27"/>
                    <a:pt x="104" y="24"/>
                  </a:cubicBezTo>
                  <a:cubicBezTo>
                    <a:pt x="140" y="19"/>
                    <a:pt x="175" y="40"/>
                    <a:pt x="187" y="74"/>
                  </a:cubicBezTo>
                  <a:cubicBezTo>
                    <a:pt x="188" y="76"/>
                    <a:pt x="189" y="78"/>
                    <a:pt x="191" y="79"/>
                  </a:cubicBezTo>
                  <a:cubicBezTo>
                    <a:pt x="193" y="80"/>
                    <a:pt x="195" y="80"/>
                    <a:pt x="198" y="79"/>
                  </a:cubicBezTo>
                  <a:cubicBezTo>
                    <a:pt x="202" y="78"/>
                    <a:pt x="204" y="73"/>
                    <a:pt x="202" y="69"/>
                  </a:cubicBezTo>
                  <a:cubicBezTo>
                    <a:pt x="188" y="27"/>
                    <a:pt x="145" y="2"/>
                    <a:pt x="101" y="8"/>
                  </a:cubicBezTo>
                  <a:cubicBezTo>
                    <a:pt x="77" y="11"/>
                    <a:pt x="55" y="24"/>
                    <a:pt x="40" y="44"/>
                  </a:cubicBezTo>
                  <a:cubicBezTo>
                    <a:pt x="30" y="58"/>
                    <a:pt x="23" y="74"/>
                    <a:pt x="21" y="90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14" y="84"/>
                    <a:pt x="12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7" y="83"/>
                    <a:pt x="5" y="84"/>
                    <a:pt x="4" y="86"/>
                  </a:cubicBezTo>
                  <a:cubicBezTo>
                    <a:pt x="2" y="87"/>
                    <a:pt x="1" y="89"/>
                    <a:pt x="1" y="92"/>
                  </a:cubicBezTo>
                  <a:cubicBezTo>
                    <a:pt x="1" y="94"/>
                    <a:pt x="2" y="96"/>
                    <a:pt x="4" y="97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6" y="119"/>
                    <a:pt x="26" y="119"/>
                    <a:pt x="26" y="119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20"/>
                    <a:pt x="28" y="120"/>
                    <a:pt x="28" y="120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09">
              <a:extLst>
                <a:ext uri="{FF2B5EF4-FFF2-40B4-BE49-F238E27FC236}">
                  <a16:creationId xmlns:a16="http://schemas.microsoft.com/office/drawing/2014/main" id="{BD18B318-9E86-F546-AD58-9A45BAB6D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810" y="2243456"/>
              <a:ext cx="112997" cy="262992"/>
            </a:xfrm>
            <a:custGeom>
              <a:avLst/>
              <a:gdLst>
                <a:gd name="T0" fmla="*/ 39 w 48"/>
                <a:gd name="T1" fmla="*/ 0 h 111"/>
                <a:gd name="T2" fmla="*/ 30 w 48"/>
                <a:gd name="T3" fmla="*/ 9 h 111"/>
                <a:gd name="T4" fmla="*/ 30 w 48"/>
                <a:gd name="T5" fmla="*/ 69 h 111"/>
                <a:gd name="T6" fmla="*/ 4 w 48"/>
                <a:gd name="T7" fmla="*/ 96 h 111"/>
                <a:gd name="T8" fmla="*/ 4 w 48"/>
                <a:gd name="T9" fmla="*/ 108 h 111"/>
                <a:gd name="T10" fmla="*/ 10 w 48"/>
                <a:gd name="T11" fmla="*/ 111 h 111"/>
                <a:gd name="T12" fmla="*/ 16 w 48"/>
                <a:gd name="T13" fmla="*/ 108 h 111"/>
                <a:gd name="T14" fmla="*/ 45 w 48"/>
                <a:gd name="T15" fmla="*/ 79 h 111"/>
                <a:gd name="T16" fmla="*/ 48 w 48"/>
                <a:gd name="T17" fmla="*/ 70 h 111"/>
                <a:gd name="T18" fmla="*/ 48 w 48"/>
                <a:gd name="T19" fmla="*/ 9 h 111"/>
                <a:gd name="T20" fmla="*/ 39 w 48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111">
                  <a:moveTo>
                    <a:pt x="39" y="0"/>
                  </a:moveTo>
                  <a:cubicBezTo>
                    <a:pt x="34" y="0"/>
                    <a:pt x="30" y="4"/>
                    <a:pt x="30" y="9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0" y="99"/>
                    <a:pt x="0" y="105"/>
                    <a:pt x="4" y="108"/>
                  </a:cubicBezTo>
                  <a:cubicBezTo>
                    <a:pt x="5" y="110"/>
                    <a:pt x="8" y="111"/>
                    <a:pt x="10" y="111"/>
                  </a:cubicBezTo>
                  <a:cubicBezTo>
                    <a:pt x="12" y="111"/>
                    <a:pt x="14" y="110"/>
                    <a:pt x="16" y="108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7"/>
                    <a:pt x="48" y="73"/>
                    <a:pt x="48" y="7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4"/>
                    <a:pt x="44" y="0"/>
                    <a:pt x="3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10">
              <a:extLst>
                <a:ext uri="{FF2B5EF4-FFF2-40B4-BE49-F238E27FC236}">
                  <a16:creationId xmlns:a16="http://schemas.microsoft.com/office/drawing/2014/main" id="{11B98A7D-D9BB-DE4B-BC7B-143D20838B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9810" y="2241456"/>
              <a:ext cx="118996" cy="264992"/>
            </a:xfrm>
            <a:custGeom>
              <a:avLst/>
              <a:gdLst>
                <a:gd name="T0" fmla="*/ 11 w 50"/>
                <a:gd name="T1" fmla="*/ 112 h 112"/>
                <a:gd name="T2" fmla="*/ 4 w 50"/>
                <a:gd name="T3" fmla="*/ 110 h 112"/>
                <a:gd name="T4" fmla="*/ 4 w 50"/>
                <a:gd name="T5" fmla="*/ 96 h 112"/>
                <a:gd name="T6" fmla="*/ 30 w 50"/>
                <a:gd name="T7" fmla="*/ 70 h 112"/>
                <a:gd name="T8" fmla="*/ 30 w 50"/>
                <a:gd name="T9" fmla="*/ 10 h 112"/>
                <a:gd name="T10" fmla="*/ 40 w 50"/>
                <a:gd name="T11" fmla="*/ 0 h 112"/>
                <a:gd name="T12" fmla="*/ 49 w 50"/>
                <a:gd name="T13" fmla="*/ 10 h 112"/>
                <a:gd name="T14" fmla="*/ 49 w 50"/>
                <a:gd name="T15" fmla="*/ 71 h 112"/>
                <a:gd name="T16" fmla="*/ 47 w 50"/>
                <a:gd name="T17" fmla="*/ 80 h 112"/>
                <a:gd name="T18" fmla="*/ 18 w 50"/>
                <a:gd name="T19" fmla="*/ 110 h 112"/>
                <a:gd name="T20" fmla="*/ 11 w 50"/>
                <a:gd name="T21" fmla="*/ 112 h 112"/>
                <a:gd name="T22" fmla="*/ 40 w 50"/>
                <a:gd name="T23" fmla="*/ 2 h 112"/>
                <a:gd name="T24" fmla="*/ 31 w 50"/>
                <a:gd name="T25" fmla="*/ 10 h 112"/>
                <a:gd name="T26" fmla="*/ 31 w 50"/>
                <a:gd name="T27" fmla="*/ 71 h 112"/>
                <a:gd name="T28" fmla="*/ 5 w 50"/>
                <a:gd name="T29" fmla="*/ 97 h 112"/>
                <a:gd name="T30" fmla="*/ 5 w 50"/>
                <a:gd name="T31" fmla="*/ 109 h 112"/>
                <a:gd name="T32" fmla="*/ 11 w 50"/>
                <a:gd name="T33" fmla="*/ 111 h 112"/>
                <a:gd name="T34" fmla="*/ 17 w 50"/>
                <a:gd name="T35" fmla="*/ 109 h 112"/>
                <a:gd name="T36" fmla="*/ 46 w 50"/>
                <a:gd name="T37" fmla="*/ 80 h 112"/>
                <a:gd name="T38" fmla="*/ 48 w 50"/>
                <a:gd name="T39" fmla="*/ 72 h 112"/>
                <a:gd name="T40" fmla="*/ 48 w 50"/>
                <a:gd name="T41" fmla="*/ 71 h 112"/>
                <a:gd name="T42" fmla="*/ 48 w 50"/>
                <a:gd name="T43" fmla="*/ 10 h 112"/>
                <a:gd name="T44" fmla="*/ 40 w 50"/>
                <a:gd name="T45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112">
                  <a:moveTo>
                    <a:pt x="11" y="112"/>
                  </a:moveTo>
                  <a:cubicBezTo>
                    <a:pt x="8" y="112"/>
                    <a:pt x="6" y="112"/>
                    <a:pt x="4" y="110"/>
                  </a:cubicBezTo>
                  <a:cubicBezTo>
                    <a:pt x="0" y="106"/>
                    <a:pt x="0" y="100"/>
                    <a:pt x="4" y="96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5"/>
                    <a:pt x="34" y="0"/>
                    <a:pt x="40" y="0"/>
                  </a:cubicBezTo>
                  <a:cubicBezTo>
                    <a:pt x="45" y="0"/>
                    <a:pt x="49" y="5"/>
                    <a:pt x="49" y="10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50" y="75"/>
                    <a:pt x="49" y="78"/>
                    <a:pt x="47" y="80"/>
                  </a:cubicBezTo>
                  <a:cubicBezTo>
                    <a:pt x="18" y="110"/>
                    <a:pt x="18" y="110"/>
                    <a:pt x="18" y="110"/>
                  </a:cubicBezTo>
                  <a:cubicBezTo>
                    <a:pt x="16" y="112"/>
                    <a:pt x="13" y="112"/>
                    <a:pt x="11" y="112"/>
                  </a:cubicBezTo>
                  <a:moveTo>
                    <a:pt x="40" y="2"/>
                  </a:moveTo>
                  <a:cubicBezTo>
                    <a:pt x="35" y="2"/>
                    <a:pt x="31" y="5"/>
                    <a:pt x="31" y="10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2" y="100"/>
                    <a:pt x="2" y="106"/>
                    <a:pt x="5" y="109"/>
                  </a:cubicBezTo>
                  <a:cubicBezTo>
                    <a:pt x="7" y="110"/>
                    <a:pt x="9" y="111"/>
                    <a:pt x="11" y="111"/>
                  </a:cubicBezTo>
                  <a:cubicBezTo>
                    <a:pt x="13" y="111"/>
                    <a:pt x="15" y="110"/>
                    <a:pt x="17" y="109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8" y="77"/>
                    <a:pt x="49" y="74"/>
                    <a:pt x="48" y="72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5"/>
                    <a:pt x="44" y="2"/>
                    <a:pt x="40" y="2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11">
              <a:extLst>
                <a:ext uri="{FF2B5EF4-FFF2-40B4-BE49-F238E27FC236}">
                  <a16:creationId xmlns:a16="http://schemas.microsoft.com/office/drawing/2014/main" id="{BEA07E01-5F15-BD4E-B1EA-341838F93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814" y="2376452"/>
              <a:ext cx="486985" cy="271992"/>
            </a:xfrm>
            <a:custGeom>
              <a:avLst/>
              <a:gdLst>
                <a:gd name="T0" fmla="*/ 202 w 206"/>
                <a:gd name="T1" fmla="*/ 21 h 115"/>
                <a:gd name="T2" fmla="*/ 181 w 206"/>
                <a:gd name="T3" fmla="*/ 3 h 115"/>
                <a:gd name="T4" fmla="*/ 175 w 206"/>
                <a:gd name="T5" fmla="*/ 0 h 115"/>
                <a:gd name="T6" fmla="*/ 174 w 206"/>
                <a:gd name="T7" fmla="*/ 0 h 115"/>
                <a:gd name="T8" fmla="*/ 174 w 206"/>
                <a:gd name="T9" fmla="*/ 0 h 115"/>
                <a:gd name="T10" fmla="*/ 168 w 206"/>
                <a:gd name="T11" fmla="*/ 3 h 115"/>
                <a:gd name="T12" fmla="*/ 148 w 206"/>
                <a:gd name="T13" fmla="*/ 24 h 115"/>
                <a:gd name="T14" fmla="*/ 149 w 206"/>
                <a:gd name="T15" fmla="*/ 37 h 115"/>
                <a:gd name="T16" fmla="*/ 155 w 206"/>
                <a:gd name="T17" fmla="*/ 39 h 115"/>
                <a:gd name="T18" fmla="*/ 161 w 206"/>
                <a:gd name="T19" fmla="*/ 36 h 115"/>
                <a:gd name="T20" fmla="*/ 166 w 206"/>
                <a:gd name="T21" fmla="*/ 31 h 115"/>
                <a:gd name="T22" fmla="*/ 151 w 206"/>
                <a:gd name="T23" fmla="*/ 66 h 115"/>
                <a:gd name="T24" fmla="*/ 101 w 206"/>
                <a:gd name="T25" fmla="*/ 96 h 115"/>
                <a:gd name="T26" fmla="*/ 18 w 206"/>
                <a:gd name="T27" fmla="*/ 46 h 115"/>
                <a:gd name="T28" fmla="*/ 7 w 206"/>
                <a:gd name="T29" fmla="*/ 41 h 115"/>
                <a:gd name="T30" fmla="*/ 1 w 206"/>
                <a:gd name="T31" fmla="*/ 52 h 115"/>
                <a:gd name="T32" fmla="*/ 90 w 206"/>
                <a:gd name="T33" fmla="*/ 115 h 115"/>
                <a:gd name="T34" fmla="*/ 103 w 206"/>
                <a:gd name="T35" fmla="*/ 114 h 115"/>
                <a:gd name="T36" fmla="*/ 165 w 206"/>
                <a:gd name="T37" fmla="*/ 77 h 115"/>
                <a:gd name="T38" fmla="*/ 184 w 206"/>
                <a:gd name="T39" fmla="*/ 29 h 115"/>
                <a:gd name="T40" fmla="*/ 190 w 206"/>
                <a:gd name="T41" fmla="*/ 35 h 115"/>
                <a:gd name="T42" fmla="*/ 196 w 206"/>
                <a:gd name="T43" fmla="*/ 37 h 115"/>
                <a:gd name="T44" fmla="*/ 202 w 206"/>
                <a:gd name="T45" fmla="*/ 34 h 115"/>
                <a:gd name="T46" fmla="*/ 202 w 206"/>
                <a:gd name="T47" fmla="*/ 2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6" h="115">
                  <a:moveTo>
                    <a:pt x="202" y="21"/>
                  </a:moveTo>
                  <a:cubicBezTo>
                    <a:pt x="181" y="3"/>
                    <a:pt x="181" y="3"/>
                    <a:pt x="181" y="3"/>
                  </a:cubicBezTo>
                  <a:cubicBezTo>
                    <a:pt x="180" y="1"/>
                    <a:pt x="177" y="0"/>
                    <a:pt x="175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2" y="0"/>
                    <a:pt x="169" y="1"/>
                    <a:pt x="168" y="3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45" y="28"/>
                    <a:pt x="145" y="33"/>
                    <a:pt x="149" y="37"/>
                  </a:cubicBezTo>
                  <a:cubicBezTo>
                    <a:pt x="150" y="38"/>
                    <a:pt x="153" y="39"/>
                    <a:pt x="155" y="39"/>
                  </a:cubicBezTo>
                  <a:cubicBezTo>
                    <a:pt x="157" y="39"/>
                    <a:pt x="160" y="38"/>
                    <a:pt x="161" y="36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4" y="44"/>
                    <a:pt x="159" y="56"/>
                    <a:pt x="151" y="66"/>
                  </a:cubicBezTo>
                  <a:cubicBezTo>
                    <a:pt x="139" y="83"/>
                    <a:pt x="121" y="93"/>
                    <a:pt x="101" y="96"/>
                  </a:cubicBezTo>
                  <a:cubicBezTo>
                    <a:pt x="65" y="101"/>
                    <a:pt x="30" y="80"/>
                    <a:pt x="18" y="46"/>
                  </a:cubicBezTo>
                  <a:cubicBezTo>
                    <a:pt x="17" y="42"/>
                    <a:pt x="11" y="39"/>
                    <a:pt x="7" y="41"/>
                  </a:cubicBezTo>
                  <a:cubicBezTo>
                    <a:pt x="2" y="43"/>
                    <a:pt x="0" y="48"/>
                    <a:pt x="1" y="52"/>
                  </a:cubicBezTo>
                  <a:cubicBezTo>
                    <a:pt x="15" y="90"/>
                    <a:pt x="51" y="115"/>
                    <a:pt x="90" y="115"/>
                  </a:cubicBezTo>
                  <a:cubicBezTo>
                    <a:pt x="94" y="115"/>
                    <a:pt x="99" y="114"/>
                    <a:pt x="103" y="114"/>
                  </a:cubicBezTo>
                  <a:cubicBezTo>
                    <a:pt x="128" y="110"/>
                    <a:pt x="150" y="97"/>
                    <a:pt x="165" y="77"/>
                  </a:cubicBezTo>
                  <a:cubicBezTo>
                    <a:pt x="176" y="63"/>
                    <a:pt x="182" y="46"/>
                    <a:pt x="184" y="29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92" y="36"/>
                    <a:pt x="194" y="37"/>
                    <a:pt x="196" y="37"/>
                  </a:cubicBezTo>
                  <a:cubicBezTo>
                    <a:pt x="198" y="37"/>
                    <a:pt x="201" y="36"/>
                    <a:pt x="202" y="34"/>
                  </a:cubicBezTo>
                  <a:cubicBezTo>
                    <a:pt x="206" y="30"/>
                    <a:pt x="205" y="25"/>
                    <a:pt x="202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2">
              <a:extLst>
                <a:ext uri="{FF2B5EF4-FFF2-40B4-BE49-F238E27FC236}">
                  <a16:creationId xmlns:a16="http://schemas.microsoft.com/office/drawing/2014/main" id="{97E0C880-2BA5-2547-9056-73CBED033D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7814" y="2374452"/>
              <a:ext cx="486985" cy="273992"/>
            </a:xfrm>
            <a:custGeom>
              <a:avLst/>
              <a:gdLst>
                <a:gd name="T0" fmla="*/ 91 w 206"/>
                <a:gd name="T1" fmla="*/ 116 h 116"/>
                <a:gd name="T2" fmla="*/ 2 w 206"/>
                <a:gd name="T3" fmla="*/ 53 h 116"/>
                <a:gd name="T4" fmla="*/ 8 w 206"/>
                <a:gd name="T5" fmla="*/ 41 h 116"/>
                <a:gd name="T6" fmla="*/ 15 w 206"/>
                <a:gd name="T7" fmla="*/ 42 h 116"/>
                <a:gd name="T8" fmla="*/ 20 w 206"/>
                <a:gd name="T9" fmla="*/ 47 h 116"/>
                <a:gd name="T10" fmla="*/ 102 w 206"/>
                <a:gd name="T11" fmla="*/ 96 h 116"/>
                <a:gd name="T12" fmla="*/ 152 w 206"/>
                <a:gd name="T13" fmla="*/ 67 h 116"/>
                <a:gd name="T14" fmla="*/ 166 w 206"/>
                <a:gd name="T15" fmla="*/ 34 h 116"/>
                <a:gd name="T16" fmla="*/ 163 w 206"/>
                <a:gd name="T17" fmla="*/ 37 h 116"/>
                <a:gd name="T18" fmla="*/ 156 w 206"/>
                <a:gd name="T19" fmla="*/ 41 h 116"/>
                <a:gd name="T20" fmla="*/ 149 w 206"/>
                <a:gd name="T21" fmla="*/ 38 h 116"/>
                <a:gd name="T22" fmla="*/ 146 w 206"/>
                <a:gd name="T23" fmla="*/ 32 h 116"/>
                <a:gd name="T24" fmla="*/ 149 w 206"/>
                <a:gd name="T25" fmla="*/ 25 h 116"/>
                <a:gd name="T26" fmla="*/ 168 w 206"/>
                <a:gd name="T27" fmla="*/ 3 h 116"/>
                <a:gd name="T28" fmla="*/ 175 w 206"/>
                <a:gd name="T29" fmla="*/ 0 h 116"/>
                <a:gd name="T30" fmla="*/ 175 w 206"/>
                <a:gd name="T31" fmla="*/ 0 h 116"/>
                <a:gd name="T32" fmla="*/ 176 w 206"/>
                <a:gd name="T33" fmla="*/ 0 h 116"/>
                <a:gd name="T34" fmla="*/ 183 w 206"/>
                <a:gd name="T35" fmla="*/ 4 h 116"/>
                <a:gd name="T36" fmla="*/ 203 w 206"/>
                <a:gd name="T37" fmla="*/ 22 h 116"/>
                <a:gd name="T38" fmla="*/ 206 w 206"/>
                <a:gd name="T39" fmla="*/ 29 h 116"/>
                <a:gd name="T40" fmla="*/ 204 w 206"/>
                <a:gd name="T41" fmla="*/ 35 h 116"/>
                <a:gd name="T42" fmla="*/ 197 w 206"/>
                <a:gd name="T43" fmla="*/ 39 h 116"/>
                <a:gd name="T44" fmla="*/ 190 w 206"/>
                <a:gd name="T45" fmla="*/ 36 h 116"/>
                <a:gd name="T46" fmla="*/ 185 w 206"/>
                <a:gd name="T47" fmla="*/ 31 h 116"/>
                <a:gd name="T48" fmla="*/ 167 w 206"/>
                <a:gd name="T49" fmla="*/ 78 h 116"/>
                <a:gd name="T50" fmla="*/ 104 w 206"/>
                <a:gd name="T51" fmla="*/ 115 h 116"/>
                <a:gd name="T52" fmla="*/ 91 w 206"/>
                <a:gd name="T53" fmla="*/ 116 h 116"/>
                <a:gd name="T54" fmla="*/ 11 w 206"/>
                <a:gd name="T55" fmla="*/ 42 h 116"/>
                <a:gd name="T56" fmla="*/ 8 w 206"/>
                <a:gd name="T57" fmla="*/ 42 h 116"/>
                <a:gd name="T58" fmla="*/ 3 w 206"/>
                <a:gd name="T59" fmla="*/ 53 h 116"/>
                <a:gd name="T60" fmla="*/ 91 w 206"/>
                <a:gd name="T61" fmla="*/ 115 h 116"/>
                <a:gd name="T62" fmla="*/ 104 w 206"/>
                <a:gd name="T63" fmla="*/ 114 h 116"/>
                <a:gd name="T64" fmla="*/ 166 w 206"/>
                <a:gd name="T65" fmla="*/ 78 h 116"/>
                <a:gd name="T66" fmla="*/ 184 w 206"/>
                <a:gd name="T67" fmla="*/ 30 h 116"/>
                <a:gd name="T68" fmla="*/ 184 w 206"/>
                <a:gd name="T69" fmla="*/ 29 h 116"/>
                <a:gd name="T70" fmla="*/ 191 w 206"/>
                <a:gd name="T71" fmla="*/ 35 h 116"/>
                <a:gd name="T72" fmla="*/ 197 w 206"/>
                <a:gd name="T73" fmla="*/ 37 h 116"/>
                <a:gd name="T74" fmla="*/ 203 w 206"/>
                <a:gd name="T75" fmla="*/ 35 h 116"/>
                <a:gd name="T76" fmla="*/ 205 w 206"/>
                <a:gd name="T77" fmla="*/ 29 h 116"/>
                <a:gd name="T78" fmla="*/ 202 w 206"/>
                <a:gd name="T79" fmla="*/ 23 h 116"/>
                <a:gd name="T80" fmla="*/ 182 w 206"/>
                <a:gd name="T81" fmla="*/ 4 h 116"/>
                <a:gd name="T82" fmla="*/ 176 w 206"/>
                <a:gd name="T83" fmla="*/ 1 h 116"/>
                <a:gd name="T84" fmla="*/ 175 w 206"/>
                <a:gd name="T85" fmla="*/ 1 h 116"/>
                <a:gd name="T86" fmla="*/ 175 w 206"/>
                <a:gd name="T87" fmla="*/ 1 h 116"/>
                <a:gd name="T88" fmla="*/ 169 w 206"/>
                <a:gd name="T89" fmla="*/ 4 h 116"/>
                <a:gd name="T90" fmla="*/ 150 w 206"/>
                <a:gd name="T91" fmla="*/ 26 h 116"/>
                <a:gd name="T92" fmla="*/ 147 w 206"/>
                <a:gd name="T93" fmla="*/ 32 h 116"/>
                <a:gd name="T94" fmla="*/ 150 w 206"/>
                <a:gd name="T95" fmla="*/ 37 h 116"/>
                <a:gd name="T96" fmla="*/ 156 w 206"/>
                <a:gd name="T97" fmla="*/ 39 h 116"/>
                <a:gd name="T98" fmla="*/ 162 w 206"/>
                <a:gd name="T99" fmla="*/ 37 h 116"/>
                <a:gd name="T100" fmla="*/ 168 w 206"/>
                <a:gd name="T101" fmla="*/ 30 h 116"/>
                <a:gd name="T102" fmla="*/ 167 w 206"/>
                <a:gd name="T103" fmla="*/ 32 h 116"/>
                <a:gd name="T104" fmla="*/ 153 w 206"/>
                <a:gd name="T105" fmla="*/ 68 h 116"/>
                <a:gd name="T106" fmla="*/ 102 w 206"/>
                <a:gd name="T107" fmla="*/ 98 h 116"/>
                <a:gd name="T108" fmla="*/ 19 w 206"/>
                <a:gd name="T109" fmla="*/ 47 h 116"/>
                <a:gd name="T110" fmla="*/ 14 w 206"/>
                <a:gd name="T111" fmla="*/ 43 h 116"/>
                <a:gd name="T112" fmla="*/ 11 w 206"/>
                <a:gd name="T113" fmla="*/ 4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6" h="116">
                  <a:moveTo>
                    <a:pt x="91" y="116"/>
                  </a:moveTo>
                  <a:cubicBezTo>
                    <a:pt x="51" y="116"/>
                    <a:pt x="15" y="91"/>
                    <a:pt x="2" y="53"/>
                  </a:cubicBezTo>
                  <a:cubicBezTo>
                    <a:pt x="0" y="49"/>
                    <a:pt x="3" y="43"/>
                    <a:pt x="8" y="41"/>
                  </a:cubicBezTo>
                  <a:cubicBezTo>
                    <a:pt x="10" y="40"/>
                    <a:pt x="13" y="41"/>
                    <a:pt x="15" y="42"/>
                  </a:cubicBezTo>
                  <a:cubicBezTo>
                    <a:pt x="17" y="43"/>
                    <a:pt x="19" y="45"/>
                    <a:pt x="20" y="47"/>
                  </a:cubicBezTo>
                  <a:cubicBezTo>
                    <a:pt x="32" y="81"/>
                    <a:pt x="66" y="101"/>
                    <a:pt x="102" y="96"/>
                  </a:cubicBezTo>
                  <a:cubicBezTo>
                    <a:pt x="122" y="94"/>
                    <a:pt x="139" y="83"/>
                    <a:pt x="152" y="67"/>
                  </a:cubicBezTo>
                  <a:cubicBezTo>
                    <a:pt x="159" y="57"/>
                    <a:pt x="164" y="46"/>
                    <a:pt x="166" y="34"/>
                  </a:cubicBezTo>
                  <a:cubicBezTo>
                    <a:pt x="163" y="37"/>
                    <a:pt x="163" y="37"/>
                    <a:pt x="163" y="37"/>
                  </a:cubicBezTo>
                  <a:cubicBezTo>
                    <a:pt x="161" y="39"/>
                    <a:pt x="158" y="41"/>
                    <a:pt x="156" y="41"/>
                  </a:cubicBezTo>
                  <a:cubicBezTo>
                    <a:pt x="153" y="41"/>
                    <a:pt x="151" y="40"/>
                    <a:pt x="149" y="38"/>
                  </a:cubicBezTo>
                  <a:cubicBezTo>
                    <a:pt x="147" y="36"/>
                    <a:pt x="146" y="34"/>
                    <a:pt x="146" y="32"/>
                  </a:cubicBezTo>
                  <a:cubicBezTo>
                    <a:pt x="146" y="29"/>
                    <a:pt x="147" y="27"/>
                    <a:pt x="149" y="25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70" y="1"/>
                    <a:pt x="172" y="0"/>
                    <a:pt x="175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9" y="0"/>
                    <a:pt x="181" y="1"/>
                    <a:pt x="183" y="4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5" y="24"/>
                    <a:pt x="206" y="26"/>
                    <a:pt x="206" y="29"/>
                  </a:cubicBezTo>
                  <a:cubicBezTo>
                    <a:pt x="206" y="31"/>
                    <a:pt x="206" y="34"/>
                    <a:pt x="204" y="35"/>
                  </a:cubicBezTo>
                  <a:cubicBezTo>
                    <a:pt x="202" y="37"/>
                    <a:pt x="200" y="39"/>
                    <a:pt x="197" y="39"/>
                  </a:cubicBezTo>
                  <a:cubicBezTo>
                    <a:pt x="194" y="39"/>
                    <a:pt x="192" y="38"/>
                    <a:pt x="190" y="36"/>
                  </a:cubicBezTo>
                  <a:cubicBezTo>
                    <a:pt x="185" y="31"/>
                    <a:pt x="185" y="31"/>
                    <a:pt x="185" y="31"/>
                  </a:cubicBezTo>
                  <a:cubicBezTo>
                    <a:pt x="184" y="48"/>
                    <a:pt x="177" y="65"/>
                    <a:pt x="167" y="78"/>
                  </a:cubicBezTo>
                  <a:cubicBezTo>
                    <a:pt x="152" y="99"/>
                    <a:pt x="129" y="112"/>
                    <a:pt x="104" y="115"/>
                  </a:cubicBezTo>
                  <a:cubicBezTo>
                    <a:pt x="100" y="116"/>
                    <a:pt x="96" y="116"/>
                    <a:pt x="91" y="116"/>
                  </a:cubicBezTo>
                  <a:moveTo>
                    <a:pt x="11" y="42"/>
                  </a:moveTo>
                  <a:cubicBezTo>
                    <a:pt x="10" y="42"/>
                    <a:pt x="9" y="42"/>
                    <a:pt x="8" y="42"/>
                  </a:cubicBezTo>
                  <a:cubicBezTo>
                    <a:pt x="4" y="44"/>
                    <a:pt x="2" y="49"/>
                    <a:pt x="3" y="53"/>
                  </a:cubicBezTo>
                  <a:cubicBezTo>
                    <a:pt x="16" y="90"/>
                    <a:pt x="52" y="115"/>
                    <a:pt x="91" y="115"/>
                  </a:cubicBezTo>
                  <a:cubicBezTo>
                    <a:pt x="95" y="115"/>
                    <a:pt x="100" y="115"/>
                    <a:pt x="104" y="114"/>
                  </a:cubicBezTo>
                  <a:cubicBezTo>
                    <a:pt x="129" y="111"/>
                    <a:pt x="151" y="98"/>
                    <a:pt x="166" y="78"/>
                  </a:cubicBezTo>
                  <a:cubicBezTo>
                    <a:pt x="176" y="64"/>
                    <a:pt x="183" y="47"/>
                    <a:pt x="184" y="30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3" y="37"/>
                    <a:pt x="195" y="37"/>
                    <a:pt x="197" y="37"/>
                  </a:cubicBezTo>
                  <a:cubicBezTo>
                    <a:pt x="199" y="37"/>
                    <a:pt x="201" y="36"/>
                    <a:pt x="203" y="35"/>
                  </a:cubicBezTo>
                  <a:cubicBezTo>
                    <a:pt x="204" y="33"/>
                    <a:pt x="205" y="31"/>
                    <a:pt x="205" y="29"/>
                  </a:cubicBezTo>
                  <a:cubicBezTo>
                    <a:pt x="205" y="26"/>
                    <a:pt x="204" y="24"/>
                    <a:pt x="202" y="23"/>
                  </a:cubicBezTo>
                  <a:cubicBezTo>
                    <a:pt x="182" y="4"/>
                    <a:pt x="182" y="4"/>
                    <a:pt x="182" y="4"/>
                  </a:cubicBezTo>
                  <a:cubicBezTo>
                    <a:pt x="180" y="2"/>
                    <a:pt x="178" y="1"/>
                    <a:pt x="176" y="1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3" y="1"/>
                    <a:pt x="171" y="2"/>
                    <a:pt x="169" y="4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48" y="27"/>
                    <a:pt x="147" y="29"/>
                    <a:pt x="147" y="32"/>
                  </a:cubicBezTo>
                  <a:cubicBezTo>
                    <a:pt x="148" y="34"/>
                    <a:pt x="149" y="36"/>
                    <a:pt x="150" y="37"/>
                  </a:cubicBezTo>
                  <a:cubicBezTo>
                    <a:pt x="152" y="39"/>
                    <a:pt x="154" y="39"/>
                    <a:pt x="156" y="39"/>
                  </a:cubicBezTo>
                  <a:cubicBezTo>
                    <a:pt x="158" y="39"/>
                    <a:pt x="160" y="38"/>
                    <a:pt x="162" y="37"/>
                  </a:cubicBezTo>
                  <a:cubicBezTo>
                    <a:pt x="168" y="30"/>
                    <a:pt x="168" y="30"/>
                    <a:pt x="168" y="30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5" y="45"/>
                    <a:pt x="160" y="57"/>
                    <a:pt x="153" y="68"/>
                  </a:cubicBezTo>
                  <a:cubicBezTo>
                    <a:pt x="140" y="84"/>
                    <a:pt x="122" y="95"/>
                    <a:pt x="102" y="98"/>
                  </a:cubicBezTo>
                  <a:cubicBezTo>
                    <a:pt x="66" y="103"/>
                    <a:pt x="31" y="82"/>
                    <a:pt x="19" y="47"/>
                  </a:cubicBezTo>
                  <a:cubicBezTo>
                    <a:pt x="18" y="45"/>
                    <a:pt x="16" y="44"/>
                    <a:pt x="14" y="43"/>
                  </a:cubicBezTo>
                  <a:cubicBezTo>
                    <a:pt x="13" y="42"/>
                    <a:pt x="12" y="42"/>
                    <a:pt x="11" y="42"/>
                  </a:cubicBezTo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13">
              <a:extLst>
                <a:ext uri="{FF2B5EF4-FFF2-40B4-BE49-F238E27FC236}">
                  <a16:creationId xmlns:a16="http://schemas.microsoft.com/office/drawing/2014/main" id="{70AE9254-705A-8345-BD1B-70D591A88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815" y="2156459"/>
              <a:ext cx="441986" cy="283991"/>
            </a:xfrm>
            <a:custGeom>
              <a:avLst/>
              <a:gdLst>
                <a:gd name="T0" fmla="*/ 12 w 187"/>
                <a:gd name="T1" fmla="*/ 120 h 120"/>
                <a:gd name="T2" fmla="*/ 3 w 187"/>
                <a:gd name="T3" fmla="*/ 113 h 120"/>
                <a:gd name="T4" fmla="*/ 21 w 187"/>
                <a:gd name="T5" fmla="*/ 43 h 120"/>
                <a:gd name="T6" fmla="*/ 83 w 187"/>
                <a:gd name="T7" fmla="*/ 6 h 120"/>
                <a:gd name="T8" fmla="*/ 185 w 187"/>
                <a:gd name="T9" fmla="*/ 68 h 120"/>
                <a:gd name="T10" fmla="*/ 180 w 187"/>
                <a:gd name="T11" fmla="*/ 79 h 120"/>
                <a:gd name="T12" fmla="*/ 168 w 187"/>
                <a:gd name="T13" fmla="*/ 74 h 120"/>
                <a:gd name="T14" fmla="*/ 86 w 187"/>
                <a:gd name="T15" fmla="*/ 24 h 120"/>
                <a:gd name="T16" fmla="*/ 35 w 187"/>
                <a:gd name="T17" fmla="*/ 53 h 120"/>
                <a:gd name="T18" fmla="*/ 21 w 187"/>
                <a:gd name="T19" fmla="*/ 110 h 120"/>
                <a:gd name="T20" fmla="*/ 13 w 187"/>
                <a:gd name="T21" fmla="*/ 120 h 120"/>
                <a:gd name="T22" fmla="*/ 12 w 187"/>
                <a:gd name="T2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120">
                  <a:moveTo>
                    <a:pt x="12" y="120"/>
                  </a:moveTo>
                  <a:cubicBezTo>
                    <a:pt x="8" y="120"/>
                    <a:pt x="4" y="117"/>
                    <a:pt x="3" y="113"/>
                  </a:cubicBezTo>
                  <a:cubicBezTo>
                    <a:pt x="0" y="88"/>
                    <a:pt x="6" y="63"/>
                    <a:pt x="21" y="43"/>
                  </a:cubicBezTo>
                  <a:cubicBezTo>
                    <a:pt x="36" y="23"/>
                    <a:pt x="58" y="10"/>
                    <a:pt x="83" y="6"/>
                  </a:cubicBezTo>
                  <a:cubicBezTo>
                    <a:pt x="127" y="0"/>
                    <a:pt x="170" y="26"/>
                    <a:pt x="185" y="68"/>
                  </a:cubicBezTo>
                  <a:cubicBezTo>
                    <a:pt x="187" y="72"/>
                    <a:pt x="184" y="77"/>
                    <a:pt x="180" y="79"/>
                  </a:cubicBezTo>
                  <a:cubicBezTo>
                    <a:pt x="175" y="81"/>
                    <a:pt x="170" y="78"/>
                    <a:pt x="168" y="74"/>
                  </a:cubicBezTo>
                  <a:cubicBezTo>
                    <a:pt x="156" y="40"/>
                    <a:pt x="121" y="19"/>
                    <a:pt x="86" y="24"/>
                  </a:cubicBezTo>
                  <a:cubicBezTo>
                    <a:pt x="66" y="27"/>
                    <a:pt x="48" y="37"/>
                    <a:pt x="35" y="53"/>
                  </a:cubicBezTo>
                  <a:cubicBezTo>
                    <a:pt x="23" y="70"/>
                    <a:pt x="18" y="90"/>
                    <a:pt x="21" y="110"/>
                  </a:cubicBezTo>
                  <a:cubicBezTo>
                    <a:pt x="22" y="115"/>
                    <a:pt x="18" y="119"/>
                    <a:pt x="13" y="120"/>
                  </a:cubicBezTo>
                  <a:cubicBezTo>
                    <a:pt x="13" y="120"/>
                    <a:pt x="13" y="120"/>
                    <a:pt x="12" y="12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14">
              <a:extLst>
                <a:ext uri="{FF2B5EF4-FFF2-40B4-BE49-F238E27FC236}">
                  <a16:creationId xmlns:a16="http://schemas.microsoft.com/office/drawing/2014/main" id="{A69B45E5-1CFB-3C40-B350-DE2A766CC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814" y="2374452"/>
              <a:ext cx="450986" cy="273992"/>
            </a:xfrm>
            <a:custGeom>
              <a:avLst/>
              <a:gdLst>
                <a:gd name="T0" fmla="*/ 90 w 191"/>
                <a:gd name="T1" fmla="*/ 116 h 116"/>
                <a:gd name="T2" fmla="*/ 1 w 191"/>
                <a:gd name="T3" fmla="*/ 53 h 116"/>
                <a:gd name="T4" fmla="*/ 7 w 191"/>
                <a:gd name="T5" fmla="*/ 42 h 116"/>
                <a:gd name="T6" fmla="*/ 18 w 191"/>
                <a:gd name="T7" fmla="*/ 47 h 116"/>
                <a:gd name="T8" fmla="*/ 101 w 191"/>
                <a:gd name="T9" fmla="*/ 97 h 116"/>
                <a:gd name="T10" fmla="*/ 166 w 191"/>
                <a:gd name="T11" fmla="*/ 11 h 116"/>
                <a:gd name="T12" fmla="*/ 173 w 191"/>
                <a:gd name="T13" fmla="*/ 1 h 116"/>
                <a:gd name="T14" fmla="*/ 183 w 191"/>
                <a:gd name="T15" fmla="*/ 8 h 116"/>
                <a:gd name="T16" fmla="*/ 103 w 191"/>
                <a:gd name="T17" fmla="*/ 115 h 116"/>
                <a:gd name="T18" fmla="*/ 90 w 191"/>
                <a:gd name="T1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16">
                  <a:moveTo>
                    <a:pt x="90" y="116"/>
                  </a:moveTo>
                  <a:cubicBezTo>
                    <a:pt x="51" y="116"/>
                    <a:pt x="15" y="91"/>
                    <a:pt x="1" y="53"/>
                  </a:cubicBezTo>
                  <a:cubicBezTo>
                    <a:pt x="0" y="49"/>
                    <a:pt x="2" y="44"/>
                    <a:pt x="7" y="42"/>
                  </a:cubicBezTo>
                  <a:cubicBezTo>
                    <a:pt x="11" y="40"/>
                    <a:pt x="17" y="43"/>
                    <a:pt x="18" y="47"/>
                  </a:cubicBezTo>
                  <a:cubicBezTo>
                    <a:pt x="30" y="81"/>
                    <a:pt x="65" y="102"/>
                    <a:pt x="101" y="97"/>
                  </a:cubicBezTo>
                  <a:cubicBezTo>
                    <a:pt x="142" y="91"/>
                    <a:pt x="172" y="52"/>
                    <a:pt x="166" y="11"/>
                  </a:cubicBezTo>
                  <a:cubicBezTo>
                    <a:pt x="165" y="6"/>
                    <a:pt x="168" y="1"/>
                    <a:pt x="173" y="1"/>
                  </a:cubicBezTo>
                  <a:cubicBezTo>
                    <a:pt x="178" y="0"/>
                    <a:pt x="183" y="3"/>
                    <a:pt x="183" y="8"/>
                  </a:cubicBezTo>
                  <a:cubicBezTo>
                    <a:pt x="191" y="60"/>
                    <a:pt x="155" y="107"/>
                    <a:pt x="103" y="115"/>
                  </a:cubicBezTo>
                  <a:cubicBezTo>
                    <a:pt x="99" y="115"/>
                    <a:pt x="94" y="116"/>
                    <a:pt x="90" y="116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15">
              <a:extLst>
                <a:ext uri="{FF2B5EF4-FFF2-40B4-BE49-F238E27FC236}">
                  <a16:creationId xmlns:a16="http://schemas.microsoft.com/office/drawing/2014/main" id="{0A56C552-6B73-264A-B7AC-5EDF781F7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808" y="2246456"/>
              <a:ext cx="39999" cy="160995"/>
            </a:xfrm>
            <a:custGeom>
              <a:avLst/>
              <a:gdLst>
                <a:gd name="T0" fmla="*/ 9 w 17"/>
                <a:gd name="T1" fmla="*/ 0 h 68"/>
                <a:gd name="T2" fmla="*/ 0 w 17"/>
                <a:gd name="T3" fmla="*/ 8 h 68"/>
                <a:gd name="T4" fmla="*/ 0 w 17"/>
                <a:gd name="T5" fmla="*/ 68 h 68"/>
                <a:gd name="T6" fmla="*/ 3 w 17"/>
                <a:gd name="T7" fmla="*/ 65 h 68"/>
                <a:gd name="T8" fmla="*/ 9 w 17"/>
                <a:gd name="T9" fmla="*/ 63 h 68"/>
                <a:gd name="T10" fmla="*/ 15 w 17"/>
                <a:gd name="T11" fmla="*/ 65 h 68"/>
                <a:gd name="T12" fmla="*/ 17 w 17"/>
                <a:gd name="T13" fmla="*/ 68 h 68"/>
                <a:gd name="T14" fmla="*/ 17 w 17"/>
                <a:gd name="T15" fmla="*/ 8 h 68"/>
                <a:gd name="T16" fmla="*/ 9 w 17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8">
                  <a:moveTo>
                    <a:pt x="9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5" y="64"/>
                    <a:pt x="7" y="63"/>
                    <a:pt x="9" y="63"/>
                  </a:cubicBezTo>
                  <a:cubicBezTo>
                    <a:pt x="11" y="63"/>
                    <a:pt x="14" y="64"/>
                    <a:pt x="15" y="65"/>
                  </a:cubicBezTo>
                  <a:cubicBezTo>
                    <a:pt x="16" y="66"/>
                    <a:pt x="17" y="67"/>
                    <a:pt x="17" y="6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9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16">
              <a:extLst>
                <a:ext uri="{FF2B5EF4-FFF2-40B4-BE49-F238E27FC236}">
                  <a16:creationId xmlns:a16="http://schemas.microsoft.com/office/drawing/2014/main" id="{65197932-9580-FA43-AA62-884B4B22A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808" y="2243456"/>
              <a:ext cx="41999" cy="165995"/>
            </a:xfrm>
            <a:custGeom>
              <a:avLst/>
              <a:gdLst>
                <a:gd name="T0" fmla="*/ 9 w 18"/>
                <a:gd name="T1" fmla="*/ 0 h 70"/>
                <a:gd name="T2" fmla="*/ 9 w 18"/>
                <a:gd name="T3" fmla="*/ 0 h 70"/>
                <a:gd name="T4" fmla="*/ 0 w 18"/>
                <a:gd name="T5" fmla="*/ 9 h 70"/>
                <a:gd name="T6" fmla="*/ 0 w 18"/>
                <a:gd name="T7" fmla="*/ 69 h 70"/>
                <a:gd name="T8" fmla="*/ 0 w 18"/>
                <a:gd name="T9" fmla="*/ 69 h 70"/>
                <a:gd name="T10" fmla="*/ 0 w 18"/>
                <a:gd name="T11" fmla="*/ 9 h 70"/>
                <a:gd name="T12" fmla="*/ 9 w 18"/>
                <a:gd name="T13" fmla="*/ 1 h 70"/>
                <a:gd name="T14" fmla="*/ 17 w 18"/>
                <a:gd name="T15" fmla="*/ 9 h 70"/>
                <a:gd name="T16" fmla="*/ 17 w 18"/>
                <a:gd name="T17" fmla="*/ 69 h 70"/>
                <a:gd name="T18" fmla="*/ 18 w 18"/>
                <a:gd name="T19" fmla="*/ 70 h 70"/>
                <a:gd name="T20" fmla="*/ 18 w 18"/>
                <a:gd name="T21" fmla="*/ 9 h 70"/>
                <a:gd name="T22" fmla="*/ 9 w 18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7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1"/>
                    <a:pt x="9" y="1"/>
                  </a:cubicBezTo>
                  <a:cubicBezTo>
                    <a:pt x="13" y="1"/>
                    <a:pt x="17" y="4"/>
                    <a:pt x="17" y="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70"/>
                    <a:pt x="18" y="7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</a:path>
              </a:pathLst>
            </a:custGeom>
            <a:solidFill>
              <a:srgbClr val="003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17">
              <a:extLst>
                <a:ext uri="{FF2B5EF4-FFF2-40B4-BE49-F238E27FC236}">
                  <a16:creationId xmlns:a16="http://schemas.microsoft.com/office/drawing/2014/main" id="{78313BF4-262F-D245-BA90-5993E2F64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10" y="2409451"/>
              <a:ext cx="98997" cy="94997"/>
            </a:xfrm>
            <a:custGeom>
              <a:avLst/>
              <a:gdLst>
                <a:gd name="T0" fmla="*/ 29 w 42"/>
                <a:gd name="T1" fmla="*/ 0 h 40"/>
                <a:gd name="T2" fmla="*/ 3 w 42"/>
                <a:gd name="T3" fmla="*/ 26 h 40"/>
                <a:gd name="T4" fmla="*/ 3 w 42"/>
                <a:gd name="T5" fmla="*/ 38 h 40"/>
                <a:gd name="T6" fmla="*/ 9 w 42"/>
                <a:gd name="T7" fmla="*/ 40 h 40"/>
                <a:gd name="T8" fmla="*/ 15 w 42"/>
                <a:gd name="T9" fmla="*/ 38 h 40"/>
                <a:gd name="T10" fmla="*/ 42 w 42"/>
                <a:gd name="T11" fmla="*/ 11 h 40"/>
                <a:gd name="T12" fmla="*/ 38 w 42"/>
                <a:gd name="T13" fmla="*/ 12 h 40"/>
                <a:gd name="T14" fmla="*/ 29 w 42"/>
                <a:gd name="T15" fmla="*/ 3 h 40"/>
                <a:gd name="T16" fmla="*/ 29 w 42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0">
                  <a:moveTo>
                    <a:pt x="29" y="0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5"/>
                    <a:pt x="3" y="38"/>
                  </a:cubicBezTo>
                  <a:cubicBezTo>
                    <a:pt x="5" y="39"/>
                    <a:pt x="7" y="40"/>
                    <a:pt x="9" y="40"/>
                  </a:cubicBezTo>
                  <a:cubicBezTo>
                    <a:pt x="11" y="40"/>
                    <a:pt x="13" y="39"/>
                    <a:pt x="15" y="38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1"/>
                    <a:pt x="39" y="12"/>
                    <a:pt x="38" y="12"/>
                  </a:cubicBezTo>
                  <a:cubicBezTo>
                    <a:pt x="33" y="12"/>
                    <a:pt x="29" y="8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FA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18">
              <a:extLst>
                <a:ext uri="{FF2B5EF4-FFF2-40B4-BE49-F238E27FC236}">
                  <a16:creationId xmlns:a16="http://schemas.microsoft.com/office/drawing/2014/main" id="{83DDCF0A-45F7-E44A-8E77-CAC73F052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810" y="2407451"/>
              <a:ext cx="112997" cy="98997"/>
            </a:xfrm>
            <a:custGeom>
              <a:avLst/>
              <a:gdLst>
                <a:gd name="T0" fmla="*/ 30 w 48"/>
                <a:gd name="T1" fmla="*/ 0 h 42"/>
                <a:gd name="T2" fmla="*/ 4 w 48"/>
                <a:gd name="T3" fmla="*/ 27 h 42"/>
                <a:gd name="T4" fmla="*/ 4 w 48"/>
                <a:gd name="T5" fmla="*/ 39 h 42"/>
                <a:gd name="T6" fmla="*/ 10 w 48"/>
                <a:gd name="T7" fmla="*/ 42 h 42"/>
                <a:gd name="T8" fmla="*/ 16 w 48"/>
                <a:gd name="T9" fmla="*/ 39 h 42"/>
                <a:gd name="T10" fmla="*/ 45 w 48"/>
                <a:gd name="T11" fmla="*/ 10 h 42"/>
                <a:gd name="T12" fmla="*/ 48 w 48"/>
                <a:gd name="T13" fmla="*/ 1 h 42"/>
                <a:gd name="T14" fmla="*/ 48 w 48"/>
                <a:gd name="T15" fmla="*/ 4 h 42"/>
                <a:gd name="T16" fmla="*/ 43 w 48"/>
                <a:gd name="T17" fmla="*/ 12 h 42"/>
                <a:gd name="T18" fmla="*/ 16 w 48"/>
                <a:gd name="T19" fmla="*/ 39 h 42"/>
                <a:gd name="T20" fmla="*/ 10 w 48"/>
                <a:gd name="T21" fmla="*/ 41 h 42"/>
                <a:gd name="T22" fmla="*/ 4 w 48"/>
                <a:gd name="T23" fmla="*/ 39 h 42"/>
                <a:gd name="T24" fmla="*/ 4 w 48"/>
                <a:gd name="T25" fmla="*/ 27 h 42"/>
                <a:gd name="T26" fmla="*/ 30 w 48"/>
                <a:gd name="T27" fmla="*/ 1 h 42"/>
                <a:gd name="T28" fmla="*/ 30 w 48"/>
                <a:gd name="T2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42">
                  <a:moveTo>
                    <a:pt x="30" y="0"/>
                  </a:moveTo>
                  <a:cubicBezTo>
                    <a:pt x="4" y="27"/>
                    <a:pt x="4" y="27"/>
                    <a:pt x="4" y="27"/>
                  </a:cubicBezTo>
                  <a:cubicBezTo>
                    <a:pt x="0" y="30"/>
                    <a:pt x="0" y="36"/>
                    <a:pt x="4" y="39"/>
                  </a:cubicBezTo>
                  <a:cubicBezTo>
                    <a:pt x="5" y="41"/>
                    <a:pt x="8" y="42"/>
                    <a:pt x="10" y="42"/>
                  </a:cubicBezTo>
                  <a:cubicBezTo>
                    <a:pt x="12" y="42"/>
                    <a:pt x="14" y="41"/>
                    <a:pt x="16" y="3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8" y="8"/>
                    <a:pt x="48" y="4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7"/>
                    <a:pt x="46" y="10"/>
                    <a:pt x="43" y="12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0"/>
                    <a:pt x="12" y="41"/>
                    <a:pt x="10" y="41"/>
                  </a:cubicBezTo>
                  <a:cubicBezTo>
                    <a:pt x="8" y="41"/>
                    <a:pt x="6" y="40"/>
                    <a:pt x="4" y="39"/>
                  </a:cubicBezTo>
                  <a:cubicBezTo>
                    <a:pt x="1" y="36"/>
                    <a:pt x="1" y="30"/>
                    <a:pt x="4" y="2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003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19">
              <a:extLst>
                <a:ext uri="{FF2B5EF4-FFF2-40B4-BE49-F238E27FC236}">
                  <a16:creationId xmlns:a16="http://schemas.microsoft.com/office/drawing/2014/main" id="{96D6987C-7AE9-0A4A-9B63-8F47F5CC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808" y="2395452"/>
              <a:ext cx="41999" cy="41999"/>
            </a:xfrm>
            <a:custGeom>
              <a:avLst/>
              <a:gdLst>
                <a:gd name="T0" fmla="*/ 9 w 18"/>
                <a:gd name="T1" fmla="*/ 0 h 18"/>
                <a:gd name="T2" fmla="*/ 3 w 18"/>
                <a:gd name="T3" fmla="*/ 2 h 18"/>
                <a:gd name="T4" fmla="*/ 0 w 18"/>
                <a:gd name="T5" fmla="*/ 5 h 18"/>
                <a:gd name="T6" fmla="*/ 0 w 18"/>
                <a:gd name="T7" fmla="*/ 6 h 18"/>
                <a:gd name="T8" fmla="*/ 0 w 18"/>
                <a:gd name="T9" fmla="*/ 6 h 18"/>
                <a:gd name="T10" fmla="*/ 0 w 18"/>
                <a:gd name="T11" fmla="*/ 9 h 18"/>
                <a:gd name="T12" fmla="*/ 9 w 18"/>
                <a:gd name="T13" fmla="*/ 18 h 18"/>
                <a:gd name="T14" fmla="*/ 13 w 18"/>
                <a:gd name="T15" fmla="*/ 17 h 18"/>
                <a:gd name="T16" fmla="*/ 15 w 18"/>
                <a:gd name="T17" fmla="*/ 15 h 18"/>
                <a:gd name="T18" fmla="*/ 17 w 18"/>
                <a:gd name="T19" fmla="*/ 7 h 18"/>
                <a:gd name="T20" fmla="*/ 17 w 18"/>
                <a:gd name="T21" fmla="*/ 6 h 18"/>
                <a:gd name="T22" fmla="*/ 17 w 18"/>
                <a:gd name="T23" fmla="*/ 5 h 18"/>
                <a:gd name="T24" fmla="*/ 15 w 18"/>
                <a:gd name="T25" fmla="*/ 2 h 18"/>
                <a:gd name="T26" fmla="*/ 9 w 18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0" y="18"/>
                    <a:pt x="12" y="17"/>
                    <a:pt x="13" y="1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2"/>
                    <a:pt x="18" y="9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6" y="3"/>
                    <a:pt x="15" y="2"/>
                  </a:cubicBezTo>
                  <a:cubicBezTo>
                    <a:pt x="14" y="1"/>
                    <a:pt x="11" y="0"/>
                    <a:pt x="9" y="0"/>
                  </a:cubicBezTo>
                </a:path>
              </a:pathLst>
            </a:custGeom>
            <a:solidFill>
              <a:srgbClr val="F573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20">
              <a:extLst>
                <a:ext uri="{FF2B5EF4-FFF2-40B4-BE49-F238E27FC236}">
                  <a16:creationId xmlns:a16="http://schemas.microsoft.com/office/drawing/2014/main" id="{E7BFDF39-8CF8-C74D-A0A2-03AF5C527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3808" y="2407451"/>
              <a:ext cx="41999" cy="27999"/>
            </a:xfrm>
            <a:custGeom>
              <a:avLst/>
              <a:gdLst>
                <a:gd name="T0" fmla="*/ 17 w 18"/>
                <a:gd name="T1" fmla="*/ 0 h 12"/>
                <a:gd name="T2" fmla="*/ 17 w 18"/>
                <a:gd name="T3" fmla="*/ 1 h 12"/>
                <a:gd name="T4" fmla="*/ 17 w 18"/>
                <a:gd name="T5" fmla="*/ 2 h 12"/>
                <a:gd name="T6" fmla="*/ 15 w 18"/>
                <a:gd name="T7" fmla="*/ 10 h 12"/>
                <a:gd name="T8" fmla="*/ 13 w 18"/>
                <a:gd name="T9" fmla="*/ 12 h 12"/>
                <a:gd name="T10" fmla="*/ 18 w 18"/>
                <a:gd name="T11" fmla="*/ 4 h 12"/>
                <a:gd name="T12" fmla="*/ 18 w 18"/>
                <a:gd name="T13" fmla="*/ 1 h 12"/>
                <a:gd name="T14" fmla="*/ 17 w 18"/>
                <a:gd name="T15" fmla="*/ 0 h 12"/>
                <a:gd name="T16" fmla="*/ 0 w 18"/>
                <a:gd name="T17" fmla="*/ 0 h 12"/>
                <a:gd name="T18" fmla="*/ 0 w 18"/>
                <a:gd name="T19" fmla="*/ 0 h 12"/>
                <a:gd name="T20" fmla="*/ 0 w 18"/>
                <a:gd name="T21" fmla="*/ 1 h 12"/>
                <a:gd name="T22" fmla="*/ 0 w 18"/>
                <a:gd name="T23" fmla="*/ 1 h 12"/>
                <a:gd name="T24" fmla="*/ 0 w 18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2">
                  <a:moveTo>
                    <a:pt x="17" y="0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4"/>
                    <a:pt x="17" y="7"/>
                    <a:pt x="15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6" y="10"/>
                    <a:pt x="18" y="7"/>
                    <a:pt x="18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0"/>
                    <a:pt x="17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24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21">
              <a:extLst>
                <a:ext uri="{FF2B5EF4-FFF2-40B4-BE49-F238E27FC236}">
                  <a16:creationId xmlns:a16="http://schemas.microsoft.com/office/drawing/2014/main" id="{A6C6F6EA-54BD-4F4E-A8D8-08C5A6A7D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816" y="2350453"/>
              <a:ext cx="48999" cy="77998"/>
            </a:xfrm>
            <a:custGeom>
              <a:avLst/>
              <a:gdLst>
                <a:gd name="T0" fmla="*/ 9 w 21"/>
                <a:gd name="T1" fmla="*/ 0 h 33"/>
                <a:gd name="T2" fmla="*/ 9 w 21"/>
                <a:gd name="T3" fmla="*/ 0 h 33"/>
                <a:gd name="T4" fmla="*/ 3 w 21"/>
                <a:gd name="T5" fmla="*/ 3 h 33"/>
                <a:gd name="T6" fmla="*/ 0 w 21"/>
                <a:gd name="T7" fmla="*/ 9 h 33"/>
                <a:gd name="T8" fmla="*/ 3 w 21"/>
                <a:gd name="T9" fmla="*/ 14 h 33"/>
                <a:gd name="T10" fmla="*/ 21 w 21"/>
                <a:gd name="T11" fmla="*/ 33 h 33"/>
                <a:gd name="T12" fmla="*/ 20 w 21"/>
                <a:gd name="T13" fmla="*/ 31 h 33"/>
                <a:gd name="T14" fmla="*/ 20 w 21"/>
                <a:gd name="T15" fmla="*/ 8 h 33"/>
                <a:gd name="T16" fmla="*/ 15 w 21"/>
                <a:gd name="T17" fmla="*/ 3 h 33"/>
                <a:gd name="T18" fmla="*/ 9 w 21"/>
                <a:gd name="T1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33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11"/>
                    <a:pt x="1" y="13"/>
                    <a:pt x="3" y="1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2"/>
                    <a:pt x="20" y="31"/>
                    <a:pt x="20" y="31"/>
                  </a:cubicBezTo>
                  <a:cubicBezTo>
                    <a:pt x="19" y="23"/>
                    <a:pt x="19" y="15"/>
                    <a:pt x="20" y="8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22">
              <a:extLst>
                <a:ext uri="{FF2B5EF4-FFF2-40B4-BE49-F238E27FC236}">
                  <a16:creationId xmlns:a16="http://schemas.microsoft.com/office/drawing/2014/main" id="{5807B1B0-FE0A-674B-A9B9-0189A2487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816" y="2350453"/>
              <a:ext cx="53998" cy="82997"/>
            </a:xfrm>
            <a:custGeom>
              <a:avLst/>
              <a:gdLst>
                <a:gd name="T0" fmla="*/ 9 w 23"/>
                <a:gd name="T1" fmla="*/ 0 h 35"/>
                <a:gd name="T2" fmla="*/ 9 w 23"/>
                <a:gd name="T3" fmla="*/ 0 h 35"/>
                <a:gd name="T4" fmla="*/ 2 w 23"/>
                <a:gd name="T5" fmla="*/ 2 h 35"/>
                <a:gd name="T6" fmla="*/ 0 w 23"/>
                <a:gd name="T7" fmla="*/ 8 h 35"/>
                <a:gd name="T8" fmla="*/ 0 w 23"/>
                <a:gd name="T9" fmla="*/ 9 h 35"/>
                <a:gd name="T10" fmla="*/ 2 w 23"/>
                <a:gd name="T11" fmla="*/ 15 h 35"/>
                <a:gd name="T12" fmla="*/ 23 w 23"/>
                <a:gd name="T13" fmla="*/ 35 h 35"/>
                <a:gd name="T14" fmla="*/ 21 w 23"/>
                <a:gd name="T15" fmla="*/ 33 h 35"/>
                <a:gd name="T16" fmla="*/ 3 w 23"/>
                <a:gd name="T17" fmla="*/ 14 h 35"/>
                <a:gd name="T18" fmla="*/ 0 w 23"/>
                <a:gd name="T19" fmla="*/ 9 h 35"/>
                <a:gd name="T20" fmla="*/ 3 w 23"/>
                <a:gd name="T21" fmla="*/ 3 h 35"/>
                <a:gd name="T22" fmla="*/ 9 w 23"/>
                <a:gd name="T23" fmla="*/ 0 h 35"/>
                <a:gd name="T24" fmla="*/ 9 w 23"/>
                <a:gd name="T25" fmla="*/ 0 h 35"/>
                <a:gd name="T26" fmla="*/ 15 w 23"/>
                <a:gd name="T27" fmla="*/ 3 h 35"/>
                <a:gd name="T28" fmla="*/ 20 w 23"/>
                <a:gd name="T29" fmla="*/ 8 h 35"/>
                <a:gd name="T30" fmla="*/ 20 w 23"/>
                <a:gd name="T31" fmla="*/ 7 h 35"/>
                <a:gd name="T32" fmla="*/ 15 w 23"/>
                <a:gd name="T33" fmla="*/ 2 h 35"/>
                <a:gd name="T34" fmla="*/ 9 w 23"/>
                <a:gd name="T3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35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3"/>
                    <a:pt x="2" y="1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1" y="34"/>
                    <a:pt x="21" y="3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3" y="1"/>
                    <a:pt x="15" y="3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7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1"/>
                    <a:pt x="11" y="0"/>
                    <a:pt x="9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23">
              <a:extLst>
                <a:ext uri="{FF2B5EF4-FFF2-40B4-BE49-F238E27FC236}">
                  <a16:creationId xmlns:a16="http://schemas.microsoft.com/office/drawing/2014/main" id="{EEC0623B-62E3-CB45-AEE9-9B08154F6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815" y="2366452"/>
              <a:ext cx="22999" cy="66998"/>
            </a:xfrm>
            <a:custGeom>
              <a:avLst/>
              <a:gdLst>
                <a:gd name="T0" fmla="*/ 1 w 10"/>
                <a:gd name="T1" fmla="*/ 0 h 28"/>
                <a:gd name="T2" fmla="*/ 1 w 10"/>
                <a:gd name="T3" fmla="*/ 1 h 28"/>
                <a:gd name="T4" fmla="*/ 1 w 10"/>
                <a:gd name="T5" fmla="*/ 24 h 28"/>
                <a:gd name="T6" fmla="*/ 2 w 10"/>
                <a:gd name="T7" fmla="*/ 26 h 28"/>
                <a:gd name="T8" fmla="*/ 4 w 10"/>
                <a:gd name="T9" fmla="*/ 28 h 28"/>
                <a:gd name="T10" fmla="*/ 4 w 10"/>
                <a:gd name="T11" fmla="*/ 28 h 28"/>
                <a:gd name="T12" fmla="*/ 4 w 10"/>
                <a:gd name="T13" fmla="*/ 16 h 28"/>
                <a:gd name="T14" fmla="*/ 10 w 10"/>
                <a:gd name="T15" fmla="*/ 10 h 28"/>
                <a:gd name="T16" fmla="*/ 1 w 10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8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8"/>
                    <a:pt x="0" y="16"/>
                    <a:pt x="1" y="24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2" y="27"/>
                    <a:pt x="3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25"/>
                    <a:pt x="0" y="19"/>
                    <a:pt x="4" y="16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24">
              <a:extLst>
                <a:ext uri="{FF2B5EF4-FFF2-40B4-BE49-F238E27FC236}">
                  <a16:creationId xmlns:a16="http://schemas.microsoft.com/office/drawing/2014/main" id="{C6096A18-363D-FF47-8F23-B2FC70925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813" y="2352453"/>
              <a:ext cx="51998" cy="75998"/>
            </a:xfrm>
            <a:custGeom>
              <a:avLst/>
              <a:gdLst>
                <a:gd name="T0" fmla="*/ 13 w 22"/>
                <a:gd name="T1" fmla="*/ 0 h 32"/>
                <a:gd name="T2" fmla="*/ 13 w 22"/>
                <a:gd name="T3" fmla="*/ 0 h 32"/>
                <a:gd name="T4" fmla="*/ 7 w 22"/>
                <a:gd name="T5" fmla="*/ 2 h 32"/>
                <a:gd name="T6" fmla="*/ 1 w 22"/>
                <a:gd name="T7" fmla="*/ 8 h 32"/>
                <a:gd name="T8" fmla="*/ 1 w 22"/>
                <a:gd name="T9" fmla="*/ 27 h 32"/>
                <a:gd name="T10" fmla="*/ 1 w 22"/>
                <a:gd name="T11" fmla="*/ 28 h 32"/>
                <a:gd name="T12" fmla="*/ 1 w 22"/>
                <a:gd name="T13" fmla="*/ 28 h 32"/>
                <a:gd name="T14" fmla="*/ 0 w 22"/>
                <a:gd name="T15" fmla="*/ 32 h 32"/>
                <a:gd name="T16" fmla="*/ 19 w 22"/>
                <a:gd name="T17" fmla="*/ 14 h 32"/>
                <a:gd name="T18" fmla="*/ 19 w 22"/>
                <a:gd name="T19" fmla="*/ 2 h 32"/>
                <a:gd name="T20" fmla="*/ 13 w 22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2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9" y="0"/>
                    <a:pt x="7" y="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4"/>
                    <a:pt x="0" y="21"/>
                    <a:pt x="1" y="27"/>
                  </a:cubicBezTo>
                  <a:cubicBezTo>
                    <a:pt x="1" y="27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1" y="31"/>
                    <a:pt x="0" y="3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11"/>
                    <a:pt x="22" y="5"/>
                    <a:pt x="19" y="2"/>
                  </a:cubicBezTo>
                  <a:cubicBezTo>
                    <a:pt x="17" y="1"/>
                    <a:pt x="15" y="0"/>
                    <a:pt x="13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25">
              <a:extLst>
                <a:ext uri="{FF2B5EF4-FFF2-40B4-BE49-F238E27FC236}">
                  <a16:creationId xmlns:a16="http://schemas.microsoft.com/office/drawing/2014/main" id="{3CF40360-142E-DA48-8FB5-69665C03A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7814" y="2350453"/>
              <a:ext cx="84997" cy="89997"/>
            </a:xfrm>
            <a:custGeom>
              <a:avLst/>
              <a:gdLst>
                <a:gd name="T0" fmla="*/ 2 w 36"/>
                <a:gd name="T1" fmla="*/ 38 h 38"/>
                <a:gd name="T2" fmla="*/ 2 w 36"/>
                <a:gd name="T3" fmla="*/ 38 h 38"/>
                <a:gd name="T4" fmla="*/ 2 w 36"/>
                <a:gd name="T5" fmla="*/ 38 h 38"/>
                <a:gd name="T6" fmla="*/ 0 w 36"/>
                <a:gd name="T7" fmla="*/ 36 h 38"/>
                <a:gd name="T8" fmla="*/ 2 w 36"/>
                <a:gd name="T9" fmla="*/ 38 h 38"/>
                <a:gd name="T10" fmla="*/ 2 w 36"/>
                <a:gd name="T11" fmla="*/ 38 h 38"/>
                <a:gd name="T12" fmla="*/ 2 w 36"/>
                <a:gd name="T13" fmla="*/ 38 h 38"/>
                <a:gd name="T14" fmla="*/ 2 w 36"/>
                <a:gd name="T15" fmla="*/ 38 h 38"/>
                <a:gd name="T16" fmla="*/ 2 w 36"/>
                <a:gd name="T17" fmla="*/ 38 h 38"/>
                <a:gd name="T18" fmla="*/ 2 w 36"/>
                <a:gd name="T19" fmla="*/ 38 h 38"/>
                <a:gd name="T20" fmla="*/ 2 w 36"/>
                <a:gd name="T21" fmla="*/ 37 h 38"/>
                <a:gd name="T22" fmla="*/ 2 w 36"/>
                <a:gd name="T23" fmla="*/ 37 h 38"/>
                <a:gd name="T24" fmla="*/ 0 w 36"/>
                <a:gd name="T25" fmla="*/ 37 h 38"/>
                <a:gd name="T26" fmla="*/ 0 w 36"/>
                <a:gd name="T27" fmla="*/ 37 h 38"/>
                <a:gd name="T28" fmla="*/ 0 w 36"/>
                <a:gd name="T29" fmla="*/ 37 h 38"/>
                <a:gd name="T30" fmla="*/ 0 w 36"/>
                <a:gd name="T31" fmla="*/ 37 h 38"/>
                <a:gd name="T32" fmla="*/ 0 w 36"/>
                <a:gd name="T33" fmla="*/ 37 h 38"/>
                <a:gd name="T34" fmla="*/ 0 w 36"/>
                <a:gd name="T35" fmla="*/ 36 h 38"/>
                <a:gd name="T36" fmla="*/ 0 w 36"/>
                <a:gd name="T37" fmla="*/ 36 h 38"/>
                <a:gd name="T38" fmla="*/ 0 w 36"/>
                <a:gd name="T39" fmla="*/ 36 h 38"/>
                <a:gd name="T40" fmla="*/ 0 w 36"/>
                <a:gd name="T41" fmla="*/ 36 h 38"/>
                <a:gd name="T42" fmla="*/ 26 w 36"/>
                <a:gd name="T43" fmla="*/ 0 h 38"/>
                <a:gd name="T44" fmla="*/ 20 w 36"/>
                <a:gd name="T45" fmla="*/ 3 h 38"/>
                <a:gd name="T46" fmla="*/ 14 w 36"/>
                <a:gd name="T47" fmla="*/ 8 h 38"/>
                <a:gd name="T48" fmla="*/ 14 w 36"/>
                <a:gd name="T49" fmla="*/ 9 h 38"/>
                <a:gd name="T50" fmla="*/ 20 w 36"/>
                <a:gd name="T51" fmla="*/ 3 h 38"/>
                <a:gd name="T52" fmla="*/ 26 w 36"/>
                <a:gd name="T53" fmla="*/ 1 h 38"/>
                <a:gd name="T54" fmla="*/ 26 w 36"/>
                <a:gd name="T55" fmla="*/ 1 h 38"/>
                <a:gd name="T56" fmla="*/ 32 w 36"/>
                <a:gd name="T57" fmla="*/ 3 h 38"/>
                <a:gd name="T58" fmla="*/ 32 w 36"/>
                <a:gd name="T59" fmla="*/ 15 h 38"/>
                <a:gd name="T60" fmla="*/ 13 w 36"/>
                <a:gd name="T61" fmla="*/ 33 h 38"/>
                <a:gd name="T62" fmla="*/ 11 w 36"/>
                <a:gd name="T63" fmla="*/ 36 h 38"/>
                <a:gd name="T64" fmla="*/ 6 w 36"/>
                <a:gd name="T65" fmla="*/ 38 h 38"/>
                <a:gd name="T66" fmla="*/ 6 w 36"/>
                <a:gd name="T67" fmla="*/ 38 h 38"/>
                <a:gd name="T68" fmla="*/ 6 w 36"/>
                <a:gd name="T69" fmla="*/ 38 h 38"/>
                <a:gd name="T70" fmla="*/ 5 w 36"/>
                <a:gd name="T71" fmla="*/ 38 h 38"/>
                <a:gd name="T72" fmla="*/ 11 w 36"/>
                <a:gd name="T73" fmla="*/ 36 h 38"/>
                <a:gd name="T74" fmla="*/ 32 w 36"/>
                <a:gd name="T75" fmla="*/ 15 h 38"/>
                <a:gd name="T76" fmla="*/ 32 w 36"/>
                <a:gd name="T77" fmla="*/ 3 h 38"/>
                <a:gd name="T78" fmla="*/ 26 w 36"/>
                <a:gd name="T7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" h="38">
                  <a:moveTo>
                    <a:pt x="2" y="38"/>
                  </a:move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moveTo>
                    <a:pt x="0" y="36"/>
                  </a:moveTo>
                  <a:cubicBezTo>
                    <a:pt x="0" y="37"/>
                    <a:pt x="1" y="37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7"/>
                    <a:pt x="1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26" y="0"/>
                  </a:moveTo>
                  <a:cubicBezTo>
                    <a:pt x="24" y="0"/>
                    <a:pt x="21" y="1"/>
                    <a:pt x="20" y="3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1"/>
                    <a:pt x="24" y="1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8" y="1"/>
                    <a:pt x="30" y="2"/>
                    <a:pt x="32" y="3"/>
                  </a:cubicBezTo>
                  <a:cubicBezTo>
                    <a:pt x="35" y="6"/>
                    <a:pt x="35" y="12"/>
                    <a:pt x="32" y="15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2" y="35"/>
                    <a:pt x="11" y="36"/>
                  </a:cubicBezTo>
                  <a:cubicBezTo>
                    <a:pt x="10" y="37"/>
                    <a:pt x="8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5" y="38"/>
                  </a:cubicBezTo>
                  <a:cubicBezTo>
                    <a:pt x="7" y="38"/>
                    <a:pt x="10" y="37"/>
                    <a:pt x="11" y="3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6" y="12"/>
                    <a:pt x="36" y="6"/>
                    <a:pt x="32" y="3"/>
                  </a:cubicBezTo>
                  <a:cubicBezTo>
                    <a:pt x="30" y="1"/>
                    <a:pt x="28" y="0"/>
                    <a:pt x="26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26">
              <a:extLst>
                <a:ext uri="{FF2B5EF4-FFF2-40B4-BE49-F238E27FC236}">
                  <a16:creationId xmlns:a16="http://schemas.microsoft.com/office/drawing/2014/main" id="{8978A8CF-37EF-1346-8DA0-58DD34FB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4814" y="2369452"/>
              <a:ext cx="35999" cy="70998"/>
            </a:xfrm>
            <a:custGeom>
              <a:avLst/>
              <a:gdLst>
                <a:gd name="T0" fmla="*/ 7 w 15"/>
                <a:gd name="T1" fmla="*/ 30 h 30"/>
                <a:gd name="T2" fmla="*/ 7 w 15"/>
                <a:gd name="T3" fmla="*/ 30 h 30"/>
                <a:gd name="T4" fmla="*/ 7 w 15"/>
                <a:gd name="T5" fmla="*/ 30 h 30"/>
                <a:gd name="T6" fmla="*/ 7 w 15"/>
                <a:gd name="T7" fmla="*/ 30 h 30"/>
                <a:gd name="T8" fmla="*/ 3 w 15"/>
                <a:gd name="T9" fmla="*/ 30 h 30"/>
                <a:gd name="T10" fmla="*/ 3 w 15"/>
                <a:gd name="T11" fmla="*/ 30 h 30"/>
                <a:gd name="T12" fmla="*/ 3 w 15"/>
                <a:gd name="T13" fmla="*/ 30 h 30"/>
                <a:gd name="T14" fmla="*/ 3 w 15"/>
                <a:gd name="T15" fmla="*/ 30 h 30"/>
                <a:gd name="T16" fmla="*/ 6 w 15"/>
                <a:gd name="T17" fmla="*/ 30 h 30"/>
                <a:gd name="T18" fmla="*/ 3 w 15"/>
                <a:gd name="T19" fmla="*/ 30 h 30"/>
                <a:gd name="T20" fmla="*/ 3 w 15"/>
                <a:gd name="T21" fmla="*/ 30 h 30"/>
                <a:gd name="T22" fmla="*/ 3 w 15"/>
                <a:gd name="T23" fmla="*/ 30 h 30"/>
                <a:gd name="T24" fmla="*/ 3 w 15"/>
                <a:gd name="T25" fmla="*/ 30 h 30"/>
                <a:gd name="T26" fmla="*/ 3 w 15"/>
                <a:gd name="T27" fmla="*/ 30 h 30"/>
                <a:gd name="T28" fmla="*/ 3 w 15"/>
                <a:gd name="T29" fmla="*/ 30 h 30"/>
                <a:gd name="T30" fmla="*/ 3 w 15"/>
                <a:gd name="T31" fmla="*/ 30 h 30"/>
                <a:gd name="T32" fmla="*/ 3 w 15"/>
                <a:gd name="T33" fmla="*/ 29 h 30"/>
                <a:gd name="T34" fmla="*/ 3 w 15"/>
                <a:gd name="T35" fmla="*/ 29 h 30"/>
                <a:gd name="T36" fmla="*/ 3 w 15"/>
                <a:gd name="T37" fmla="*/ 29 h 30"/>
                <a:gd name="T38" fmla="*/ 1 w 15"/>
                <a:gd name="T39" fmla="*/ 29 h 30"/>
                <a:gd name="T40" fmla="*/ 1 w 15"/>
                <a:gd name="T41" fmla="*/ 29 h 30"/>
                <a:gd name="T42" fmla="*/ 1 w 15"/>
                <a:gd name="T43" fmla="*/ 29 h 30"/>
                <a:gd name="T44" fmla="*/ 1 w 15"/>
                <a:gd name="T45" fmla="*/ 29 h 30"/>
                <a:gd name="T46" fmla="*/ 1 w 15"/>
                <a:gd name="T47" fmla="*/ 29 h 30"/>
                <a:gd name="T48" fmla="*/ 1 w 15"/>
                <a:gd name="T49" fmla="*/ 29 h 30"/>
                <a:gd name="T50" fmla="*/ 0 w 15"/>
                <a:gd name="T51" fmla="*/ 27 h 30"/>
                <a:gd name="T52" fmla="*/ 0 w 15"/>
                <a:gd name="T53" fmla="*/ 28 h 30"/>
                <a:gd name="T54" fmla="*/ 1 w 15"/>
                <a:gd name="T55" fmla="*/ 28 h 30"/>
                <a:gd name="T56" fmla="*/ 1 w 15"/>
                <a:gd name="T57" fmla="*/ 28 h 30"/>
                <a:gd name="T58" fmla="*/ 1 w 15"/>
                <a:gd name="T59" fmla="*/ 28 h 30"/>
                <a:gd name="T60" fmla="*/ 1 w 15"/>
                <a:gd name="T61" fmla="*/ 29 h 30"/>
                <a:gd name="T62" fmla="*/ 0 w 15"/>
                <a:gd name="T63" fmla="*/ 28 h 30"/>
                <a:gd name="T64" fmla="*/ 0 w 15"/>
                <a:gd name="T65" fmla="*/ 27 h 30"/>
                <a:gd name="T66" fmla="*/ 15 w 15"/>
                <a:gd name="T67" fmla="*/ 0 h 30"/>
                <a:gd name="T68" fmla="*/ 6 w 15"/>
                <a:gd name="T69" fmla="*/ 9 h 30"/>
                <a:gd name="T70" fmla="*/ 12 w 15"/>
                <a:gd name="T71" fmla="*/ 15 h 30"/>
                <a:gd name="T72" fmla="*/ 15 w 15"/>
                <a:gd name="T73" fmla="*/ 20 h 30"/>
                <a:gd name="T74" fmla="*/ 15 w 15"/>
                <a:gd name="T75" fmla="*/ 1 h 30"/>
                <a:gd name="T76" fmla="*/ 15 w 15"/>
                <a:gd name="T7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" h="30">
                  <a:moveTo>
                    <a:pt x="7" y="30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5" y="30"/>
                    <a:pt x="6" y="30"/>
                  </a:cubicBezTo>
                  <a:cubicBezTo>
                    <a:pt x="5" y="30"/>
                    <a:pt x="4" y="30"/>
                    <a:pt x="3" y="30"/>
                  </a:cubicBezTo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3" y="29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moveTo>
                    <a:pt x="1" y="29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moveTo>
                    <a:pt x="1" y="29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moveTo>
                    <a:pt x="0" y="27"/>
                  </a:move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1" y="28"/>
                    <a:pt x="0" y="28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15" y="0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6"/>
                    <a:pt x="15" y="18"/>
                    <a:pt x="15" y="20"/>
                  </a:cubicBezTo>
                  <a:cubicBezTo>
                    <a:pt x="14" y="14"/>
                    <a:pt x="14" y="7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27">
              <a:extLst>
                <a:ext uri="{FF2B5EF4-FFF2-40B4-BE49-F238E27FC236}">
                  <a16:creationId xmlns:a16="http://schemas.microsoft.com/office/drawing/2014/main" id="{3784B612-5887-A74B-A1A0-1EB45BD8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813" y="2416451"/>
              <a:ext cx="3000" cy="12000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0 w 1"/>
                <a:gd name="T5" fmla="*/ 5 h 5"/>
                <a:gd name="T6" fmla="*/ 0 w 1"/>
                <a:gd name="T7" fmla="*/ 5 h 5"/>
                <a:gd name="T8" fmla="*/ 1 w 1"/>
                <a:gd name="T9" fmla="*/ 1 h 5"/>
                <a:gd name="T10" fmla="*/ 1 w 1"/>
                <a:gd name="T11" fmla="*/ 1 h 5"/>
                <a:gd name="T12" fmla="*/ 1 w 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28">
              <a:extLst>
                <a:ext uri="{FF2B5EF4-FFF2-40B4-BE49-F238E27FC236}">
                  <a16:creationId xmlns:a16="http://schemas.microsoft.com/office/drawing/2014/main" id="{43F27ED0-2166-5146-96AD-6FE11DBEAF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7814" y="2428451"/>
              <a:ext cx="29999" cy="12000"/>
            </a:xfrm>
            <a:custGeom>
              <a:avLst/>
              <a:gdLst>
                <a:gd name="T0" fmla="*/ 5 w 13"/>
                <a:gd name="T1" fmla="*/ 5 h 5"/>
                <a:gd name="T2" fmla="*/ 5 w 13"/>
                <a:gd name="T3" fmla="*/ 5 h 5"/>
                <a:gd name="T4" fmla="*/ 5 w 13"/>
                <a:gd name="T5" fmla="*/ 5 h 5"/>
                <a:gd name="T6" fmla="*/ 5 w 13"/>
                <a:gd name="T7" fmla="*/ 5 h 5"/>
                <a:gd name="T8" fmla="*/ 6 w 13"/>
                <a:gd name="T9" fmla="*/ 5 h 5"/>
                <a:gd name="T10" fmla="*/ 5 w 13"/>
                <a:gd name="T11" fmla="*/ 5 h 5"/>
                <a:gd name="T12" fmla="*/ 5 w 13"/>
                <a:gd name="T13" fmla="*/ 5 h 5"/>
                <a:gd name="T14" fmla="*/ 6 w 13"/>
                <a:gd name="T15" fmla="*/ 5 h 5"/>
                <a:gd name="T16" fmla="*/ 2 w 13"/>
                <a:gd name="T17" fmla="*/ 5 h 5"/>
                <a:gd name="T18" fmla="*/ 2 w 13"/>
                <a:gd name="T19" fmla="*/ 5 h 5"/>
                <a:gd name="T20" fmla="*/ 2 w 13"/>
                <a:gd name="T21" fmla="*/ 5 h 5"/>
                <a:gd name="T22" fmla="*/ 2 w 13"/>
                <a:gd name="T23" fmla="*/ 5 h 5"/>
                <a:gd name="T24" fmla="*/ 2 w 13"/>
                <a:gd name="T25" fmla="*/ 5 h 5"/>
                <a:gd name="T26" fmla="*/ 2 w 13"/>
                <a:gd name="T27" fmla="*/ 5 h 5"/>
                <a:gd name="T28" fmla="*/ 2 w 13"/>
                <a:gd name="T29" fmla="*/ 4 h 5"/>
                <a:gd name="T30" fmla="*/ 2 w 13"/>
                <a:gd name="T31" fmla="*/ 5 h 5"/>
                <a:gd name="T32" fmla="*/ 2 w 13"/>
                <a:gd name="T33" fmla="*/ 4 h 5"/>
                <a:gd name="T34" fmla="*/ 0 w 13"/>
                <a:gd name="T35" fmla="*/ 4 h 5"/>
                <a:gd name="T36" fmla="*/ 2 w 13"/>
                <a:gd name="T37" fmla="*/ 4 h 5"/>
                <a:gd name="T38" fmla="*/ 0 w 13"/>
                <a:gd name="T39" fmla="*/ 4 h 5"/>
                <a:gd name="T40" fmla="*/ 0 w 13"/>
                <a:gd name="T41" fmla="*/ 4 h 5"/>
                <a:gd name="T42" fmla="*/ 0 w 13"/>
                <a:gd name="T43" fmla="*/ 4 h 5"/>
                <a:gd name="T44" fmla="*/ 0 w 13"/>
                <a:gd name="T45" fmla="*/ 4 h 5"/>
                <a:gd name="T46" fmla="*/ 0 w 13"/>
                <a:gd name="T47" fmla="*/ 4 h 5"/>
                <a:gd name="T48" fmla="*/ 0 w 13"/>
                <a:gd name="T49" fmla="*/ 4 h 5"/>
                <a:gd name="T50" fmla="*/ 0 w 13"/>
                <a:gd name="T51" fmla="*/ 4 h 5"/>
                <a:gd name="T52" fmla="*/ 13 w 13"/>
                <a:gd name="T53" fmla="*/ 0 h 5"/>
                <a:gd name="T54" fmla="*/ 13 w 13"/>
                <a:gd name="T55" fmla="*/ 0 h 5"/>
                <a:gd name="T56" fmla="*/ 6 w 13"/>
                <a:gd name="T57" fmla="*/ 5 h 5"/>
                <a:gd name="T58" fmla="*/ 11 w 13"/>
                <a:gd name="T59" fmla="*/ 3 h 5"/>
                <a:gd name="T60" fmla="*/ 13 w 13"/>
                <a:gd name="T6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" h="5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moveTo>
                    <a:pt x="6" y="5"/>
                  </a:move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4"/>
                  </a:moveTo>
                  <a:cubicBezTo>
                    <a:pt x="2" y="4"/>
                    <a:pt x="2" y="4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0" y="4"/>
                  </a:moveTo>
                  <a:cubicBezTo>
                    <a:pt x="1" y="4"/>
                    <a:pt x="1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3"/>
                    <a:pt x="10" y="5"/>
                    <a:pt x="6" y="5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2" y="2"/>
                    <a:pt x="13" y="1"/>
                    <a:pt x="13" y="0"/>
                  </a:cubicBezTo>
                </a:path>
              </a:pathLst>
            </a:custGeom>
            <a:solidFill>
              <a:srgbClr val="002B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29">
              <a:extLst>
                <a:ext uri="{FF2B5EF4-FFF2-40B4-BE49-F238E27FC236}">
                  <a16:creationId xmlns:a16="http://schemas.microsoft.com/office/drawing/2014/main" id="{CED9F1FD-78EC-8042-9043-FF70E3B71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815" y="2390452"/>
              <a:ext cx="44999" cy="49998"/>
            </a:xfrm>
            <a:custGeom>
              <a:avLst/>
              <a:gdLst>
                <a:gd name="T0" fmla="*/ 10 w 19"/>
                <a:gd name="T1" fmla="*/ 0 h 21"/>
                <a:gd name="T2" fmla="*/ 4 w 19"/>
                <a:gd name="T3" fmla="*/ 6 h 21"/>
                <a:gd name="T4" fmla="*/ 4 w 19"/>
                <a:gd name="T5" fmla="*/ 18 h 21"/>
                <a:gd name="T6" fmla="*/ 4 w 19"/>
                <a:gd name="T7" fmla="*/ 19 h 21"/>
                <a:gd name="T8" fmla="*/ 5 w 19"/>
                <a:gd name="T9" fmla="*/ 20 h 21"/>
                <a:gd name="T10" fmla="*/ 5 w 19"/>
                <a:gd name="T11" fmla="*/ 20 h 21"/>
                <a:gd name="T12" fmla="*/ 5 w 19"/>
                <a:gd name="T13" fmla="*/ 20 h 21"/>
                <a:gd name="T14" fmla="*/ 5 w 19"/>
                <a:gd name="T15" fmla="*/ 20 h 21"/>
                <a:gd name="T16" fmla="*/ 5 w 19"/>
                <a:gd name="T17" fmla="*/ 20 h 21"/>
                <a:gd name="T18" fmla="*/ 7 w 19"/>
                <a:gd name="T19" fmla="*/ 20 h 21"/>
                <a:gd name="T20" fmla="*/ 7 w 19"/>
                <a:gd name="T21" fmla="*/ 20 h 21"/>
                <a:gd name="T22" fmla="*/ 7 w 19"/>
                <a:gd name="T23" fmla="*/ 21 h 21"/>
                <a:gd name="T24" fmla="*/ 7 w 19"/>
                <a:gd name="T25" fmla="*/ 21 h 21"/>
                <a:gd name="T26" fmla="*/ 7 w 19"/>
                <a:gd name="T27" fmla="*/ 21 h 21"/>
                <a:gd name="T28" fmla="*/ 7 w 19"/>
                <a:gd name="T29" fmla="*/ 21 h 21"/>
                <a:gd name="T30" fmla="*/ 7 w 19"/>
                <a:gd name="T31" fmla="*/ 21 h 21"/>
                <a:gd name="T32" fmla="*/ 10 w 19"/>
                <a:gd name="T33" fmla="*/ 21 h 21"/>
                <a:gd name="T34" fmla="*/ 10 w 19"/>
                <a:gd name="T35" fmla="*/ 21 h 21"/>
                <a:gd name="T36" fmla="*/ 10 w 19"/>
                <a:gd name="T37" fmla="*/ 21 h 21"/>
                <a:gd name="T38" fmla="*/ 10 w 19"/>
                <a:gd name="T39" fmla="*/ 21 h 21"/>
                <a:gd name="T40" fmla="*/ 11 w 19"/>
                <a:gd name="T41" fmla="*/ 21 h 21"/>
                <a:gd name="T42" fmla="*/ 11 w 19"/>
                <a:gd name="T43" fmla="*/ 21 h 21"/>
                <a:gd name="T44" fmla="*/ 18 w 19"/>
                <a:gd name="T45" fmla="*/ 16 h 21"/>
                <a:gd name="T46" fmla="*/ 19 w 19"/>
                <a:gd name="T47" fmla="*/ 11 h 21"/>
                <a:gd name="T48" fmla="*/ 19 w 19"/>
                <a:gd name="T49" fmla="*/ 11 h 21"/>
                <a:gd name="T50" fmla="*/ 16 w 19"/>
                <a:gd name="T51" fmla="*/ 6 h 21"/>
                <a:gd name="T52" fmla="*/ 10 w 19"/>
                <a:gd name="T5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1">
                  <a:moveTo>
                    <a:pt x="10" y="0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0" y="9"/>
                    <a:pt x="0" y="15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5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5" y="21"/>
                    <a:pt x="17" y="19"/>
                    <a:pt x="18" y="16"/>
                  </a:cubicBezTo>
                  <a:cubicBezTo>
                    <a:pt x="19" y="14"/>
                    <a:pt x="19" y="13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8" y="7"/>
                    <a:pt x="16" y="6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006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30">
              <a:extLst>
                <a:ext uri="{FF2B5EF4-FFF2-40B4-BE49-F238E27FC236}">
                  <a16:creationId xmlns:a16="http://schemas.microsoft.com/office/drawing/2014/main" id="{0CA3A774-5F41-274E-BD18-D48B1A5ED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2801" y="2388452"/>
              <a:ext cx="48999" cy="72998"/>
            </a:xfrm>
            <a:custGeom>
              <a:avLst/>
              <a:gdLst>
                <a:gd name="T0" fmla="*/ 0 w 21"/>
                <a:gd name="T1" fmla="*/ 0 h 31"/>
                <a:gd name="T2" fmla="*/ 0 w 21"/>
                <a:gd name="T3" fmla="*/ 2 h 31"/>
                <a:gd name="T4" fmla="*/ 1 w 21"/>
                <a:gd name="T5" fmla="*/ 23 h 31"/>
                <a:gd name="T6" fmla="*/ 7 w 21"/>
                <a:gd name="T7" fmla="*/ 29 h 31"/>
                <a:gd name="T8" fmla="*/ 13 w 21"/>
                <a:gd name="T9" fmla="*/ 31 h 31"/>
                <a:gd name="T10" fmla="*/ 19 w 21"/>
                <a:gd name="T11" fmla="*/ 29 h 31"/>
                <a:gd name="T12" fmla="*/ 21 w 21"/>
                <a:gd name="T13" fmla="*/ 23 h 31"/>
                <a:gd name="T14" fmla="*/ 18 w 21"/>
                <a:gd name="T15" fmla="*/ 17 h 31"/>
                <a:gd name="T16" fmla="*/ 0 w 21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9"/>
                    <a:pt x="1" y="16"/>
                    <a:pt x="1" y="23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31"/>
                    <a:pt x="11" y="31"/>
                    <a:pt x="13" y="31"/>
                  </a:cubicBezTo>
                  <a:cubicBezTo>
                    <a:pt x="15" y="31"/>
                    <a:pt x="17" y="30"/>
                    <a:pt x="19" y="29"/>
                  </a:cubicBezTo>
                  <a:cubicBezTo>
                    <a:pt x="20" y="27"/>
                    <a:pt x="21" y="25"/>
                    <a:pt x="21" y="23"/>
                  </a:cubicBezTo>
                  <a:cubicBezTo>
                    <a:pt x="21" y="20"/>
                    <a:pt x="20" y="18"/>
                    <a:pt x="18" y="1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31">
              <a:extLst>
                <a:ext uri="{FF2B5EF4-FFF2-40B4-BE49-F238E27FC236}">
                  <a16:creationId xmlns:a16="http://schemas.microsoft.com/office/drawing/2014/main" id="{FA263D62-00C1-0944-8264-871980A00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801" y="2383452"/>
              <a:ext cx="58998" cy="79998"/>
            </a:xfrm>
            <a:custGeom>
              <a:avLst/>
              <a:gdLst>
                <a:gd name="T0" fmla="*/ 0 w 25"/>
                <a:gd name="T1" fmla="*/ 0 h 34"/>
                <a:gd name="T2" fmla="*/ 2 w 25"/>
                <a:gd name="T3" fmla="*/ 2 h 34"/>
                <a:gd name="T4" fmla="*/ 20 w 25"/>
                <a:gd name="T5" fmla="*/ 19 h 34"/>
                <a:gd name="T6" fmla="*/ 23 w 25"/>
                <a:gd name="T7" fmla="*/ 25 h 34"/>
                <a:gd name="T8" fmla="*/ 21 w 25"/>
                <a:gd name="T9" fmla="*/ 31 h 34"/>
                <a:gd name="T10" fmla="*/ 15 w 25"/>
                <a:gd name="T11" fmla="*/ 33 h 34"/>
                <a:gd name="T12" fmla="*/ 9 w 25"/>
                <a:gd name="T13" fmla="*/ 31 h 34"/>
                <a:gd name="T14" fmla="*/ 3 w 25"/>
                <a:gd name="T15" fmla="*/ 25 h 34"/>
                <a:gd name="T16" fmla="*/ 3 w 25"/>
                <a:gd name="T17" fmla="*/ 26 h 34"/>
                <a:gd name="T18" fmla="*/ 9 w 25"/>
                <a:gd name="T19" fmla="*/ 32 h 34"/>
                <a:gd name="T20" fmla="*/ 15 w 25"/>
                <a:gd name="T21" fmla="*/ 34 h 34"/>
                <a:gd name="T22" fmla="*/ 15 w 25"/>
                <a:gd name="T23" fmla="*/ 34 h 34"/>
                <a:gd name="T24" fmla="*/ 21 w 25"/>
                <a:gd name="T25" fmla="*/ 31 h 34"/>
                <a:gd name="T26" fmla="*/ 21 w 25"/>
                <a:gd name="T27" fmla="*/ 18 h 34"/>
                <a:gd name="T28" fmla="*/ 0 w 25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4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20"/>
                    <a:pt x="23" y="22"/>
                    <a:pt x="23" y="25"/>
                  </a:cubicBezTo>
                  <a:cubicBezTo>
                    <a:pt x="23" y="27"/>
                    <a:pt x="22" y="29"/>
                    <a:pt x="21" y="31"/>
                  </a:cubicBezTo>
                  <a:cubicBezTo>
                    <a:pt x="19" y="32"/>
                    <a:pt x="17" y="33"/>
                    <a:pt x="15" y="33"/>
                  </a:cubicBezTo>
                  <a:cubicBezTo>
                    <a:pt x="13" y="33"/>
                    <a:pt x="11" y="33"/>
                    <a:pt x="9" y="31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3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34"/>
                    <a:pt x="20" y="33"/>
                    <a:pt x="21" y="31"/>
                  </a:cubicBezTo>
                  <a:cubicBezTo>
                    <a:pt x="25" y="27"/>
                    <a:pt x="24" y="22"/>
                    <a:pt x="21" y="1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32">
              <a:extLst>
                <a:ext uri="{FF2B5EF4-FFF2-40B4-BE49-F238E27FC236}">
                  <a16:creationId xmlns:a16="http://schemas.microsoft.com/office/drawing/2014/main" id="{B6AEE95C-2652-D046-8768-C24C3B44A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3801" y="2381452"/>
              <a:ext cx="20999" cy="62998"/>
            </a:xfrm>
            <a:custGeom>
              <a:avLst/>
              <a:gdLst>
                <a:gd name="T0" fmla="*/ 5 w 9"/>
                <a:gd name="T1" fmla="*/ 0 h 27"/>
                <a:gd name="T2" fmla="*/ 8 w 9"/>
                <a:gd name="T3" fmla="*/ 6 h 27"/>
                <a:gd name="T4" fmla="*/ 8 w 9"/>
                <a:gd name="T5" fmla="*/ 7 h 27"/>
                <a:gd name="T6" fmla="*/ 6 w 9"/>
                <a:gd name="T7" fmla="*/ 12 h 27"/>
                <a:gd name="T8" fmla="*/ 0 w 9"/>
                <a:gd name="T9" fmla="*/ 19 h 27"/>
                <a:gd name="T10" fmla="*/ 9 w 9"/>
                <a:gd name="T11" fmla="*/ 27 h 27"/>
                <a:gd name="T12" fmla="*/ 9 w 9"/>
                <a:gd name="T13" fmla="*/ 26 h 27"/>
                <a:gd name="T14" fmla="*/ 8 w 9"/>
                <a:gd name="T15" fmla="*/ 5 h 27"/>
                <a:gd name="T16" fmla="*/ 8 w 9"/>
                <a:gd name="T17" fmla="*/ 3 h 27"/>
                <a:gd name="T18" fmla="*/ 6 w 9"/>
                <a:gd name="T19" fmla="*/ 1 h 27"/>
                <a:gd name="T20" fmla="*/ 5 w 9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7">
                  <a:moveTo>
                    <a:pt x="5" y="0"/>
                  </a:moveTo>
                  <a:cubicBezTo>
                    <a:pt x="7" y="2"/>
                    <a:pt x="8" y="4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7" y="11"/>
                    <a:pt x="6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6"/>
                  </a:cubicBezTo>
                  <a:cubicBezTo>
                    <a:pt x="9" y="19"/>
                    <a:pt x="9" y="12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7" y="2"/>
                    <a:pt x="7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33">
              <a:extLst>
                <a:ext uri="{FF2B5EF4-FFF2-40B4-BE49-F238E27FC236}">
                  <a16:creationId xmlns:a16="http://schemas.microsoft.com/office/drawing/2014/main" id="{DDD7BAA2-00FC-9943-B111-46AB2152D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804" y="2388452"/>
              <a:ext cx="49998" cy="77998"/>
            </a:xfrm>
            <a:custGeom>
              <a:avLst/>
              <a:gdLst>
                <a:gd name="T0" fmla="*/ 20 w 21"/>
                <a:gd name="T1" fmla="*/ 0 h 33"/>
                <a:gd name="T2" fmla="*/ 3 w 21"/>
                <a:gd name="T3" fmla="*/ 20 h 33"/>
                <a:gd name="T4" fmla="*/ 0 w 21"/>
                <a:gd name="T5" fmla="*/ 26 h 33"/>
                <a:gd name="T6" fmla="*/ 3 w 21"/>
                <a:gd name="T7" fmla="*/ 31 h 33"/>
                <a:gd name="T8" fmla="*/ 9 w 21"/>
                <a:gd name="T9" fmla="*/ 33 h 33"/>
                <a:gd name="T10" fmla="*/ 15 w 21"/>
                <a:gd name="T11" fmla="*/ 31 h 33"/>
                <a:gd name="T12" fmla="*/ 20 w 21"/>
                <a:gd name="T13" fmla="*/ 25 h 33"/>
                <a:gd name="T14" fmla="*/ 20 w 21"/>
                <a:gd name="T15" fmla="*/ 6 h 33"/>
                <a:gd name="T16" fmla="*/ 19 w 21"/>
                <a:gd name="T17" fmla="*/ 4 h 33"/>
                <a:gd name="T18" fmla="*/ 19 w 21"/>
                <a:gd name="T19" fmla="*/ 3 h 33"/>
                <a:gd name="T20" fmla="*/ 20 w 21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3">
                  <a:moveTo>
                    <a:pt x="20" y="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1" y="21"/>
                    <a:pt x="0" y="23"/>
                    <a:pt x="0" y="26"/>
                  </a:cubicBezTo>
                  <a:cubicBezTo>
                    <a:pt x="1" y="28"/>
                    <a:pt x="2" y="30"/>
                    <a:pt x="3" y="31"/>
                  </a:cubicBezTo>
                  <a:cubicBezTo>
                    <a:pt x="5" y="33"/>
                    <a:pt x="7" y="33"/>
                    <a:pt x="9" y="33"/>
                  </a:cubicBezTo>
                  <a:cubicBezTo>
                    <a:pt x="11" y="33"/>
                    <a:pt x="13" y="32"/>
                    <a:pt x="15" y="31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19"/>
                    <a:pt x="21" y="13"/>
                    <a:pt x="20" y="6"/>
                  </a:cubicBezTo>
                  <a:cubicBezTo>
                    <a:pt x="20" y="6"/>
                    <a:pt x="19" y="5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20" y="1"/>
                    <a:pt x="20" y="0"/>
                  </a:cubicBezTo>
                </a:path>
              </a:pathLst>
            </a:custGeom>
            <a:solidFill>
              <a:srgbClr val="00B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34">
              <a:extLst>
                <a:ext uri="{FF2B5EF4-FFF2-40B4-BE49-F238E27FC236}">
                  <a16:creationId xmlns:a16="http://schemas.microsoft.com/office/drawing/2014/main" id="{5E5BA1B1-474E-DD4B-87EB-A116B53B6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2804" y="2376452"/>
              <a:ext cx="67998" cy="91997"/>
            </a:xfrm>
            <a:custGeom>
              <a:avLst/>
              <a:gdLst>
                <a:gd name="T0" fmla="*/ 29 w 29"/>
                <a:gd name="T1" fmla="*/ 0 h 39"/>
                <a:gd name="T2" fmla="*/ 29 w 29"/>
                <a:gd name="T3" fmla="*/ 0 h 39"/>
                <a:gd name="T4" fmla="*/ 23 w 29"/>
                <a:gd name="T5" fmla="*/ 3 h 39"/>
                <a:gd name="T6" fmla="*/ 3 w 29"/>
                <a:gd name="T7" fmla="*/ 24 h 39"/>
                <a:gd name="T8" fmla="*/ 4 w 29"/>
                <a:gd name="T9" fmla="*/ 37 h 39"/>
                <a:gd name="T10" fmla="*/ 10 w 29"/>
                <a:gd name="T11" fmla="*/ 39 h 39"/>
                <a:gd name="T12" fmla="*/ 16 w 29"/>
                <a:gd name="T13" fmla="*/ 36 h 39"/>
                <a:gd name="T14" fmla="*/ 21 w 29"/>
                <a:gd name="T15" fmla="*/ 31 h 39"/>
                <a:gd name="T16" fmla="*/ 21 w 29"/>
                <a:gd name="T17" fmla="*/ 30 h 39"/>
                <a:gd name="T18" fmla="*/ 16 w 29"/>
                <a:gd name="T19" fmla="*/ 36 h 39"/>
                <a:gd name="T20" fmla="*/ 10 w 29"/>
                <a:gd name="T21" fmla="*/ 38 h 39"/>
                <a:gd name="T22" fmla="*/ 4 w 29"/>
                <a:gd name="T23" fmla="*/ 36 h 39"/>
                <a:gd name="T24" fmla="*/ 1 w 29"/>
                <a:gd name="T25" fmla="*/ 31 h 39"/>
                <a:gd name="T26" fmla="*/ 4 w 29"/>
                <a:gd name="T27" fmla="*/ 25 h 39"/>
                <a:gd name="T28" fmla="*/ 21 w 29"/>
                <a:gd name="T29" fmla="*/ 5 h 39"/>
                <a:gd name="T30" fmla="*/ 23 w 29"/>
                <a:gd name="T31" fmla="*/ 3 h 39"/>
                <a:gd name="T32" fmla="*/ 29 w 29"/>
                <a:gd name="T33" fmla="*/ 0 h 39"/>
                <a:gd name="T34" fmla="*/ 29 w 29"/>
                <a:gd name="T35" fmla="*/ 0 h 39"/>
                <a:gd name="T36" fmla="*/ 29 w 29"/>
                <a:gd name="T37" fmla="*/ 0 h 39"/>
                <a:gd name="T38" fmla="*/ 29 w 29"/>
                <a:gd name="T39" fmla="*/ 0 h 39"/>
                <a:gd name="T40" fmla="*/ 29 w 29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39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4" y="1"/>
                    <a:pt x="23" y="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8"/>
                    <a:pt x="0" y="33"/>
                    <a:pt x="4" y="37"/>
                  </a:cubicBezTo>
                  <a:cubicBezTo>
                    <a:pt x="5" y="38"/>
                    <a:pt x="8" y="39"/>
                    <a:pt x="10" y="39"/>
                  </a:cubicBezTo>
                  <a:cubicBezTo>
                    <a:pt x="12" y="39"/>
                    <a:pt x="15" y="38"/>
                    <a:pt x="16" y="36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0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4" y="37"/>
                    <a:pt x="12" y="38"/>
                    <a:pt x="10" y="38"/>
                  </a:cubicBezTo>
                  <a:cubicBezTo>
                    <a:pt x="8" y="38"/>
                    <a:pt x="6" y="38"/>
                    <a:pt x="4" y="36"/>
                  </a:cubicBezTo>
                  <a:cubicBezTo>
                    <a:pt x="3" y="35"/>
                    <a:pt x="2" y="33"/>
                    <a:pt x="1" y="31"/>
                  </a:cubicBezTo>
                  <a:cubicBezTo>
                    <a:pt x="1" y="28"/>
                    <a:pt x="2" y="26"/>
                    <a:pt x="4" y="2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2" y="3"/>
                    <a:pt x="23" y="3"/>
                  </a:cubicBezTo>
                  <a:cubicBezTo>
                    <a:pt x="24" y="1"/>
                    <a:pt x="27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003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35">
              <a:extLst>
                <a:ext uri="{FF2B5EF4-FFF2-40B4-BE49-F238E27FC236}">
                  <a16:creationId xmlns:a16="http://schemas.microsoft.com/office/drawing/2014/main" id="{5F92C7DC-9A2E-4747-8B50-27BEF97A5E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1802" y="2376452"/>
              <a:ext cx="32999" cy="72998"/>
            </a:xfrm>
            <a:custGeom>
              <a:avLst/>
              <a:gdLst>
                <a:gd name="T0" fmla="*/ 0 w 14"/>
                <a:gd name="T1" fmla="*/ 11 h 31"/>
                <a:gd name="T2" fmla="*/ 0 w 14"/>
                <a:gd name="T3" fmla="*/ 30 h 31"/>
                <a:gd name="T4" fmla="*/ 0 w 14"/>
                <a:gd name="T5" fmla="*/ 31 h 31"/>
                <a:gd name="T6" fmla="*/ 9 w 14"/>
                <a:gd name="T7" fmla="*/ 21 h 31"/>
                <a:gd name="T8" fmla="*/ 2 w 14"/>
                <a:gd name="T9" fmla="*/ 15 h 31"/>
                <a:gd name="T10" fmla="*/ 0 w 14"/>
                <a:gd name="T11" fmla="*/ 11 h 31"/>
                <a:gd name="T12" fmla="*/ 8 w 14"/>
                <a:gd name="T13" fmla="*/ 0 h 31"/>
                <a:gd name="T14" fmla="*/ 8 w 14"/>
                <a:gd name="T15" fmla="*/ 0 h 31"/>
                <a:gd name="T16" fmla="*/ 14 w 14"/>
                <a:gd name="T17" fmla="*/ 2 h 31"/>
                <a:gd name="T18" fmla="*/ 14 w 14"/>
                <a:gd name="T19" fmla="*/ 2 h 31"/>
                <a:gd name="T20" fmla="*/ 14 w 14"/>
                <a:gd name="T21" fmla="*/ 2 h 31"/>
                <a:gd name="T22" fmla="*/ 8 w 14"/>
                <a:gd name="T23" fmla="*/ 0 h 31"/>
                <a:gd name="T24" fmla="*/ 8 w 14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1">
                  <a:moveTo>
                    <a:pt x="0" y="11"/>
                  </a:moveTo>
                  <a:cubicBezTo>
                    <a:pt x="1" y="18"/>
                    <a:pt x="1" y="24"/>
                    <a:pt x="0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4"/>
                    <a:pt x="0" y="13"/>
                    <a:pt x="0" y="11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3" y="0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36">
              <a:extLst>
                <a:ext uri="{FF2B5EF4-FFF2-40B4-BE49-F238E27FC236}">
                  <a16:creationId xmlns:a16="http://schemas.microsoft.com/office/drawing/2014/main" id="{8FF27C03-F576-5C45-B920-DD4D0BEBE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802" y="2388452"/>
              <a:ext cx="2000" cy="14000"/>
            </a:xfrm>
            <a:custGeom>
              <a:avLst/>
              <a:gdLst>
                <a:gd name="T0" fmla="*/ 1 w 1"/>
                <a:gd name="T1" fmla="*/ 0 h 6"/>
                <a:gd name="T2" fmla="*/ 1 w 1"/>
                <a:gd name="T3" fmla="*/ 0 h 6"/>
                <a:gd name="T4" fmla="*/ 0 w 1"/>
                <a:gd name="T5" fmla="*/ 3 h 6"/>
                <a:gd name="T6" fmla="*/ 0 w 1"/>
                <a:gd name="T7" fmla="*/ 4 h 6"/>
                <a:gd name="T8" fmla="*/ 1 w 1"/>
                <a:gd name="T9" fmla="*/ 6 h 6"/>
                <a:gd name="T10" fmla="*/ 1 w 1"/>
                <a:gd name="T11" fmla="*/ 5 h 6"/>
                <a:gd name="T12" fmla="*/ 1 w 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0" y="3"/>
                    <a:pt x="1" y="1"/>
                    <a:pt x="1" y="0"/>
                  </a:cubicBezTo>
                </a:path>
              </a:pathLst>
            </a:custGeom>
            <a:solidFill>
              <a:srgbClr val="0089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37">
              <a:extLst>
                <a:ext uri="{FF2B5EF4-FFF2-40B4-BE49-F238E27FC236}">
                  <a16:creationId xmlns:a16="http://schemas.microsoft.com/office/drawing/2014/main" id="{0808C9A2-FD50-DF44-9725-4800591A0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802" y="2376452"/>
              <a:ext cx="18999" cy="12000"/>
            </a:xfrm>
            <a:custGeom>
              <a:avLst/>
              <a:gdLst>
                <a:gd name="T0" fmla="*/ 8 w 8"/>
                <a:gd name="T1" fmla="*/ 0 h 5"/>
                <a:gd name="T2" fmla="*/ 2 w 8"/>
                <a:gd name="T3" fmla="*/ 3 h 5"/>
                <a:gd name="T4" fmla="*/ 0 w 8"/>
                <a:gd name="T5" fmla="*/ 5 h 5"/>
                <a:gd name="T6" fmla="*/ 0 w 8"/>
                <a:gd name="T7" fmla="*/ 5 h 5"/>
                <a:gd name="T8" fmla="*/ 7 w 8"/>
                <a:gd name="T9" fmla="*/ 0 h 5"/>
                <a:gd name="T10" fmla="*/ 8 w 8"/>
                <a:gd name="T11" fmla="*/ 0 h 5"/>
                <a:gd name="T12" fmla="*/ 8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6" y="0"/>
                    <a:pt x="3" y="1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2"/>
                    <a:pt x="4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002B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38">
              <a:extLst>
                <a:ext uri="{FF2B5EF4-FFF2-40B4-BE49-F238E27FC236}">
                  <a16:creationId xmlns:a16="http://schemas.microsoft.com/office/drawing/2014/main" id="{177B868F-B80D-694E-A650-A3EB10D37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802" y="2376452"/>
              <a:ext cx="42999" cy="49998"/>
            </a:xfrm>
            <a:custGeom>
              <a:avLst/>
              <a:gdLst>
                <a:gd name="T0" fmla="*/ 9 w 18"/>
                <a:gd name="T1" fmla="*/ 0 h 21"/>
                <a:gd name="T2" fmla="*/ 8 w 18"/>
                <a:gd name="T3" fmla="*/ 0 h 21"/>
                <a:gd name="T4" fmla="*/ 1 w 18"/>
                <a:gd name="T5" fmla="*/ 5 h 21"/>
                <a:gd name="T6" fmla="*/ 1 w 18"/>
                <a:gd name="T7" fmla="*/ 10 h 21"/>
                <a:gd name="T8" fmla="*/ 1 w 18"/>
                <a:gd name="T9" fmla="*/ 11 h 21"/>
                <a:gd name="T10" fmla="*/ 3 w 18"/>
                <a:gd name="T11" fmla="*/ 15 h 21"/>
                <a:gd name="T12" fmla="*/ 10 w 18"/>
                <a:gd name="T13" fmla="*/ 21 h 21"/>
                <a:gd name="T14" fmla="*/ 16 w 18"/>
                <a:gd name="T15" fmla="*/ 14 h 21"/>
                <a:gd name="T16" fmla="*/ 18 w 18"/>
                <a:gd name="T17" fmla="*/ 9 h 21"/>
                <a:gd name="T18" fmla="*/ 18 w 18"/>
                <a:gd name="T19" fmla="*/ 8 h 21"/>
                <a:gd name="T20" fmla="*/ 15 w 18"/>
                <a:gd name="T21" fmla="*/ 2 h 21"/>
                <a:gd name="T22" fmla="*/ 15 w 18"/>
                <a:gd name="T23" fmla="*/ 2 h 21"/>
                <a:gd name="T24" fmla="*/ 9 w 18"/>
                <a:gd name="T2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1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2" y="2"/>
                    <a:pt x="1" y="5"/>
                  </a:cubicBezTo>
                  <a:cubicBezTo>
                    <a:pt x="1" y="6"/>
                    <a:pt x="0" y="8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1" y="13"/>
                    <a:pt x="2" y="14"/>
                    <a:pt x="3" y="1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3"/>
                    <a:pt x="18" y="11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7" y="4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0"/>
                    <a:pt x="11" y="0"/>
                    <a:pt x="9" y="0"/>
                  </a:cubicBezTo>
                </a:path>
              </a:pathLst>
            </a:custGeom>
            <a:solidFill>
              <a:srgbClr val="006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063B8B4E-3F8D-AC47-A41E-8564B24BE3BE}"/>
              </a:ext>
            </a:extLst>
          </p:cNvPr>
          <p:cNvSpPr/>
          <p:nvPr/>
        </p:nvSpPr>
        <p:spPr>
          <a:xfrm>
            <a:off x="5440453" y="2365794"/>
            <a:ext cx="1565645" cy="4401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10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Integration of </a:t>
            </a:r>
          </a:p>
          <a:p>
            <a:pPr algn="ctr"/>
            <a:r>
              <a:rPr lang="en-US" sz="10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on-prem and cloud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946D31E-1DA7-B64F-ADFB-F1DC52EBC365}"/>
              </a:ext>
            </a:extLst>
          </p:cNvPr>
          <p:cNvSpPr/>
          <p:nvPr/>
        </p:nvSpPr>
        <p:spPr>
          <a:xfrm>
            <a:off x="3790831" y="3995875"/>
            <a:ext cx="15891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latin typeface="+mn-lt"/>
              </a:rPr>
              <a:t>Emergence of analytics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932BABC-406E-9249-BEEE-A1E77BE3848D}"/>
              </a:ext>
            </a:extLst>
          </p:cNvPr>
          <p:cNvSpPr/>
          <p:nvPr/>
        </p:nvSpPr>
        <p:spPr>
          <a:xfrm>
            <a:off x="2173281" y="2360422"/>
            <a:ext cx="1578020" cy="4401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10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Compound annual growth rate 5.6%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8C8937-B7EB-EF40-934F-A467646768DF}"/>
              </a:ext>
            </a:extLst>
          </p:cNvPr>
          <p:cNvGrpSpPr/>
          <p:nvPr/>
        </p:nvGrpSpPr>
        <p:grpSpPr>
          <a:xfrm>
            <a:off x="902468" y="1513411"/>
            <a:ext cx="883575" cy="832802"/>
            <a:chOff x="902468" y="1467458"/>
            <a:chExt cx="883575" cy="832802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A1BFC03-5FB4-BC40-B432-60B321AB14FB}"/>
                </a:ext>
              </a:extLst>
            </p:cNvPr>
            <p:cNvSpPr/>
            <p:nvPr/>
          </p:nvSpPr>
          <p:spPr>
            <a:xfrm>
              <a:off x="911592" y="1467458"/>
              <a:ext cx="832802" cy="8328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E7A10B0-0565-C943-90AB-37FFE70DADB6}"/>
                </a:ext>
              </a:extLst>
            </p:cNvPr>
            <p:cNvSpPr txBox="1"/>
            <p:nvPr/>
          </p:nvSpPr>
          <p:spPr>
            <a:xfrm>
              <a:off x="902468" y="1676982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+mn-lt"/>
                </a:rPr>
                <a:t>$630B</a:t>
              </a:r>
            </a:p>
          </p:txBody>
        </p:sp>
      </p:grpSp>
      <p:grpSp>
        <p:nvGrpSpPr>
          <p:cNvPr id="95" name="Group 31">
            <a:extLst>
              <a:ext uri="{FF2B5EF4-FFF2-40B4-BE49-F238E27FC236}">
                <a16:creationId xmlns:a16="http://schemas.microsoft.com/office/drawing/2014/main" id="{571D0723-A3A8-2A48-9054-298F4EF1C4E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15211" y="2921409"/>
            <a:ext cx="963937" cy="908619"/>
            <a:chOff x="382" y="1928"/>
            <a:chExt cx="697" cy="657"/>
          </a:xfrm>
        </p:grpSpPr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7BFB7466-A849-0D43-806F-2B0BDC6451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" y="2355"/>
              <a:ext cx="282" cy="230"/>
            </a:xfrm>
            <a:custGeom>
              <a:avLst/>
              <a:gdLst>
                <a:gd name="T0" fmla="*/ 473 w 564"/>
                <a:gd name="T1" fmla="*/ 45 h 460"/>
                <a:gd name="T2" fmla="*/ 457 w 564"/>
                <a:gd name="T3" fmla="*/ 20 h 460"/>
                <a:gd name="T4" fmla="*/ 433 w 564"/>
                <a:gd name="T5" fmla="*/ 4 h 460"/>
                <a:gd name="T6" fmla="*/ 150 w 564"/>
                <a:gd name="T7" fmla="*/ 0 h 460"/>
                <a:gd name="T8" fmla="*/ 131 w 564"/>
                <a:gd name="T9" fmla="*/ 4 h 460"/>
                <a:gd name="T10" fmla="*/ 107 w 564"/>
                <a:gd name="T11" fmla="*/ 20 h 460"/>
                <a:gd name="T12" fmla="*/ 91 w 564"/>
                <a:gd name="T13" fmla="*/ 45 h 460"/>
                <a:gd name="T14" fmla="*/ 40 w 564"/>
                <a:gd name="T15" fmla="*/ 174 h 460"/>
                <a:gd name="T16" fmla="*/ 14 w 564"/>
                <a:gd name="T17" fmla="*/ 190 h 460"/>
                <a:gd name="T18" fmla="*/ 1 w 564"/>
                <a:gd name="T19" fmla="*/ 214 h 460"/>
                <a:gd name="T20" fmla="*/ 65 w 564"/>
                <a:gd name="T21" fmla="*/ 382 h 460"/>
                <a:gd name="T22" fmla="*/ 67 w 564"/>
                <a:gd name="T23" fmla="*/ 428 h 460"/>
                <a:gd name="T24" fmla="*/ 78 w 564"/>
                <a:gd name="T25" fmla="*/ 449 h 460"/>
                <a:gd name="T26" fmla="*/ 99 w 564"/>
                <a:gd name="T27" fmla="*/ 460 h 460"/>
                <a:gd name="T28" fmla="*/ 115 w 564"/>
                <a:gd name="T29" fmla="*/ 460 h 460"/>
                <a:gd name="T30" fmla="*/ 134 w 564"/>
                <a:gd name="T31" fmla="*/ 449 h 460"/>
                <a:gd name="T32" fmla="*/ 145 w 564"/>
                <a:gd name="T33" fmla="*/ 428 h 460"/>
                <a:gd name="T34" fmla="*/ 418 w 564"/>
                <a:gd name="T35" fmla="*/ 382 h 460"/>
                <a:gd name="T36" fmla="*/ 419 w 564"/>
                <a:gd name="T37" fmla="*/ 428 h 460"/>
                <a:gd name="T38" fmla="*/ 430 w 564"/>
                <a:gd name="T39" fmla="*/ 449 h 460"/>
                <a:gd name="T40" fmla="*/ 451 w 564"/>
                <a:gd name="T41" fmla="*/ 460 h 460"/>
                <a:gd name="T42" fmla="*/ 467 w 564"/>
                <a:gd name="T43" fmla="*/ 460 h 460"/>
                <a:gd name="T44" fmla="*/ 486 w 564"/>
                <a:gd name="T45" fmla="*/ 449 h 460"/>
                <a:gd name="T46" fmla="*/ 497 w 564"/>
                <a:gd name="T47" fmla="*/ 428 h 460"/>
                <a:gd name="T48" fmla="*/ 564 w 564"/>
                <a:gd name="T49" fmla="*/ 382 h 460"/>
                <a:gd name="T50" fmla="*/ 563 w 564"/>
                <a:gd name="T51" fmla="*/ 214 h 460"/>
                <a:gd name="T52" fmla="*/ 550 w 564"/>
                <a:gd name="T53" fmla="*/ 190 h 460"/>
                <a:gd name="T54" fmla="*/ 526 w 564"/>
                <a:gd name="T55" fmla="*/ 174 h 460"/>
                <a:gd name="T56" fmla="*/ 145 w 564"/>
                <a:gd name="T57" fmla="*/ 69 h 460"/>
                <a:gd name="T58" fmla="*/ 151 w 564"/>
                <a:gd name="T59" fmla="*/ 59 h 460"/>
                <a:gd name="T60" fmla="*/ 402 w 564"/>
                <a:gd name="T61" fmla="*/ 56 h 460"/>
                <a:gd name="T62" fmla="*/ 410 w 564"/>
                <a:gd name="T63" fmla="*/ 59 h 460"/>
                <a:gd name="T64" fmla="*/ 451 w 564"/>
                <a:gd name="T65" fmla="*/ 173 h 460"/>
                <a:gd name="T66" fmla="*/ 146 w 564"/>
                <a:gd name="T67" fmla="*/ 327 h 460"/>
                <a:gd name="T68" fmla="*/ 129 w 564"/>
                <a:gd name="T69" fmla="*/ 323 h 460"/>
                <a:gd name="T70" fmla="*/ 108 w 564"/>
                <a:gd name="T71" fmla="*/ 307 h 460"/>
                <a:gd name="T72" fmla="*/ 99 w 564"/>
                <a:gd name="T73" fmla="*/ 280 h 460"/>
                <a:gd name="T74" fmla="*/ 103 w 564"/>
                <a:gd name="T75" fmla="*/ 260 h 460"/>
                <a:gd name="T76" fmla="*/ 121 w 564"/>
                <a:gd name="T77" fmla="*/ 240 h 460"/>
                <a:gd name="T78" fmla="*/ 146 w 564"/>
                <a:gd name="T79" fmla="*/ 232 h 460"/>
                <a:gd name="T80" fmla="*/ 166 w 564"/>
                <a:gd name="T81" fmla="*/ 236 h 460"/>
                <a:gd name="T82" fmla="*/ 186 w 564"/>
                <a:gd name="T83" fmla="*/ 252 h 460"/>
                <a:gd name="T84" fmla="*/ 194 w 564"/>
                <a:gd name="T85" fmla="*/ 280 h 460"/>
                <a:gd name="T86" fmla="*/ 191 w 564"/>
                <a:gd name="T87" fmla="*/ 299 h 460"/>
                <a:gd name="T88" fmla="*/ 174 w 564"/>
                <a:gd name="T89" fmla="*/ 319 h 460"/>
                <a:gd name="T90" fmla="*/ 146 w 564"/>
                <a:gd name="T91" fmla="*/ 327 h 460"/>
                <a:gd name="T92" fmla="*/ 418 w 564"/>
                <a:gd name="T93" fmla="*/ 327 h 460"/>
                <a:gd name="T94" fmla="*/ 390 w 564"/>
                <a:gd name="T95" fmla="*/ 319 h 460"/>
                <a:gd name="T96" fmla="*/ 374 w 564"/>
                <a:gd name="T97" fmla="*/ 299 h 460"/>
                <a:gd name="T98" fmla="*/ 370 w 564"/>
                <a:gd name="T99" fmla="*/ 280 h 460"/>
                <a:gd name="T100" fmla="*/ 378 w 564"/>
                <a:gd name="T101" fmla="*/ 252 h 460"/>
                <a:gd name="T102" fmla="*/ 398 w 564"/>
                <a:gd name="T103" fmla="*/ 236 h 460"/>
                <a:gd name="T104" fmla="*/ 418 w 564"/>
                <a:gd name="T105" fmla="*/ 232 h 460"/>
                <a:gd name="T106" fmla="*/ 445 w 564"/>
                <a:gd name="T107" fmla="*/ 240 h 460"/>
                <a:gd name="T108" fmla="*/ 461 w 564"/>
                <a:gd name="T109" fmla="*/ 260 h 460"/>
                <a:gd name="T110" fmla="*/ 465 w 564"/>
                <a:gd name="T111" fmla="*/ 280 h 460"/>
                <a:gd name="T112" fmla="*/ 457 w 564"/>
                <a:gd name="T113" fmla="*/ 307 h 460"/>
                <a:gd name="T114" fmla="*/ 437 w 564"/>
                <a:gd name="T115" fmla="*/ 323 h 460"/>
                <a:gd name="T116" fmla="*/ 418 w 564"/>
                <a:gd name="T117" fmla="*/ 32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4" h="460">
                  <a:moveTo>
                    <a:pt x="516" y="173"/>
                  </a:moveTo>
                  <a:lnTo>
                    <a:pt x="473" y="45"/>
                  </a:lnTo>
                  <a:lnTo>
                    <a:pt x="473" y="45"/>
                  </a:lnTo>
                  <a:lnTo>
                    <a:pt x="470" y="36"/>
                  </a:lnTo>
                  <a:lnTo>
                    <a:pt x="464" y="28"/>
                  </a:lnTo>
                  <a:lnTo>
                    <a:pt x="457" y="20"/>
                  </a:lnTo>
                  <a:lnTo>
                    <a:pt x="451" y="13"/>
                  </a:lnTo>
                  <a:lnTo>
                    <a:pt x="443" y="8"/>
                  </a:lnTo>
                  <a:lnTo>
                    <a:pt x="433" y="4"/>
                  </a:lnTo>
                  <a:lnTo>
                    <a:pt x="424" y="0"/>
                  </a:lnTo>
                  <a:lnTo>
                    <a:pt x="414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0" y="0"/>
                  </a:lnTo>
                  <a:lnTo>
                    <a:pt x="131" y="4"/>
                  </a:lnTo>
                  <a:lnTo>
                    <a:pt x="123" y="8"/>
                  </a:lnTo>
                  <a:lnTo>
                    <a:pt x="113" y="13"/>
                  </a:lnTo>
                  <a:lnTo>
                    <a:pt x="107" y="20"/>
                  </a:lnTo>
                  <a:lnTo>
                    <a:pt x="100" y="28"/>
                  </a:lnTo>
                  <a:lnTo>
                    <a:pt x="94" y="36"/>
                  </a:lnTo>
                  <a:lnTo>
                    <a:pt x="91" y="45"/>
                  </a:lnTo>
                  <a:lnTo>
                    <a:pt x="49" y="173"/>
                  </a:lnTo>
                  <a:lnTo>
                    <a:pt x="49" y="173"/>
                  </a:lnTo>
                  <a:lnTo>
                    <a:pt x="40" y="174"/>
                  </a:lnTo>
                  <a:lnTo>
                    <a:pt x="30" y="177"/>
                  </a:lnTo>
                  <a:lnTo>
                    <a:pt x="22" y="184"/>
                  </a:lnTo>
                  <a:lnTo>
                    <a:pt x="14" y="190"/>
                  </a:lnTo>
                  <a:lnTo>
                    <a:pt x="9" y="197"/>
                  </a:lnTo>
                  <a:lnTo>
                    <a:pt x="5" y="206"/>
                  </a:lnTo>
                  <a:lnTo>
                    <a:pt x="1" y="214"/>
                  </a:lnTo>
                  <a:lnTo>
                    <a:pt x="0" y="225"/>
                  </a:lnTo>
                  <a:lnTo>
                    <a:pt x="0" y="382"/>
                  </a:lnTo>
                  <a:lnTo>
                    <a:pt x="65" y="382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7" y="428"/>
                  </a:lnTo>
                  <a:lnTo>
                    <a:pt x="68" y="436"/>
                  </a:lnTo>
                  <a:lnTo>
                    <a:pt x="73" y="442"/>
                  </a:lnTo>
                  <a:lnTo>
                    <a:pt x="78" y="449"/>
                  </a:lnTo>
                  <a:lnTo>
                    <a:pt x="83" y="453"/>
                  </a:lnTo>
                  <a:lnTo>
                    <a:pt x="91" y="456"/>
                  </a:lnTo>
                  <a:lnTo>
                    <a:pt x="99" y="460"/>
                  </a:lnTo>
                  <a:lnTo>
                    <a:pt x="107" y="460"/>
                  </a:lnTo>
                  <a:lnTo>
                    <a:pt x="107" y="460"/>
                  </a:lnTo>
                  <a:lnTo>
                    <a:pt x="115" y="460"/>
                  </a:lnTo>
                  <a:lnTo>
                    <a:pt x="121" y="456"/>
                  </a:lnTo>
                  <a:lnTo>
                    <a:pt x="129" y="453"/>
                  </a:lnTo>
                  <a:lnTo>
                    <a:pt x="134" y="449"/>
                  </a:lnTo>
                  <a:lnTo>
                    <a:pt x="138" y="442"/>
                  </a:lnTo>
                  <a:lnTo>
                    <a:pt x="143" y="436"/>
                  </a:lnTo>
                  <a:lnTo>
                    <a:pt x="145" y="428"/>
                  </a:lnTo>
                  <a:lnTo>
                    <a:pt x="146" y="420"/>
                  </a:lnTo>
                  <a:lnTo>
                    <a:pt x="146" y="382"/>
                  </a:lnTo>
                  <a:lnTo>
                    <a:pt x="418" y="382"/>
                  </a:lnTo>
                  <a:lnTo>
                    <a:pt x="418" y="420"/>
                  </a:lnTo>
                  <a:lnTo>
                    <a:pt x="418" y="420"/>
                  </a:lnTo>
                  <a:lnTo>
                    <a:pt x="419" y="428"/>
                  </a:lnTo>
                  <a:lnTo>
                    <a:pt x="421" y="436"/>
                  </a:lnTo>
                  <a:lnTo>
                    <a:pt x="426" y="442"/>
                  </a:lnTo>
                  <a:lnTo>
                    <a:pt x="430" y="449"/>
                  </a:lnTo>
                  <a:lnTo>
                    <a:pt x="437" y="453"/>
                  </a:lnTo>
                  <a:lnTo>
                    <a:pt x="443" y="456"/>
                  </a:lnTo>
                  <a:lnTo>
                    <a:pt x="451" y="460"/>
                  </a:lnTo>
                  <a:lnTo>
                    <a:pt x="459" y="460"/>
                  </a:lnTo>
                  <a:lnTo>
                    <a:pt x="459" y="460"/>
                  </a:lnTo>
                  <a:lnTo>
                    <a:pt x="467" y="460"/>
                  </a:lnTo>
                  <a:lnTo>
                    <a:pt x="473" y="456"/>
                  </a:lnTo>
                  <a:lnTo>
                    <a:pt x="481" y="453"/>
                  </a:lnTo>
                  <a:lnTo>
                    <a:pt x="486" y="449"/>
                  </a:lnTo>
                  <a:lnTo>
                    <a:pt x="492" y="442"/>
                  </a:lnTo>
                  <a:lnTo>
                    <a:pt x="496" y="436"/>
                  </a:lnTo>
                  <a:lnTo>
                    <a:pt x="497" y="428"/>
                  </a:lnTo>
                  <a:lnTo>
                    <a:pt x="499" y="420"/>
                  </a:lnTo>
                  <a:lnTo>
                    <a:pt x="499" y="382"/>
                  </a:lnTo>
                  <a:lnTo>
                    <a:pt x="564" y="382"/>
                  </a:lnTo>
                  <a:lnTo>
                    <a:pt x="564" y="225"/>
                  </a:lnTo>
                  <a:lnTo>
                    <a:pt x="564" y="225"/>
                  </a:lnTo>
                  <a:lnTo>
                    <a:pt x="563" y="214"/>
                  </a:lnTo>
                  <a:lnTo>
                    <a:pt x="559" y="206"/>
                  </a:lnTo>
                  <a:lnTo>
                    <a:pt x="556" y="197"/>
                  </a:lnTo>
                  <a:lnTo>
                    <a:pt x="550" y="190"/>
                  </a:lnTo>
                  <a:lnTo>
                    <a:pt x="542" y="184"/>
                  </a:lnTo>
                  <a:lnTo>
                    <a:pt x="534" y="177"/>
                  </a:lnTo>
                  <a:lnTo>
                    <a:pt x="526" y="174"/>
                  </a:lnTo>
                  <a:lnTo>
                    <a:pt x="516" y="173"/>
                  </a:lnTo>
                  <a:lnTo>
                    <a:pt x="516" y="173"/>
                  </a:lnTo>
                  <a:close/>
                  <a:moveTo>
                    <a:pt x="145" y="69"/>
                  </a:moveTo>
                  <a:lnTo>
                    <a:pt x="145" y="69"/>
                  </a:lnTo>
                  <a:lnTo>
                    <a:pt x="148" y="64"/>
                  </a:lnTo>
                  <a:lnTo>
                    <a:pt x="151" y="59"/>
                  </a:lnTo>
                  <a:lnTo>
                    <a:pt x="156" y="58"/>
                  </a:lnTo>
                  <a:lnTo>
                    <a:pt x="161" y="56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06" y="58"/>
                  </a:lnTo>
                  <a:lnTo>
                    <a:pt x="410" y="59"/>
                  </a:lnTo>
                  <a:lnTo>
                    <a:pt x="414" y="64"/>
                  </a:lnTo>
                  <a:lnTo>
                    <a:pt x="418" y="69"/>
                  </a:lnTo>
                  <a:lnTo>
                    <a:pt x="451" y="173"/>
                  </a:lnTo>
                  <a:lnTo>
                    <a:pt x="111" y="173"/>
                  </a:lnTo>
                  <a:lnTo>
                    <a:pt x="145" y="69"/>
                  </a:lnTo>
                  <a:close/>
                  <a:moveTo>
                    <a:pt x="146" y="327"/>
                  </a:moveTo>
                  <a:lnTo>
                    <a:pt x="146" y="327"/>
                  </a:lnTo>
                  <a:lnTo>
                    <a:pt x="137" y="326"/>
                  </a:lnTo>
                  <a:lnTo>
                    <a:pt x="129" y="323"/>
                  </a:lnTo>
                  <a:lnTo>
                    <a:pt x="121" y="319"/>
                  </a:lnTo>
                  <a:lnTo>
                    <a:pt x="113" y="313"/>
                  </a:lnTo>
                  <a:lnTo>
                    <a:pt x="108" y="307"/>
                  </a:lnTo>
                  <a:lnTo>
                    <a:pt x="103" y="299"/>
                  </a:lnTo>
                  <a:lnTo>
                    <a:pt x="100" y="289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100" y="270"/>
                  </a:lnTo>
                  <a:lnTo>
                    <a:pt x="103" y="260"/>
                  </a:lnTo>
                  <a:lnTo>
                    <a:pt x="108" y="252"/>
                  </a:lnTo>
                  <a:lnTo>
                    <a:pt x="113" y="246"/>
                  </a:lnTo>
                  <a:lnTo>
                    <a:pt x="121" y="240"/>
                  </a:lnTo>
                  <a:lnTo>
                    <a:pt x="129" y="236"/>
                  </a:lnTo>
                  <a:lnTo>
                    <a:pt x="137" y="233"/>
                  </a:lnTo>
                  <a:lnTo>
                    <a:pt x="146" y="232"/>
                  </a:lnTo>
                  <a:lnTo>
                    <a:pt x="146" y="232"/>
                  </a:lnTo>
                  <a:lnTo>
                    <a:pt x="156" y="233"/>
                  </a:lnTo>
                  <a:lnTo>
                    <a:pt x="166" y="236"/>
                  </a:lnTo>
                  <a:lnTo>
                    <a:pt x="174" y="240"/>
                  </a:lnTo>
                  <a:lnTo>
                    <a:pt x="180" y="246"/>
                  </a:lnTo>
                  <a:lnTo>
                    <a:pt x="186" y="252"/>
                  </a:lnTo>
                  <a:lnTo>
                    <a:pt x="191" y="260"/>
                  </a:lnTo>
                  <a:lnTo>
                    <a:pt x="193" y="270"/>
                  </a:lnTo>
                  <a:lnTo>
                    <a:pt x="194" y="280"/>
                  </a:lnTo>
                  <a:lnTo>
                    <a:pt x="194" y="280"/>
                  </a:lnTo>
                  <a:lnTo>
                    <a:pt x="193" y="289"/>
                  </a:lnTo>
                  <a:lnTo>
                    <a:pt x="191" y="299"/>
                  </a:lnTo>
                  <a:lnTo>
                    <a:pt x="186" y="307"/>
                  </a:lnTo>
                  <a:lnTo>
                    <a:pt x="180" y="313"/>
                  </a:lnTo>
                  <a:lnTo>
                    <a:pt x="174" y="319"/>
                  </a:lnTo>
                  <a:lnTo>
                    <a:pt x="166" y="323"/>
                  </a:lnTo>
                  <a:lnTo>
                    <a:pt x="156" y="326"/>
                  </a:lnTo>
                  <a:lnTo>
                    <a:pt x="146" y="327"/>
                  </a:lnTo>
                  <a:lnTo>
                    <a:pt x="146" y="327"/>
                  </a:lnTo>
                  <a:close/>
                  <a:moveTo>
                    <a:pt x="418" y="327"/>
                  </a:moveTo>
                  <a:lnTo>
                    <a:pt x="418" y="327"/>
                  </a:lnTo>
                  <a:lnTo>
                    <a:pt x="408" y="326"/>
                  </a:lnTo>
                  <a:lnTo>
                    <a:pt x="398" y="323"/>
                  </a:lnTo>
                  <a:lnTo>
                    <a:pt x="390" y="319"/>
                  </a:lnTo>
                  <a:lnTo>
                    <a:pt x="384" y="313"/>
                  </a:lnTo>
                  <a:lnTo>
                    <a:pt x="378" y="307"/>
                  </a:lnTo>
                  <a:lnTo>
                    <a:pt x="374" y="299"/>
                  </a:lnTo>
                  <a:lnTo>
                    <a:pt x="371" y="289"/>
                  </a:lnTo>
                  <a:lnTo>
                    <a:pt x="370" y="280"/>
                  </a:lnTo>
                  <a:lnTo>
                    <a:pt x="370" y="280"/>
                  </a:lnTo>
                  <a:lnTo>
                    <a:pt x="371" y="270"/>
                  </a:lnTo>
                  <a:lnTo>
                    <a:pt x="374" y="260"/>
                  </a:lnTo>
                  <a:lnTo>
                    <a:pt x="378" y="252"/>
                  </a:lnTo>
                  <a:lnTo>
                    <a:pt x="384" y="246"/>
                  </a:lnTo>
                  <a:lnTo>
                    <a:pt x="390" y="240"/>
                  </a:lnTo>
                  <a:lnTo>
                    <a:pt x="398" y="236"/>
                  </a:lnTo>
                  <a:lnTo>
                    <a:pt x="408" y="233"/>
                  </a:lnTo>
                  <a:lnTo>
                    <a:pt x="418" y="232"/>
                  </a:lnTo>
                  <a:lnTo>
                    <a:pt x="418" y="232"/>
                  </a:lnTo>
                  <a:lnTo>
                    <a:pt x="427" y="233"/>
                  </a:lnTo>
                  <a:lnTo>
                    <a:pt x="437" y="236"/>
                  </a:lnTo>
                  <a:lnTo>
                    <a:pt x="445" y="240"/>
                  </a:lnTo>
                  <a:lnTo>
                    <a:pt x="451" y="246"/>
                  </a:lnTo>
                  <a:lnTo>
                    <a:pt x="457" y="252"/>
                  </a:lnTo>
                  <a:lnTo>
                    <a:pt x="461" y="260"/>
                  </a:lnTo>
                  <a:lnTo>
                    <a:pt x="464" y="270"/>
                  </a:lnTo>
                  <a:lnTo>
                    <a:pt x="465" y="280"/>
                  </a:lnTo>
                  <a:lnTo>
                    <a:pt x="465" y="280"/>
                  </a:lnTo>
                  <a:lnTo>
                    <a:pt x="464" y="289"/>
                  </a:lnTo>
                  <a:lnTo>
                    <a:pt x="461" y="299"/>
                  </a:lnTo>
                  <a:lnTo>
                    <a:pt x="457" y="307"/>
                  </a:lnTo>
                  <a:lnTo>
                    <a:pt x="451" y="313"/>
                  </a:lnTo>
                  <a:lnTo>
                    <a:pt x="445" y="319"/>
                  </a:lnTo>
                  <a:lnTo>
                    <a:pt x="437" y="323"/>
                  </a:lnTo>
                  <a:lnTo>
                    <a:pt x="427" y="326"/>
                  </a:lnTo>
                  <a:lnTo>
                    <a:pt x="418" y="327"/>
                  </a:lnTo>
                  <a:lnTo>
                    <a:pt x="418" y="327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34">
              <a:extLst>
                <a:ext uri="{FF2B5EF4-FFF2-40B4-BE49-F238E27FC236}">
                  <a16:creationId xmlns:a16="http://schemas.microsoft.com/office/drawing/2014/main" id="{D13061BC-AEDB-784F-A125-510CF75AB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" y="2108"/>
              <a:ext cx="0" cy="0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8B633191-F835-A34C-A710-720E3DB8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" y="2063"/>
              <a:ext cx="348" cy="236"/>
            </a:xfrm>
            <a:custGeom>
              <a:avLst/>
              <a:gdLst>
                <a:gd name="T0" fmla="*/ 366 w 696"/>
                <a:gd name="T1" fmla="*/ 5 h 474"/>
                <a:gd name="T2" fmla="*/ 364 w 696"/>
                <a:gd name="T3" fmla="*/ 3 h 474"/>
                <a:gd name="T4" fmla="*/ 361 w 696"/>
                <a:gd name="T5" fmla="*/ 3 h 474"/>
                <a:gd name="T6" fmla="*/ 359 w 696"/>
                <a:gd name="T7" fmla="*/ 2 h 474"/>
                <a:gd name="T8" fmla="*/ 356 w 696"/>
                <a:gd name="T9" fmla="*/ 0 h 474"/>
                <a:gd name="T10" fmla="*/ 354 w 696"/>
                <a:gd name="T11" fmla="*/ 0 h 474"/>
                <a:gd name="T12" fmla="*/ 351 w 696"/>
                <a:gd name="T13" fmla="*/ 0 h 474"/>
                <a:gd name="T14" fmla="*/ 348 w 696"/>
                <a:gd name="T15" fmla="*/ 0 h 474"/>
                <a:gd name="T16" fmla="*/ 346 w 696"/>
                <a:gd name="T17" fmla="*/ 0 h 474"/>
                <a:gd name="T18" fmla="*/ 343 w 696"/>
                <a:gd name="T19" fmla="*/ 0 h 474"/>
                <a:gd name="T20" fmla="*/ 340 w 696"/>
                <a:gd name="T21" fmla="*/ 0 h 474"/>
                <a:gd name="T22" fmla="*/ 339 w 696"/>
                <a:gd name="T23" fmla="*/ 2 h 474"/>
                <a:gd name="T24" fmla="*/ 335 w 696"/>
                <a:gd name="T25" fmla="*/ 3 h 474"/>
                <a:gd name="T26" fmla="*/ 334 w 696"/>
                <a:gd name="T27" fmla="*/ 3 h 474"/>
                <a:gd name="T28" fmla="*/ 332 w 696"/>
                <a:gd name="T29" fmla="*/ 5 h 474"/>
                <a:gd name="T30" fmla="*/ 12 w 696"/>
                <a:gd name="T31" fmla="*/ 244 h 474"/>
                <a:gd name="T32" fmla="*/ 4 w 696"/>
                <a:gd name="T33" fmla="*/ 252 h 474"/>
                <a:gd name="T34" fmla="*/ 0 w 696"/>
                <a:gd name="T35" fmla="*/ 262 h 474"/>
                <a:gd name="T36" fmla="*/ 2 w 696"/>
                <a:gd name="T37" fmla="*/ 273 h 474"/>
                <a:gd name="T38" fmla="*/ 7 w 696"/>
                <a:gd name="T39" fmla="*/ 283 h 474"/>
                <a:gd name="T40" fmla="*/ 10 w 696"/>
                <a:gd name="T41" fmla="*/ 287 h 474"/>
                <a:gd name="T42" fmla="*/ 23 w 696"/>
                <a:gd name="T43" fmla="*/ 292 h 474"/>
                <a:gd name="T44" fmla="*/ 28 w 696"/>
                <a:gd name="T45" fmla="*/ 292 h 474"/>
                <a:gd name="T46" fmla="*/ 45 w 696"/>
                <a:gd name="T47" fmla="*/ 287 h 474"/>
                <a:gd name="T48" fmla="*/ 141 w 696"/>
                <a:gd name="T49" fmla="*/ 474 h 474"/>
                <a:gd name="T50" fmla="*/ 291 w 696"/>
                <a:gd name="T51" fmla="*/ 348 h 474"/>
                <a:gd name="T52" fmla="*/ 292 w 696"/>
                <a:gd name="T53" fmla="*/ 335 h 474"/>
                <a:gd name="T54" fmla="*/ 302 w 696"/>
                <a:gd name="T55" fmla="*/ 316 h 474"/>
                <a:gd name="T56" fmla="*/ 316 w 696"/>
                <a:gd name="T57" fmla="*/ 300 h 474"/>
                <a:gd name="T58" fmla="*/ 337 w 696"/>
                <a:gd name="T59" fmla="*/ 290 h 474"/>
                <a:gd name="T60" fmla="*/ 348 w 696"/>
                <a:gd name="T61" fmla="*/ 290 h 474"/>
                <a:gd name="T62" fmla="*/ 359 w 696"/>
                <a:gd name="T63" fmla="*/ 290 h 474"/>
                <a:gd name="T64" fmla="*/ 380 w 696"/>
                <a:gd name="T65" fmla="*/ 300 h 474"/>
                <a:gd name="T66" fmla="*/ 396 w 696"/>
                <a:gd name="T67" fmla="*/ 316 h 474"/>
                <a:gd name="T68" fmla="*/ 404 w 696"/>
                <a:gd name="T69" fmla="*/ 335 h 474"/>
                <a:gd name="T70" fmla="*/ 405 w 696"/>
                <a:gd name="T71" fmla="*/ 474 h 474"/>
                <a:gd name="T72" fmla="*/ 557 w 696"/>
                <a:gd name="T73" fmla="*/ 216 h 474"/>
                <a:gd name="T74" fmla="*/ 653 w 696"/>
                <a:gd name="T75" fmla="*/ 287 h 474"/>
                <a:gd name="T76" fmla="*/ 669 w 696"/>
                <a:gd name="T77" fmla="*/ 292 h 474"/>
                <a:gd name="T78" fmla="*/ 675 w 696"/>
                <a:gd name="T79" fmla="*/ 292 h 474"/>
                <a:gd name="T80" fmla="*/ 686 w 696"/>
                <a:gd name="T81" fmla="*/ 287 h 474"/>
                <a:gd name="T82" fmla="*/ 691 w 696"/>
                <a:gd name="T83" fmla="*/ 283 h 474"/>
                <a:gd name="T84" fmla="*/ 696 w 696"/>
                <a:gd name="T85" fmla="*/ 273 h 474"/>
                <a:gd name="T86" fmla="*/ 696 w 696"/>
                <a:gd name="T87" fmla="*/ 262 h 474"/>
                <a:gd name="T88" fmla="*/ 692 w 696"/>
                <a:gd name="T89" fmla="*/ 252 h 474"/>
                <a:gd name="T90" fmla="*/ 686 w 696"/>
                <a:gd name="T91" fmla="*/ 24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6" h="474">
                  <a:moveTo>
                    <a:pt x="686" y="244"/>
                  </a:moveTo>
                  <a:lnTo>
                    <a:pt x="366" y="5"/>
                  </a:lnTo>
                  <a:lnTo>
                    <a:pt x="366" y="5"/>
                  </a:lnTo>
                  <a:lnTo>
                    <a:pt x="364" y="3"/>
                  </a:lnTo>
                  <a:lnTo>
                    <a:pt x="364" y="3"/>
                  </a:lnTo>
                  <a:lnTo>
                    <a:pt x="361" y="3"/>
                  </a:lnTo>
                  <a:lnTo>
                    <a:pt x="361" y="3"/>
                  </a:lnTo>
                  <a:lnTo>
                    <a:pt x="359" y="2"/>
                  </a:lnTo>
                  <a:lnTo>
                    <a:pt x="359" y="2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6" y="0"/>
                  </a:lnTo>
                  <a:lnTo>
                    <a:pt x="346" y="0"/>
                  </a:lnTo>
                  <a:lnTo>
                    <a:pt x="343" y="0"/>
                  </a:lnTo>
                  <a:lnTo>
                    <a:pt x="343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39" y="2"/>
                  </a:lnTo>
                  <a:lnTo>
                    <a:pt x="339" y="2"/>
                  </a:lnTo>
                  <a:lnTo>
                    <a:pt x="335" y="3"/>
                  </a:lnTo>
                  <a:lnTo>
                    <a:pt x="335" y="3"/>
                  </a:lnTo>
                  <a:lnTo>
                    <a:pt x="334" y="3"/>
                  </a:lnTo>
                  <a:lnTo>
                    <a:pt x="334" y="3"/>
                  </a:lnTo>
                  <a:lnTo>
                    <a:pt x="332" y="5"/>
                  </a:lnTo>
                  <a:lnTo>
                    <a:pt x="12" y="244"/>
                  </a:lnTo>
                  <a:lnTo>
                    <a:pt x="12" y="244"/>
                  </a:lnTo>
                  <a:lnTo>
                    <a:pt x="7" y="247"/>
                  </a:lnTo>
                  <a:lnTo>
                    <a:pt x="4" y="252"/>
                  </a:lnTo>
                  <a:lnTo>
                    <a:pt x="2" y="257"/>
                  </a:lnTo>
                  <a:lnTo>
                    <a:pt x="0" y="262"/>
                  </a:lnTo>
                  <a:lnTo>
                    <a:pt x="0" y="267"/>
                  </a:lnTo>
                  <a:lnTo>
                    <a:pt x="2" y="273"/>
                  </a:lnTo>
                  <a:lnTo>
                    <a:pt x="4" y="278"/>
                  </a:lnTo>
                  <a:lnTo>
                    <a:pt x="7" y="283"/>
                  </a:lnTo>
                  <a:lnTo>
                    <a:pt x="7" y="283"/>
                  </a:lnTo>
                  <a:lnTo>
                    <a:pt x="10" y="287"/>
                  </a:lnTo>
                  <a:lnTo>
                    <a:pt x="16" y="290"/>
                  </a:lnTo>
                  <a:lnTo>
                    <a:pt x="23" y="292"/>
                  </a:lnTo>
                  <a:lnTo>
                    <a:pt x="28" y="292"/>
                  </a:lnTo>
                  <a:lnTo>
                    <a:pt x="28" y="292"/>
                  </a:lnTo>
                  <a:lnTo>
                    <a:pt x="37" y="292"/>
                  </a:lnTo>
                  <a:lnTo>
                    <a:pt x="45" y="287"/>
                  </a:lnTo>
                  <a:lnTo>
                    <a:pt x="141" y="216"/>
                  </a:lnTo>
                  <a:lnTo>
                    <a:pt x="141" y="474"/>
                  </a:lnTo>
                  <a:lnTo>
                    <a:pt x="291" y="474"/>
                  </a:lnTo>
                  <a:lnTo>
                    <a:pt x="291" y="348"/>
                  </a:lnTo>
                  <a:lnTo>
                    <a:pt x="291" y="348"/>
                  </a:lnTo>
                  <a:lnTo>
                    <a:pt x="292" y="335"/>
                  </a:lnTo>
                  <a:lnTo>
                    <a:pt x="295" y="326"/>
                  </a:lnTo>
                  <a:lnTo>
                    <a:pt x="302" y="316"/>
                  </a:lnTo>
                  <a:lnTo>
                    <a:pt x="308" y="306"/>
                  </a:lnTo>
                  <a:lnTo>
                    <a:pt x="316" y="300"/>
                  </a:lnTo>
                  <a:lnTo>
                    <a:pt x="326" y="295"/>
                  </a:lnTo>
                  <a:lnTo>
                    <a:pt x="337" y="290"/>
                  </a:lnTo>
                  <a:lnTo>
                    <a:pt x="348" y="290"/>
                  </a:lnTo>
                  <a:lnTo>
                    <a:pt x="348" y="290"/>
                  </a:lnTo>
                  <a:lnTo>
                    <a:pt x="348" y="290"/>
                  </a:lnTo>
                  <a:lnTo>
                    <a:pt x="359" y="290"/>
                  </a:lnTo>
                  <a:lnTo>
                    <a:pt x="370" y="295"/>
                  </a:lnTo>
                  <a:lnTo>
                    <a:pt x="380" y="300"/>
                  </a:lnTo>
                  <a:lnTo>
                    <a:pt x="390" y="306"/>
                  </a:lnTo>
                  <a:lnTo>
                    <a:pt x="396" y="316"/>
                  </a:lnTo>
                  <a:lnTo>
                    <a:pt x="401" y="326"/>
                  </a:lnTo>
                  <a:lnTo>
                    <a:pt x="404" y="335"/>
                  </a:lnTo>
                  <a:lnTo>
                    <a:pt x="405" y="348"/>
                  </a:lnTo>
                  <a:lnTo>
                    <a:pt x="405" y="474"/>
                  </a:lnTo>
                  <a:lnTo>
                    <a:pt x="557" y="474"/>
                  </a:lnTo>
                  <a:lnTo>
                    <a:pt x="557" y="216"/>
                  </a:lnTo>
                  <a:lnTo>
                    <a:pt x="653" y="287"/>
                  </a:lnTo>
                  <a:lnTo>
                    <a:pt x="653" y="287"/>
                  </a:lnTo>
                  <a:lnTo>
                    <a:pt x="661" y="292"/>
                  </a:lnTo>
                  <a:lnTo>
                    <a:pt x="669" y="292"/>
                  </a:lnTo>
                  <a:lnTo>
                    <a:pt x="669" y="292"/>
                  </a:lnTo>
                  <a:lnTo>
                    <a:pt x="675" y="292"/>
                  </a:lnTo>
                  <a:lnTo>
                    <a:pt x="681" y="290"/>
                  </a:lnTo>
                  <a:lnTo>
                    <a:pt x="686" y="287"/>
                  </a:lnTo>
                  <a:lnTo>
                    <a:pt x="691" y="283"/>
                  </a:lnTo>
                  <a:lnTo>
                    <a:pt x="691" y="283"/>
                  </a:lnTo>
                  <a:lnTo>
                    <a:pt x="694" y="278"/>
                  </a:lnTo>
                  <a:lnTo>
                    <a:pt x="696" y="273"/>
                  </a:lnTo>
                  <a:lnTo>
                    <a:pt x="696" y="267"/>
                  </a:lnTo>
                  <a:lnTo>
                    <a:pt x="696" y="262"/>
                  </a:lnTo>
                  <a:lnTo>
                    <a:pt x="696" y="257"/>
                  </a:lnTo>
                  <a:lnTo>
                    <a:pt x="692" y="252"/>
                  </a:lnTo>
                  <a:lnTo>
                    <a:pt x="689" y="247"/>
                  </a:lnTo>
                  <a:lnTo>
                    <a:pt x="686" y="244"/>
                  </a:lnTo>
                  <a:lnTo>
                    <a:pt x="686" y="244"/>
                  </a:ln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EF1E0C61-0D72-8E4D-8F58-96194B68A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" y="1928"/>
              <a:ext cx="234" cy="77"/>
            </a:xfrm>
            <a:custGeom>
              <a:avLst/>
              <a:gdLst>
                <a:gd name="T0" fmla="*/ 234 w 469"/>
                <a:gd name="T1" fmla="*/ 0 h 154"/>
                <a:gd name="T2" fmla="*/ 172 w 469"/>
                <a:gd name="T3" fmla="*/ 6 h 154"/>
                <a:gd name="T4" fmla="*/ 113 w 469"/>
                <a:gd name="T5" fmla="*/ 24 h 154"/>
                <a:gd name="T6" fmla="*/ 59 w 469"/>
                <a:gd name="T7" fmla="*/ 54 h 154"/>
                <a:gd name="T8" fmla="*/ 10 w 469"/>
                <a:gd name="T9" fmla="*/ 94 h 154"/>
                <a:gd name="T10" fmla="*/ 6 w 469"/>
                <a:gd name="T11" fmla="*/ 99 h 154"/>
                <a:gd name="T12" fmla="*/ 0 w 469"/>
                <a:gd name="T13" fmla="*/ 111 h 154"/>
                <a:gd name="T14" fmla="*/ 0 w 469"/>
                <a:gd name="T15" fmla="*/ 126 h 154"/>
                <a:gd name="T16" fmla="*/ 6 w 469"/>
                <a:gd name="T17" fmla="*/ 139 h 154"/>
                <a:gd name="T18" fmla="*/ 10 w 469"/>
                <a:gd name="T19" fmla="*/ 143 h 154"/>
                <a:gd name="T20" fmla="*/ 22 w 469"/>
                <a:gd name="T21" fmla="*/ 151 h 154"/>
                <a:gd name="T22" fmla="*/ 35 w 469"/>
                <a:gd name="T23" fmla="*/ 154 h 154"/>
                <a:gd name="T24" fmla="*/ 48 w 469"/>
                <a:gd name="T25" fmla="*/ 151 h 154"/>
                <a:gd name="T26" fmla="*/ 61 w 469"/>
                <a:gd name="T27" fmla="*/ 143 h 154"/>
                <a:gd name="T28" fmla="*/ 78 w 469"/>
                <a:gd name="T29" fmla="*/ 127 h 154"/>
                <a:gd name="T30" fmla="*/ 118 w 469"/>
                <a:gd name="T31" fmla="*/ 100 h 154"/>
                <a:gd name="T32" fmla="*/ 163 w 469"/>
                <a:gd name="T33" fmla="*/ 83 h 154"/>
                <a:gd name="T34" fmla="*/ 209 w 469"/>
                <a:gd name="T35" fmla="*/ 73 h 154"/>
                <a:gd name="T36" fmla="*/ 234 w 469"/>
                <a:gd name="T37" fmla="*/ 72 h 154"/>
                <a:gd name="T38" fmla="*/ 282 w 469"/>
                <a:gd name="T39" fmla="*/ 76 h 154"/>
                <a:gd name="T40" fmla="*/ 329 w 469"/>
                <a:gd name="T41" fmla="*/ 91 h 154"/>
                <a:gd name="T42" fmla="*/ 370 w 469"/>
                <a:gd name="T43" fmla="*/ 113 h 154"/>
                <a:gd name="T44" fmla="*/ 408 w 469"/>
                <a:gd name="T45" fmla="*/ 143 h 154"/>
                <a:gd name="T46" fmla="*/ 413 w 469"/>
                <a:gd name="T47" fmla="*/ 148 h 154"/>
                <a:gd name="T48" fmla="*/ 426 w 469"/>
                <a:gd name="T49" fmla="*/ 153 h 154"/>
                <a:gd name="T50" fmla="*/ 434 w 469"/>
                <a:gd name="T51" fmla="*/ 154 h 154"/>
                <a:gd name="T52" fmla="*/ 446 w 469"/>
                <a:gd name="T53" fmla="*/ 151 h 154"/>
                <a:gd name="T54" fmla="*/ 458 w 469"/>
                <a:gd name="T55" fmla="*/ 143 h 154"/>
                <a:gd name="T56" fmla="*/ 462 w 469"/>
                <a:gd name="T57" fmla="*/ 139 h 154"/>
                <a:gd name="T58" fmla="*/ 467 w 469"/>
                <a:gd name="T59" fmla="*/ 126 h 154"/>
                <a:gd name="T60" fmla="*/ 467 w 469"/>
                <a:gd name="T61" fmla="*/ 111 h 154"/>
                <a:gd name="T62" fmla="*/ 462 w 469"/>
                <a:gd name="T63" fmla="*/ 99 h 154"/>
                <a:gd name="T64" fmla="*/ 458 w 469"/>
                <a:gd name="T65" fmla="*/ 94 h 154"/>
                <a:gd name="T66" fmla="*/ 410 w 469"/>
                <a:gd name="T67" fmla="*/ 54 h 154"/>
                <a:gd name="T68" fmla="*/ 356 w 469"/>
                <a:gd name="T69" fmla="*/ 24 h 154"/>
                <a:gd name="T70" fmla="*/ 297 w 469"/>
                <a:gd name="T71" fmla="*/ 6 h 154"/>
                <a:gd name="T72" fmla="*/ 234 w 469"/>
                <a:gd name="T7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9" h="154">
                  <a:moveTo>
                    <a:pt x="234" y="0"/>
                  </a:moveTo>
                  <a:lnTo>
                    <a:pt x="234" y="0"/>
                  </a:lnTo>
                  <a:lnTo>
                    <a:pt x="203" y="1"/>
                  </a:lnTo>
                  <a:lnTo>
                    <a:pt x="172" y="6"/>
                  </a:lnTo>
                  <a:lnTo>
                    <a:pt x="142" y="14"/>
                  </a:lnTo>
                  <a:lnTo>
                    <a:pt x="113" y="24"/>
                  </a:lnTo>
                  <a:lnTo>
                    <a:pt x="85" y="38"/>
                  </a:lnTo>
                  <a:lnTo>
                    <a:pt x="59" y="54"/>
                  </a:lnTo>
                  <a:lnTo>
                    <a:pt x="34" y="72"/>
                  </a:lnTo>
                  <a:lnTo>
                    <a:pt x="10" y="94"/>
                  </a:lnTo>
                  <a:lnTo>
                    <a:pt x="10" y="94"/>
                  </a:lnTo>
                  <a:lnTo>
                    <a:pt x="6" y="99"/>
                  </a:lnTo>
                  <a:lnTo>
                    <a:pt x="2" y="105"/>
                  </a:lnTo>
                  <a:lnTo>
                    <a:pt x="0" y="111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2" y="132"/>
                  </a:lnTo>
                  <a:lnTo>
                    <a:pt x="6" y="139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16" y="148"/>
                  </a:lnTo>
                  <a:lnTo>
                    <a:pt x="22" y="151"/>
                  </a:lnTo>
                  <a:lnTo>
                    <a:pt x="29" y="153"/>
                  </a:lnTo>
                  <a:lnTo>
                    <a:pt x="35" y="154"/>
                  </a:lnTo>
                  <a:lnTo>
                    <a:pt x="41" y="153"/>
                  </a:lnTo>
                  <a:lnTo>
                    <a:pt x="48" y="151"/>
                  </a:lnTo>
                  <a:lnTo>
                    <a:pt x="54" y="148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78" y="127"/>
                  </a:lnTo>
                  <a:lnTo>
                    <a:pt x="97" y="113"/>
                  </a:lnTo>
                  <a:lnTo>
                    <a:pt x="118" y="100"/>
                  </a:lnTo>
                  <a:lnTo>
                    <a:pt x="140" y="91"/>
                  </a:lnTo>
                  <a:lnTo>
                    <a:pt x="163" y="83"/>
                  </a:lnTo>
                  <a:lnTo>
                    <a:pt x="185" y="76"/>
                  </a:lnTo>
                  <a:lnTo>
                    <a:pt x="209" y="73"/>
                  </a:lnTo>
                  <a:lnTo>
                    <a:pt x="234" y="72"/>
                  </a:lnTo>
                  <a:lnTo>
                    <a:pt x="234" y="72"/>
                  </a:lnTo>
                  <a:lnTo>
                    <a:pt x="258" y="73"/>
                  </a:lnTo>
                  <a:lnTo>
                    <a:pt x="282" y="76"/>
                  </a:lnTo>
                  <a:lnTo>
                    <a:pt x="306" y="83"/>
                  </a:lnTo>
                  <a:lnTo>
                    <a:pt x="329" y="91"/>
                  </a:lnTo>
                  <a:lnTo>
                    <a:pt x="349" y="100"/>
                  </a:lnTo>
                  <a:lnTo>
                    <a:pt x="370" y="113"/>
                  </a:lnTo>
                  <a:lnTo>
                    <a:pt x="389" y="127"/>
                  </a:lnTo>
                  <a:lnTo>
                    <a:pt x="408" y="143"/>
                  </a:lnTo>
                  <a:lnTo>
                    <a:pt x="408" y="143"/>
                  </a:lnTo>
                  <a:lnTo>
                    <a:pt x="413" y="148"/>
                  </a:lnTo>
                  <a:lnTo>
                    <a:pt x="419" y="151"/>
                  </a:lnTo>
                  <a:lnTo>
                    <a:pt x="426" y="153"/>
                  </a:lnTo>
                  <a:lnTo>
                    <a:pt x="434" y="154"/>
                  </a:lnTo>
                  <a:lnTo>
                    <a:pt x="434" y="154"/>
                  </a:lnTo>
                  <a:lnTo>
                    <a:pt x="440" y="153"/>
                  </a:lnTo>
                  <a:lnTo>
                    <a:pt x="446" y="151"/>
                  </a:lnTo>
                  <a:lnTo>
                    <a:pt x="453" y="148"/>
                  </a:lnTo>
                  <a:lnTo>
                    <a:pt x="458" y="143"/>
                  </a:lnTo>
                  <a:lnTo>
                    <a:pt x="458" y="143"/>
                  </a:lnTo>
                  <a:lnTo>
                    <a:pt x="462" y="139"/>
                  </a:lnTo>
                  <a:lnTo>
                    <a:pt x="466" y="132"/>
                  </a:lnTo>
                  <a:lnTo>
                    <a:pt x="467" y="126"/>
                  </a:lnTo>
                  <a:lnTo>
                    <a:pt x="469" y="118"/>
                  </a:lnTo>
                  <a:lnTo>
                    <a:pt x="467" y="111"/>
                  </a:lnTo>
                  <a:lnTo>
                    <a:pt x="466" y="105"/>
                  </a:lnTo>
                  <a:lnTo>
                    <a:pt x="462" y="99"/>
                  </a:lnTo>
                  <a:lnTo>
                    <a:pt x="458" y="94"/>
                  </a:lnTo>
                  <a:lnTo>
                    <a:pt x="458" y="94"/>
                  </a:lnTo>
                  <a:lnTo>
                    <a:pt x="435" y="72"/>
                  </a:lnTo>
                  <a:lnTo>
                    <a:pt x="410" y="54"/>
                  </a:lnTo>
                  <a:lnTo>
                    <a:pt x="383" y="38"/>
                  </a:lnTo>
                  <a:lnTo>
                    <a:pt x="356" y="24"/>
                  </a:lnTo>
                  <a:lnTo>
                    <a:pt x="327" y="14"/>
                  </a:lnTo>
                  <a:lnTo>
                    <a:pt x="297" y="6"/>
                  </a:lnTo>
                  <a:lnTo>
                    <a:pt x="266" y="1"/>
                  </a:lnTo>
                  <a:lnTo>
                    <a:pt x="234" y="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B894ADBE-3C16-E447-94EE-0B8C88C49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1993"/>
              <a:ext cx="142" cy="58"/>
            </a:xfrm>
            <a:custGeom>
              <a:avLst/>
              <a:gdLst>
                <a:gd name="T0" fmla="*/ 9 w 283"/>
                <a:gd name="T1" fmla="*/ 54 h 114"/>
                <a:gd name="T2" fmla="*/ 1 w 283"/>
                <a:gd name="T3" fmla="*/ 67 h 114"/>
                <a:gd name="T4" fmla="*/ 0 w 283"/>
                <a:gd name="T5" fmla="*/ 79 h 114"/>
                <a:gd name="T6" fmla="*/ 1 w 283"/>
                <a:gd name="T7" fmla="*/ 92 h 114"/>
                <a:gd name="T8" fmla="*/ 9 w 283"/>
                <a:gd name="T9" fmla="*/ 105 h 114"/>
                <a:gd name="T10" fmla="*/ 15 w 283"/>
                <a:gd name="T11" fmla="*/ 110 h 114"/>
                <a:gd name="T12" fmla="*/ 28 w 283"/>
                <a:gd name="T13" fmla="*/ 114 h 114"/>
                <a:gd name="T14" fmla="*/ 41 w 283"/>
                <a:gd name="T15" fmla="*/ 114 h 114"/>
                <a:gd name="T16" fmla="*/ 54 w 283"/>
                <a:gd name="T17" fmla="*/ 110 h 114"/>
                <a:gd name="T18" fmla="*/ 60 w 283"/>
                <a:gd name="T19" fmla="*/ 105 h 114"/>
                <a:gd name="T20" fmla="*/ 78 w 283"/>
                <a:gd name="T21" fmla="*/ 90 h 114"/>
                <a:gd name="T22" fmla="*/ 98 w 283"/>
                <a:gd name="T23" fmla="*/ 79 h 114"/>
                <a:gd name="T24" fmla="*/ 119 w 283"/>
                <a:gd name="T25" fmla="*/ 73 h 114"/>
                <a:gd name="T26" fmla="*/ 141 w 283"/>
                <a:gd name="T27" fmla="*/ 71 h 114"/>
                <a:gd name="T28" fmla="*/ 164 w 283"/>
                <a:gd name="T29" fmla="*/ 73 h 114"/>
                <a:gd name="T30" fmla="*/ 184 w 283"/>
                <a:gd name="T31" fmla="*/ 79 h 114"/>
                <a:gd name="T32" fmla="*/ 205 w 283"/>
                <a:gd name="T33" fmla="*/ 90 h 114"/>
                <a:gd name="T34" fmla="*/ 223 w 283"/>
                <a:gd name="T35" fmla="*/ 105 h 114"/>
                <a:gd name="T36" fmla="*/ 229 w 283"/>
                <a:gd name="T37" fmla="*/ 110 h 114"/>
                <a:gd name="T38" fmla="*/ 242 w 283"/>
                <a:gd name="T39" fmla="*/ 114 h 114"/>
                <a:gd name="T40" fmla="*/ 248 w 283"/>
                <a:gd name="T41" fmla="*/ 114 h 114"/>
                <a:gd name="T42" fmla="*/ 261 w 283"/>
                <a:gd name="T43" fmla="*/ 113 h 114"/>
                <a:gd name="T44" fmla="*/ 274 w 283"/>
                <a:gd name="T45" fmla="*/ 105 h 114"/>
                <a:gd name="T46" fmla="*/ 277 w 283"/>
                <a:gd name="T47" fmla="*/ 98 h 114"/>
                <a:gd name="T48" fmla="*/ 283 w 283"/>
                <a:gd name="T49" fmla="*/ 86 h 114"/>
                <a:gd name="T50" fmla="*/ 283 w 283"/>
                <a:gd name="T51" fmla="*/ 73 h 114"/>
                <a:gd name="T52" fmla="*/ 277 w 283"/>
                <a:gd name="T53" fmla="*/ 60 h 114"/>
                <a:gd name="T54" fmla="*/ 274 w 283"/>
                <a:gd name="T55" fmla="*/ 54 h 114"/>
                <a:gd name="T56" fmla="*/ 243 w 283"/>
                <a:gd name="T57" fmla="*/ 30 h 114"/>
                <a:gd name="T58" fmla="*/ 212 w 283"/>
                <a:gd name="T59" fmla="*/ 14 h 114"/>
                <a:gd name="T60" fmla="*/ 177 w 283"/>
                <a:gd name="T61" fmla="*/ 3 h 114"/>
                <a:gd name="T62" fmla="*/ 141 w 283"/>
                <a:gd name="T63" fmla="*/ 0 h 114"/>
                <a:gd name="T64" fmla="*/ 105 w 283"/>
                <a:gd name="T65" fmla="*/ 3 h 114"/>
                <a:gd name="T66" fmla="*/ 71 w 283"/>
                <a:gd name="T67" fmla="*/ 14 h 114"/>
                <a:gd name="T68" fmla="*/ 38 w 283"/>
                <a:gd name="T69" fmla="*/ 30 h 114"/>
                <a:gd name="T70" fmla="*/ 9 w 283"/>
                <a:gd name="T71" fmla="*/ 5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3" h="114">
                  <a:moveTo>
                    <a:pt x="9" y="54"/>
                  </a:moveTo>
                  <a:lnTo>
                    <a:pt x="9" y="54"/>
                  </a:lnTo>
                  <a:lnTo>
                    <a:pt x="4" y="60"/>
                  </a:lnTo>
                  <a:lnTo>
                    <a:pt x="1" y="67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0" y="86"/>
                  </a:lnTo>
                  <a:lnTo>
                    <a:pt x="1" y="92"/>
                  </a:lnTo>
                  <a:lnTo>
                    <a:pt x="4" y="98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15" y="110"/>
                  </a:lnTo>
                  <a:lnTo>
                    <a:pt x="20" y="113"/>
                  </a:lnTo>
                  <a:lnTo>
                    <a:pt x="28" y="114"/>
                  </a:lnTo>
                  <a:lnTo>
                    <a:pt x="35" y="114"/>
                  </a:lnTo>
                  <a:lnTo>
                    <a:pt x="41" y="114"/>
                  </a:lnTo>
                  <a:lnTo>
                    <a:pt x="47" y="113"/>
                  </a:lnTo>
                  <a:lnTo>
                    <a:pt x="54" y="110"/>
                  </a:lnTo>
                  <a:lnTo>
                    <a:pt x="60" y="105"/>
                  </a:lnTo>
                  <a:lnTo>
                    <a:pt x="60" y="105"/>
                  </a:lnTo>
                  <a:lnTo>
                    <a:pt x="68" y="97"/>
                  </a:lnTo>
                  <a:lnTo>
                    <a:pt x="78" y="90"/>
                  </a:lnTo>
                  <a:lnTo>
                    <a:pt x="87" y="84"/>
                  </a:lnTo>
                  <a:lnTo>
                    <a:pt x="98" y="79"/>
                  </a:lnTo>
                  <a:lnTo>
                    <a:pt x="108" y="76"/>
                  </a:lnTo>
                  <a:lnTo>
                    <a:pt x="119" y="73"/>
                  </a:lnTo>
                  <a:lnTo>
                    <a:pt x="130" y="71"/>
                  </a:lnTo>
                  <a:lnTo>
                    <a:pt x="141" y="71"/>
                  </a:lnTo>
                  <a:lnTo>
                    <a:pt x="153" y="71"/>
                  </a:lnTo>
                  <a:lnTo>
                    <a:pt x="164" y="73"/>
                  </a:lnTo>
                  <a:lnTo>
                    <a:pt x="173" y="76"/>
                  </a:lnTo>
                  <a:lnTo>
                    <a:pt x="184" y="79"/>
                  </a:lnTo>
                  <a:lnTo>
                    <a:pt x="196" y="84"/>
                  </a:lnTo>
                  <a:lnTo>
                    <a:pt x="205" y="90"/>
                  </a:lnTo>
                  <a:lnTo>
                    <a:pt x="215" y="97"/>
                  </a:lnTo>
                  <a:lnTo>
                    <a:pt x="223" y="105"/>
                  </a:lnTo>
                  <a:lnTo>
                    <a:pt x="223" y="105"/>
                  </a:lnTo>
                  <a:lnTo>
                    <a:pt x="229" y="110"/>
                  </a:lnTo>
                  <a:lnTo>
                    <a:pt x="234" y="113"/>
                  </a:lnTo>
                  <a:lnTo>
                    <a:pt x="242" y="114"/>
                  </a:lnTo>
                  <a:lnTo>
                    <a:pt x="248" y="114"/>
                  </a:lnTo>
                  <a:lnTo>
                    <a:pt x="248" y="114"/>
                  </a:lnTo>
                  <a:lnTo>
                    <a:pt x="255" y="114"/>
                  </a:lnTo>
                  <a:lnTo>
                    <a:pt x="261" y="113"/>
                  </a:lnTo>
                  <a:lnTo>
                    <a:pt x="267" y="110"/>
                  </a:lnTo>
                  <a:lnTo>
                    <a:pt x="274" y="105"/>
                  </a:lnTo>
                  <a:lnTo>
                    <a:pt x="274" y="105"/>
                  </a:lnTo>
                  <a:lnTo>
                    <a:pt x="277" y="98"/>
                  </a:lnTo>
                  <a:lnTo>
                    <a:pt x="280" y="92"/>
                  </a:lnTo>
                  <a:lnTo>
                    <a:pt x="283" y="86"/>
                  </a:lnTo>
                  <a:lnTo>
                    <a:pt x="283" y="79"/>
                  </a:lnTo>
                  <a:lnTo>
                    <a:pt x="283" y="73"/>
                  </a:lnTo>
                  <a:lnTo>
                    <a:pt x="280" y="67"/>
                  </a:lnTo>
                  <a:lnTo>
                    <a:pt x="277" y="60"/>
                  </a:lnTo>
                  <a:lnTo>
                    <a:pt x="274" y="54"/>
                  </a:lnTo>
                  <a:lnTo>
                    <a:pt x="274" y="54"/>
                  </a:lnTo>
                  <a:lnTo>
                    <a:pt x="259" y="41"/>
                  </a:lnTo>
                  <a:lnTo>
                    <a:pt x="243" y="30"/>
                  </a:lnTo>
                  <a:lnTo>
                    <a:pt x="228" y="20"/>
                  </a:lnTo>
                  <a:lnTo>
                    <a:pt x="212" y="14"/>
                  </a:lnTo>
                  <a:lnTo>
                    <a:pt x="194" y="8"/>
                  </a:lnTo>
                  <a:lnTo>
                    <a:pt x="177" y="3"/>
                  </a:lnTo>
                  <a:lnTo>
                    <a:pt x="159" y="1"/>
                  </a:lnTo>
                  <a:lnTo>
                    <a:pt x="141" y="0"/>
                  </a:lnTo>
                  <a:lnTo>
                    <a:pt x="124" y="1"/>
                  </a:lnTo>
                  <a:lnTo>
                    <a:pt x="105" y="3"/>
                  </a:lnTo>
                  <a:lnTo>
                    <a:pt x="87" y="8"/>
                  </a:lnTo>
                  <a:lnTo>
                    <a:pt x="71" y="14"/>
                  </a:lnTo>
                  <a:lnTo>
                    <a:pt x="54" y="20"/>
                  </a:lnTo>
                  <a:lnTo>
                    <a:pt x="38" y="30"/>
                  </a:lnTo>
                  <a:lnTo>
                    <a:pt x="23" y="41"/>
                  </a:lnTo>
                  <a:lnTo>
                    <a:pt x="9" y="54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5EC40585-6B3B-124E-B7D8-FF0258FA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067"/>
              <a:ext cx="49" cy="49"/>
            </a:xfrm>
            <a:custGeom>
              <a:avLst/>
              <a:gdLst>
                <a:gd name="T0" fmla="*/ 49 w 97"/>
                <a:gd name="T1" fmla="*/ 0 h 99"/>
                <a:gd name="T2" fmla="*/ 49 w 97"/>
                <a:gd name="T3" fmla="*/ 0 h 99"/>
                <a:gd name="T4" fmla="*/ 40 w 97"/>
                <a:gd name="T5" fmla="*/ 2 h 99"/>
                <a:gd name="T6" fmla="*/ 30 w 97"/>
                <a:gd name="T7" fmla="*/ 5 h 99"/>
                <a:gd name="T8" fmla="*/ 22 w 97"/>
                <a:gd name="T9" fmla="*/ 10 h 99"/>
                <a:gd name="T10" fmla="*/ 14 w 97"/>
                <a:gd name="T11" fmla="*/ 15 h 99"/>
                <a:gd name="T12" fmla="*/ 8 w 97"/>
                <a:gd name="T13" fmla="*/ 23 h 99"/>
                <a:gd name="T14" fmla="*/ 5 w 97"/>
                <a:gd name="T15" fmla="*/ 31 h 99"/>
                <a:gd name="T16" fmla="*/ 2 w 97"/>
                <a:gd name="T17" fmla="*/ 40 h 99"/>
                <a:gd name="T18" fmla="*/ 0 w 97"/>
                <a:gd name="T19" fmla="*/ 50 h 99"/>
                <a:gd name="T20" fmla="*/ 0 w 97"/>
                <a:gd name="T21" fmla="*/ 50 h 99"/>
                <a:gd name="T22" fmla="*/ 2 w 97"/>
                <a:gd name="T23" fmla="*/ 59 h 99"/>
                <a:gd name="T24" fmla="*/ 5 w 97"/>
                <a:gd name="T25" fmla="*/ 69 h 99"/>
                <a:gd name="T26" fmla="*/ 8 w 97"/>
                <a:gd name="T27" fmla="*/ 77 h 99"/>
                <a:gd name="T28" fmla="*/ 14 w 97"/>
                <a:gd name="T29" fmla="*/ 85 h 99"/>
                <a:gd name="T30" fmla="*/ 22 w 97"/>
                <a:gd name="T31" fmla="*/ 90 h 99"/>
                <a:gd name="T32" fmla="*/ 30 w 97"/>
                <a:gd name="T33" fmla="*/ 94 h 99"/>
                <a:gd name="T34" fmla="*/ 40 w 97"/>
                <a:gd name="T35" fmla="*/ 98 h 99"/>
                <a:gd name="T36" fmla="*/ 49 w 97"/>
                <a:gd name="T37" fmla="*/ 99 h 99"/>
                <a:gd name="T38" fmla="*/ 49 w 97"/>
                <a:gd name="T39" fmla="*/ 99 h 99"/>
                <a:gd name="T40" fmla="*/ 59 w 97"/>
                <a:gd name="T41" fmla="*/ 98 h 99"/>
                <a:gd name="T42" fmla="*/ 69 w 97"/>
                <a:gd name="T43" fmla="*/ 94 h 99"/>
                <a:gd name="T44" fmla="*/ 77 w 97"/>
                <a:gd name="T45" fmla="*/ 90 h 99"/>
                <a:gd name="T46" fmla="*/ 83 w 97"/>
                <a:gd name="T47" fmla="*/ 85 h 99"/>
                <a:gd name="T48" fmla="*/ 89 w 97"/>
                <a:gd name="T49" fmla="*/ 77 h 99"/>
                <a:gd name="T50" fmla="*/ 94 w 97"/>
                <a:gd name="T51" fmla="*/ 69 h 99"/>
                <a:gd name="T52" fmla="*/ 97 w 97"/>
                <a:gd name="T53" fmla="*/ 59 h 99"/>
                <a:gd name="T54" fmla="*/ 97 w 97"/>
                <a:gd name="T55" fmla="*/ 50 h 99"/>
                <a:gd name="T56" fmla="*/ 97 w 97"/>
                <a:gd name="T57" fmla="*/ 50 h 99"/>
                <a:gd name="T58" fmla="*/ 97 w 97"/>
                <a:gd name="T59" fmla="*/ 40 h 99"/>
                <a:gd name="T60" fmla="*/ 94 w 97"/>
                <a:gd name="T61" fmla="*/ 31 h 99"/>
                <a:gd name="T62" fmla="*/ 89 w 97"/>
                <a:gd name="T63" fmla="*/ 23 h 99"/>
                <a:gd name="T64" fmla="*/ 83 w 97"/>
                <a:gd name="T65" fmla="*/ 15 h 99"/>
                <a:gd name="T66" fmla="*/ 77 w 97"/>
                <a:gd name="T67" fmla="*/ 10 h 99"/>
                <a:gd name="T68" fmla="*/ 69 w 97"/>
                <a:gd name="T69" fmla="*/ 5 h 99"/>
                <a:gd name="T70" fmla="*/ 59 w 97"/>
                <a:gd name="T71" fmla="*/ 2 h 99"/>
                <a:gd name="T72" fmla="*/ 49 w 97"/>
                <a:gd name="T73" fmla="*/ 0 h 99"/>
                <a:gd name="T74" fmla="*/ 49 w 97"/>
                <a:gd name="T7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" h="99">
                  <a:moveTo>
                    <a:pt x="49" y="0"/>
                  </a:moveTo>
                  <a:lnTo>
                    <a:pt x="49" y="0"/>
                  </a:lnTo>
                  <a:lnTo>
                    <a:pt x="40" y="2"/>
                  </a:lnTo>
                  <a:lnTo>
                    <a:pt x="30" y="5"/>
                  </a:lnTo>
                  <a:lnTo>
                    <a:pt x="22" y="10"/>
                  </a:lnTo>
                  <a:lnTo>
                    <a:pt x="14" y="15"/>
                  </a:lnTo>
                  <a:lnTo>
                    <a:pt x="8" y="23"/>
                  </a:lnTo>
                  <a:lnTo>
                    <a:pt x="5" y="31"/>
                  </a:lnTo>
                  <a:lnTo>
                    <a:pt x="2" y="4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59"/>
                  </a:lnTo>
                  <a:lnTo>
                    <a:pt x="5" y="69"/>
                  </a:lnTo>
                  <a:lnTo>
                    <a:pt x="8" y="77"/>
                  </a:lnTo>
                  <a:lnTo>
                    <a:pt x="14" y="85"/>
                  </a:lnTo>
                  <a:lnTo>
                    <a:pt x="22" y="90"/>
                  </a:lnTo>
                  <a:lnTo>
                    <a:pt x="30" y="94"/>
                  </a:lnTo>
                  <a:lnTo>
                    <a:pt x="40" y="98"/>
                  </a:lnTo>
                  <a:lnTo>
                    <a:pt x="49" y="99"/>
                  </a:lnTo>
                  <a:lnTo>
                    <a:pt x="49" y="99"/>
                  </a:lnTo>
                  <a:lnTo>
                    <a:pt x="59" y="98"/>
                  </a:lnTo>
                  <a:lnTo>
                    <a:pt x="69" y="94"/>
                  </a:lnTo>
                  <a:lnTo>
                    <a:pt x="77" y="90"/>
                  </a:lnTo>
                  <a:lnTo>
                    <a:pt x="83" y="85"/>
                  </a:lnTo>
                  <a:lnTo>
                    <a:pt x="89" y="77"/>
                  </a:lnTo>
                  <a:lnTo>
                    <a:pt x="94" y="69"/>
                  </a:lnTo>
                  <a:lnTo>
                    <a:pt x="97" y="5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40"/>
                  </a:lnTo>
                  <a:lnTo>
                    <a:pt x="94" y="31"/>
                  </a:lnTo>
                  <a:lnTo>
                    <a:pt x="89" y="23"/>
                  </a:lnTo>
                  <a:lnTo>
                    <a:pt x="83" y="15"/>
                  </a:lnTo>
                  <a:lnTo>
                    <a:pt x="77" y="10"/>
                  </a:lnTo>
                  <a:lnTo>
                    <a:pt x="69" y="5"/>
                  </a:lnTo>
                  <a:lnTo>
                    <a:pt x="59" y="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642CD274-9A00-B548-BF7F-25EE1A340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2" y="2098"/>
              <a:ext cx="187" cy="311"/>
            </a:xfrm>
            <a:custGeom>
              <a:avLst/>
              <a:gdLst>
                <a:gd name="T0" fmla="*/ 375 w 375"/>
                <a:gd name="T1" fmla="*/ 346 h 624"/>
                <a:gd name="T2" fmla="*/ 375 w 375"/>
                <a:gd name="T3" fmla="*/ 353 h 624"/>
                <a:gd name="T4" fmla="*/ 370 w 375"/>
                <a:gd name="T5" fmla="*/ 366 h 624"/>
                <a:gd name="T6" fmla="*/ 361 w 375"/>
                <a:gd name="T7" fmla="*/ 377 h 624"/>
                <a:gd name="T8" fmla="*/ 348 w 375"/>
                <a:gd name="T9" fmla="*/ 383 h 624"/>
                <a:gd name="T10" fmla="*/ 340 w 375"/>
                <a:gd name="T11" fmla="*/ 482 h 624"/>
                <a:gd name="T12" fmla="*/ 338 w 375"/>
                <a:gd name="T13" fmla="*/ 492 h 624"/>
                <a:gd name="T14" fmla="*/ 332 w 375"/>
                <a:gd name="T15" fmla="*/ 506 h 624"/>
                <a:gd name="T16" fmla="*/ 321 w 375"/>
                <a:gd name="T17" fmla="*/ 517 h 624"/>
                <a:gd name="T18" fmla="*/ 307 w 375"/>
                <a:gd name="T19" fmla="*/ 523 h 624"/>
                <a:gd name="T20" fmla="*/ 257 w 375"/>
                <a:gd name="T21" fmla="*/ 525 h 624"/>
                <a:gd name="T22" fmla="*/ 257 w 375"/>
                <a:gd name="T23" fmla="*/ 581 h 624"/>
                <a:gd name="T24" fmla="*/ 254 w 375"/>
                <a:gd name="T25" fmla="*/ 598 h 624"/>
                <a:gd name="T26" fmla="*/ 244 w 375"/>
                <a:gd name="T27" fmla="*/ 611 h 624"/>
                <a:gd name="T28" fmla="*/ 232 w 375"/>
                <a:gd name="T29" fmla="*/ 621 h 624"/>
                <a:gd name="T30" fmla="*/ 214 w 375"/>
                <a:gd name="T31" fmla="*/ 624 h 624"/>
                <a:gd name="T32" fmla="*/ 125 w 375"/>
                <a:gd name="T33" fmla="*/ 624 h 624"/>
                <a:gd name="T34" fmla="*/ 109 w 375"/>
                <a:gd name="T35" fmla="*/ 621 h 624"/>
                <a:gd name="T36" fmla="*/ 96 w 375"/>
                <a:gd name="T37" fmla="*/ 611 h 624"/>
                <a:gd name="T38" fmla="*/ 86 w 375"/>
                <a:gd name="T39" fmla="*/ 598 h 624"/>
                <a:gd name="T40" fmla="*/ 83 w 375"/>
                <a:gd name="T41" fmla="*/ 581 h 624"/>
                <a:gd name="T42" fmla="*/ 42 w 375"/>
                <a:gd name="T43" fmla="*/ 525 h 624"/>
                <a:gd name="T44" fmla="*/ 34 w 375"/>
                <a:gd name="T45" fmla="*/ 523 h 624"/>
                <a:gd name="T46" fmla="*/ 18 w 375"/>
                <a:gd name="T47" fmla="*/ 517 h 624"/>
                <a:gd name="T48" fmla="*/ 7 w 375"/>
                <a:gd name="T49" fmla="*/ 506 h 624"/>
                <a:gd name="T50" fmla="*/ 0 w 375"/>
                <a:gd name="T51" fmla="*/ 492 h 624"/>
                <a:gd name="T52" fmla="*/ 0 w 375"/>
                <a:gd name="T53" fmla="*/ 142 h 624"/>
                <a:gd name="T54" fmla="*/ 0 w 375"/>
                <a:gd name="T55" fmla="*/ 134 h 624"/>
                <a:gd name="T56" fmla="*/ 7 w 375"/>
                <a:gd name="T57" fmla="*/ 118 h 624"/>
                <a:gd name="T58" fmla="*/ 18 w 375"/>
                <a:gd name="T59" fmla="*/ 107 h 624"/>
                <a:gd name="T60" fmla="*/ 34 w 375"/>
                <a:gd name="T61" fmla="*/ 101 h 624"/>
                <a:gd name="T62" fmla="*/ 83 w 375"/>
                <a:gd name="T63" fmla="*/ 99 h 624"/>
                <a:gd name="T64" fmla="*/ 83 w 375"/>
                <a:gd name="T65" fmla="*/ 44 h 624"/>
                <a:gd name="T66" fmla="*/ 86 w 375"/>
                <a:gd name="T67" fmla="*/ 28 h 624"/>
                <a:gd name="T68" fmla="*/ 96 w 375"/>
                <a:gd name="T69" fmla="*/ 13 h 624"/>
                <a:gd name="T70" fmla="*/ 109 w 375"/>
                <a:gd name="T71" fmla="*/ 4 h 624"/>
                <a:gd name="T72" fmla="*/ 125 w 375"/>
                <a:gd name="T73" fmla="*/ 0 h 624"/>
                <a:gd name="T74" fmla="*/ 214 w 375"/>
                <a:gd name="T75" fmla="*/ 0 h 624"/>
                <a:gd name="T76" fmla="*/ 232 w 375"/>
                <a:gd name="T77" fmla="*/ 4 h 624"/>
                <a:gd name="T78" fmla="*/ 244 w 375"/>
                <a:gd name="T79" fmla="*/ 13 h 624"/>
                <a:gd name="T80" fmla="*/ 254 w 375"/>
                <a:gd name="T81" fmla="*/ 28 h 624"/>
                <a:gd name="T82" fmla="*/ 257 w 375"/>
                <a:gd name="T83" fmla="*/ 44 h 624"/>
                <a:gd name="T84" fmla="*/ 297 w 375"/>
                <a:gd name="T85" fmla="*/ 99 h 624"/>
                <a:gd name="T86" fmla="*/ 307 w 375"/>
                <a:gd name="T87" fmla="*/ 101 h 624"/>
                <a:gd name="T88" fmla="*/ 321 w 375"/>
                <a:gd name="T89" fmla="*/ 107 h 624"/>
                <a:gd name="T90" fmla="*/ 332 w 375"/>
                <a:gd name="T91" fmla="*/ 118 h 624"/>
                <a:gd name="T92" fmla="*/ 338 w 375"/>
                <a:gd name="T93" fmla="*/ 134 h 624"/>
                <a:gd name="T94" fmla="*/ 340 w 375"/>
                <a:gd name="T95" fmla="*/ 241 h 624"/>
                <a:gd name="T96" fmla="*/ 348 w 375"/>
                <a:gd name="T97" fmla="*/ 243 h 624"/>
                <a:gd name="T98" fmla="*/ 361 w 375"/>
                <a:gd name="T99" fmla="*/ 248 h 624"/>
                <a:gd name="T100" fmla="*/ 370 w 375"/>
                <a:gd name="T101" fmla="*/ 259 h 624"/>
                <a:gd name="T102" fmla="*/ 375 w 375"/>
                <a:gd name="T103" fmla="*/ 272 h 624"/>
                <a:gd name="T104" fmla="*/ 375 w 375"/>
                <a:gd name="T105" fmla="*/ 279 h 624"/>
                <a:gd name="T106" fmla="*/ 66 w 375"/>
                <a:gd name="T107" fmla="*/ 171 h 624"/>
                <a:gd name="T108" fmla="*/ 275 w 375"/>
                <a:gd name="T109" fmla="*/ 453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5" h="624">
                  <a:moveTo>
                    <a:pt x="375" y="279"/>
                  </a:moveTo>
                  <a:lnTo>
                    <a:pt x="375" y="346"/>
                  </a:lnTo>
                  <a:lnTo>
                    <a:pt x="375" y="346"/>
                  </a:lnTo>
                  <a:lnTo>
                    <a:pt x="375" y="353"/>
                  </a:lnTo>
                  <a:lnTo>
                    <a:pt x="373" y="359"/>
                  </a:lnTo>
                  <a:lnTo>
                    <a:pt x="370" y="366"/>
                  </a:lnTo>
                  <a:lnTo>
                    <a:pt x="365" y="372"/>
                  </a:lnTo>
                  <a:lnTo>
                    <a:pt x="361" y="377"/>
                  </a:lnTo>
                  <a:lnTo>
                    <a:pt x="354" y="380"/>
                  </a:lnTo>
                  <a:lnTo>
                    <a:pt x="348" y="383"/>
                  </a:lnTo>
                  <a:lnTo>
                    <a:pt x="340" y="383"/>
                  </a:lnTo>
                  <a:lnTo>
                    <a:pt x="340" y="482"/>
                  </a:lnTo>
                  <a:lnTo>
                    <a:pt x="340" y="482"/>
                  </a:lnTo>
                  <a:lnTo>
                    <a:pt x="338" y="492"/>
                  </a:lnTo>
                  <a:lnTo>
                    <a:pt x="337" y="500"/>
                  </a:lnTo>
                  <a:lnTo>
                    <a:pt x="332" y="506"/>
                  </a:lnTo>
                  <a:lnTo>
                    <a:pt x="327" y="512"/>
                  </a:lnTo>
                  <a:lnTo>
                    <a:pt x="321" y="517"/>
                  </a:lnTo>
                  <a:lnTo>
                    <a:pt x="314" y="522"/>
                  </a:lnTo>
                  <a:lnTo>
                    <a:pt x="307" y="523"/>
                  </a:lnTo>
                  <a:lnTo>
                    <a:pt x="297" y="525"/>
                  </a:lnTo>
                  <a:lnTo>
                    <a:pt x="257" y="525"/>
                  </a:lnTo>
                  <a:lnTo>
                    <a:pt x="257" y="581"/>
                  </a:lnTo>
                  <a:lnTo>
                    <a:pt x="257" y="581"/>
                  </a:lnTo>
                  <a:lnTo>
                    <a:pt x="255" y="590"/>
                  </a:lnTo>
                  <a:lnTo>
                    <a:pt x="254" y="598"/>
                  </a:lnTo>
                  <a:lnTo>
                    <a:pt x="249" y="605"/>
                  </a:lnTo>
                  <a:lnTo>
                    <a:pt x="244" y="611"/>
                  </a:lnTo>
                  <a:lnTo>
                    <a:pt x="238" y="616"/>
                  </a:lnTo>
                  <a:lnTo>
                    <a:pt x="232" y="621"/>
                  </a:lnTo>
                  <a:lnTo>
                    <a:pt x="224" y="622"/>
                  </a:lnTo>
                  <a:lnTo>
                    <a:pt x="214" y="624"/>
                  </a:lnTo>
                  <a:lnTo>
                    <a:pt x="125" y="624"/>
                  </a:lnTo>
                  <a:lnTo>
                    <a:pt x="125" y="624"/>
                  </a:lnTo>
                  <a:lnTo>
                    <a:pt x="117" y="622"/>
                  </a:lnTo>
                  <a:lnTo>
                    <a:pt x="109" y="621"/>
                  </a:lnTo>
                  <a:lnTo>
                    <a:pt x="102" y="616"/>
                  </a:lnTo>
                  <a:lnTo>
                    <a:pt x="96" y="611"/>
                  </a:lnTo>
                  <a:lnTo>
                    <a:pt x="90" y="605"/>
                  </a:lnTo>
                  <a:lnTo>
                    <a:pt x="86" y="598"/>
                  </a:lnTo>
                  <a:lnTo>
                    <a:pt x="83" y="590"/>
                  </a:lnTo>
                  <a:lnTo>
                    <a:pt x="83" y="581"/>
                  </a:lnTo>
                  <a:lnTo>
                    <a:pt x="83" y="525"/>
                  </a:lnTo>
                  <a:lnTo>
                    <a:pt x="42" y="525"/>
                  </a:lnTo>
                  <a:lnTo>
                    <a:pt x="42" y="525"/>
                  </a:lnTo>
                  <a:lnTo>
                    <a:pt x="34" y="523"/>
                  </a:lnTo>
                  <a:lnTo>
                    <a:pt x="26" y="522"/>
                  </a:lnTo>
                  <a:lnTo>
                    <a:pt x="18" y="517"/>
                  </a:lnTo>
                  <a:lnTo>
                    <a:pt x="13" y="512"/>
                  </a:lnTo>
                  <a:lnTo>
                    <a:pt x="7" y="506"/>
                  </a:lnTo>
                  <a:lnTo>
                    <a:pt x="4" y="500"/>
                  </a:lnTo>
                  <a:lnTo>
                    <a:pt x="0" y="492"/>
                  </a:lnTo>
                  <a:lnTo>
                    <a:pt x="0" y="48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34"/>
                  </a:lnTo>
                  <a:lnTo>
                    <a:pt x="4" y="126"/>
                  </a:lnTo>
                  <a:lnTo>
                    <a:pt x="7" y="118"/>
                  </a:lnTo>
                  <a:lnTo>
                    <a:pt x="13" y="112"/>
                  </a:lnTo>
                  <a:lnTo>
                    <a:pt x="18" y="107"/>
                  </a:lnTo>
                  <a:lnTo>
                    <a:pt x="26" y="103"/>
                  </a:lnTo>
                  <a:lnTo>
                    <a:pt x="34" y="101"/>
                  </a:lnTo>
                  <a:lnTo>
                    <a:pt x="42" y="99"/>
                  </a:lnTo>
                  <a:lnTo>
                    <a:pt x="83" y="99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36"/>
                  </a:lnTo>
                  <a:lnTo>
                    <a:pt x="86" y="28"/>
                  </a:lnTo>
                  <a:lnTo>
                    <a:pt x="90" y="20"/>
                  </a:lnTo>
                  <a:lnTo>
                    <a:pt x="96" y="13"/>
                  </a:lnTo>
                  <a:lnTo>
                    <a:pt x="102" y="8"/>
                  </a:lnTo>
                  <a:lnTo>
                    <a:pt x="109" y="4"/>
                  </a:lnTo>
                  <a:lnTo>
                    <a:pt x="117" y="2"/>
                  </a:lnTo>
                  <a:lnTo>
                    <a:pt x="125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24" y="2"/>
                  </a:lnTo>
                  <a:lnTo>
                    <a:pt x="232" y="4"/>
                  </a:lnTo>
                  <a:lnTo>
                    <a:pt x="238" y="8"/>
                  </a:lnTo>
                  <a:lnTo>
                    <a:pt x="244" y="13"/>
                  </a:lnTo>
                  <a:lnTo>
                    <a:pt x="249" y="20"/>
                  </a:lnTo>
                  <a:lnTo>
                    <a:pt x="254" y="28"/>
                  </a:lnTo>
                  <a:lnTo>
                    <a:pt x="255" y="36"/>
                  </a:lnTo>
                  <a:lnTo>
                    <a:pt x="257" y="44"/>
                  </a:lnTo>
                  <a:lnTo>
                    <a:pt x="257" y="99"/>
                  </a:lnTo>
                  <a:lnTo>
                    <a:pt x="297" y="99"/>
                  </a:lnTo>
                  <a:lnTo>
                    <a:pt x="297" y="99"/>
                  </a:lnTo>
                  <a:lnTo>
                    <a:pt x="307" y="101"/>
                  </a:lnTo>
                  <a:lnTo>
                    <a:pt x="314" y="103"/>
                  </a:lnTo>
                  <a:lnTo>
                    <a:pt x="321" y="107"/>
                  </a:lnTo>
                  <a:lnTo>
                    <a:pt x="327" y="112"/>
                  </a:lnTo>
                  <a:lnTo>
                    <a:pt x="332" y="118"/>
                  </a:lnTo>
                  <a:lnTo>
                    <a:pt x="337" y="126"/>
                  </a:lnTo>
                  <a:lnTo>
                    <a:pt x="338" y="134"/>
                  </a:lnTo>
                  <a:lnTo>
                    <a:pt x="340" y="142"/>
                  </a:lnTo>
                  <a:lnTo>
                    <a:pt x="340" y="241"/>
                  </a:lnTo>
                  <a:lnTo>
                    <a:pt x="340" y="241"/>
                  </a:lnTo>
                  <a:lnTo>
                    <a:pt x="348" y="243"/>
                  </a:lnTo>
                  <a:lnTo>
                    <a:pt x="354" y="244"/>
                  </a:lnTo>
                  <a:lnTo>
                    <a:pt x="361" y="248"/>
                  </a:lnTo>
                  <a:lnTo>
                    <a:pt x="365" y="252"/>
                  </a:lnTo>
                  <a:lnTo>
                    <a:pt x="370" y="259"/>
                  </a:lnTo>
                  <a:lnTo>
                    <a:pt x="373" y="265"/>
                  </a:lnTo>
                  <a:lnTo>
                    <a:pt x="375" y="272"/>
                  </a:lnTo>
                  <a:lnTo>
                    <a:pt x="375" y="279"/>
                  </a:lnTo>
                  <a:lnTo>
                    <a:pt x="375" y="279"/>
                  </a:lnTo>
                  <a:close/>
                  <a:moveTo>
                    <a:pt x="275" y="171"/>
                  </a:moveTo>
                  <a:lnTo>
                    <a:pt x="66" y="171"/>
                  </a:lnTo>
                  <a:lnTo>
                    <a:pt x="66" y="453"/>
                  </a:lnTo>
                  <a:lnTo>
                    <a:pt x="275" y="453"/>
                  </a:lnTo>
                  <a:lnTo>
                    <a:pt x="275" y="171"/>
                  </a:lnTo>
                  <a:close/>
                </a:path>
              </a:pathLst>
            </a:custGeom>
            <a:solidFill>
              <a:srgbClr val="F04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" name="Oval 242">
            <a:extLst>
              <a:ext uri="{FF2B5EF4-FFF2-40B4-BE49-F238E27FC236}">
                <a16:creationId xmlns:a16="http://schemas.microsoft.com/office/drawing/2014/main" id="{10F6C94B-3D9A-4649-B708-40408071E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121" y="2954518"/>
            <a:ext cx="836907" cy="842400"/>
          </a:xfrm>
          <a:prstGeom prst="ellipse">
            <a:avLst/>
          </a:prstGeom>
          <a:noFill/>
          <a:ln w="50800">
            <a:solidFill>
              <a:schemeClr val="bg2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B5F6C59A-CF16-2C4A-A083-972F477C4FCC}"/>
              </a:ext>
            </a:extLst>
          </p:cNvPr>
          <p:cNvSpPr/>
          <p:nvPr/>
        </p:nvSpPr>
        <p:spPr>
          <a:xfrm>
            <a:off x="2484788" y="1837448"/>
            <a:ext cx="425404" cy="422707"/>
          </a:xfrm>
          <a:prstGeom prst="roundRect">
            <a:avLst>
              <a:gd name="adj" fmla="val 9456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3C5FD3DF-668E-3047-A304-CA6AD03394D8}"/>
              </a:ext>
            </a:extLst>
          </p:cNvPr>
          <p:cNvSpPr/>
          <p:nvPr/>
        </p:nvSpPr>
        <p:spPr>
          <a:xfrm>
            <a:off x="2999670" y="1494599"/>
            <a:ext cx="425404" cy="759898"/>
          </a:xfrm>
          <a:prstGeom prst="roundRect">
            <a:avLst>
              <a:gd name="adj" fmla="val 9502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4B512CD-D882-6B41-A3D1-58E5806231B4}"/>
              </a:ext>
            </a:extLst>
          </p:cNvPr>
          <p:cNvSpPr txBox="1"/>
          <p:nvPr/>
        </p:nvSpPr>
        <p:spPr>
          <a:xfrm>
            <a:off x="2996120" y="1686226"/>
            <a:ext cx="4197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2020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83AC275-EAF7-754A-BE9B-E0B02720F792}"/>
              </a:ext>
            </a:extLst>
          </p:cNvPr>
          <p:cNvSpPr txBox="1"/>
          <p:nvPr/>
        </p:nvSpPr>
        <p:spPr>
          <a:xfrm>
            <a:off x="2487583" y="1887231"/>
            <a:ext cx="4197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2018</a:t>
            </a:r>
          </a:p>
        </p:txBody>
      </p:sp>
      <p:grpSp>
        <p:nvGrpSpPr>
          <p:cNvPr id="108" name="Group 84">
            <a:extLst>
              <a:ext uri="{FF2B5EF4-FFF2-40B4-BE49-F238E27FC236}">
                <a16:creationId xmlns:a16="http://schemas.microsoft.com/office/drawing/2014/main" id="{6F11EC4D-2F60-D542-B032-AEA6F21E639C}"/>
              </a:ext>
            </a:extLst>
          </p:cNvPr>
          <p:cNvGrpSpPr>
            <a:grpSpLocks/>
          </p:cNvGrpSpPr>
          <p:nvPr/>
        </p:nvGrpSpPr>
        <p:grpSpPr bwMode="auto">
          <a:xfrm>
            <a:off x="7470163" y="3008653"/>
            <a:ext cx="841696" cy="842400"/>
            <a:chOff x="3246" y="1483"/>
            <a:chExt cx="299" cy="266"/>
          </a:xfrm>
        </p:grpSpPr>
        <p:sp>
          <p:nvSpPr>
            <p:cNvPr id="109" name="Freeform 86">
              <a:extLst>
                <a:ext uri="{FF2B5EF4-FFF2-40B4-BE49-F238E27FC236}">
                  <a16:creationId xmlns:a16="http://schemas.microsoft.com/office/drawing/2014/main" id="{6F4D2C25-A257-AF49-915B-4D2034E38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" y="1485"/>
              <a:ext cx="92" cy="27"/>
            </a:xfrm>
            <a:custGeom>
              <a:avLst/>
              <a:gdLst>
                <a:gd name="T0" fmla="*/ 0 w 50"/>
                <a:gd name="T1" fmla="*/ 8 h 15"/>
                <a:gd name="T2" fmla="*/ 0 w 50"/>
                <a:gd name="T3" fmla="*/ 8 h 15"/>
                <a:gd name="T4" fmla="*/ 7 w 50"/>
                <a:gd name="T5" fmla="*/ 0 h 15"/>
                <a:gd name="T6" fmla="*/ 43 w 50"/>
                <a:gd name="T7" fmla="*/ 0 h 15"/>
                <a:gd name="T8" fmla="*/ 50 w 50"/>
                <a:gd name="T9" fmla="*/ 8 h 15"/>
                <a:gd name="T10" fmla="*/ 50 w 50"/>
                <a:gd name="T11" fmla="*/ 8 h 15"/>
                <a:gd name="T12" fmla="*/ 43 w 50"/>
                <a:gd name="T13" fmla="*/ 15 h 15"/>
                <a:gd name="T14" fmla="*/ 7 w 50"/>
                <a:gd name="T15" fmla="*/ 15 h 15"/>
                <a:gd name="T16" fmla="*/ 0 w 50"/>
                <a:gd name="T1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5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7" y="0"/>
                    <a:pt x="50" y="3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12"/>
                    <a:pt x="47" y="15"/>
                    <a:pt x="43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5"/>
                    <a:pt x="0" y="12"/>
                    <a:pt x="0" y="8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7">
              <a:extLst>
                <a:ext uri="{FF2B5EF4-FFF2-40B4-BE49-F238E27FC236}">
                  <a16:creationId xmlns:a16="http://schemas.microsoft.com/office/drawing/2014/main" id="{03BDE81F-D116-6043-B05F-7756BC80A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483"/>
              <a:ext cx="52" cy="124"/>
            </a:xfrm>
            <a:custGeom>
              <a:avLst/>
              <a:gdLst>
                <a:gd name="T0" fmla="*/ 7 w 28"/>
                <a:gd name="T1" fmla="*/ 1 h 69"/>
                <a:gd name="T2" fmla="*/ 7 w 28"/>
                <a:gd name="T3" fmla="*/ 1 h 69"/>
                <a:gd name="T4" fmla="*/ 1 w 28"/>
                <a:gd name="T5" fmla="*/ 10 h 69"/>
                <a:gd name="T6" fmla="*/ 11 w 28"/>
                <a:gd name="T7" fmla="*/ 62 h 69"/>
                <a:gd name="T8" fmla="*/ 21 w 28"/>
                <a:gd name="T9" fmla="*/ 68 h 69"/>
                <a:gd name="T10" fmla="*/ 21 w 28"/>
                <a:gd name="T11" fmla="*/ 68 h 69"/>
                <a:gd name="T12" fmla="*/ 27 w 28"/>
                <a:gd name="T13" fmla="*/ 59 h 69"/>
                <a:gd name="T14" fmla="*/ 16 w 28"/>
                <a:gd name="T15" fmla="*/ 7 h 69"/>
                <a:gd name="T16" fmla="*/ 7 w 28"/>
                <a:gd name="T17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69"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3" y="2"/>
                    <a:pt x="0" y="6"/>
                    <a:pt x="1" y="1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6"/>
                    <a:pt x="16" y="69"/>
                    <a:pt x="21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5" y="67"/>
                    <a:pt x="28" y="63"/>
                    <a:pt x="27" y="5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1" y="0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88">
              <a:extLst>
                <a:ext uri="{FF2B5EF4-FFF2-40B4-BE49-F238E27FC236}">
                  <a16:creationId xmlns:a16="http://schemas.microsoft.com/office/drawing/2014/main" id="{70E65238-77E0-034A-BE78-4F873E0AC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1706"/>
              <a:ext cx="46" cy="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89">
              <a:extLst>
                <a:ext uri="{FF2B5EF4-FFF2-40B4-BE49-F238E27FC236}">
                  <a16:creationId xmlns:a16="http://schemas.microsoft.com/office/drawing/2014/main" id="{C7CB4403-5483-9B4B-8E01-80D4163E2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" y="1706"/>
              <a:ext cx="44" cy="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0">
              <a:extLst>
                <a:ext uri="{FF2B5EF4-FFF2-40B4-BE49-F238E27FC236}">
                  <a16:creationId xmlns:a16="http://schemas.microsoft.com/office/drawing/2014/main" id="{253B6523-9EA0-BB41-B1C3-A2AA256A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6" y="1555"/>
              <a:ext cx="279" cy="133"/>
            </a:xfrm>
            <a:custGeom>
              <a:avLst/>
              <a:gdLst>
                <a:gd name="T0" fmla="*/ 137 w 152"/>
                <a:gd name="T1" fmla="*/ 65 h 74"/>
                <a:gd name="T2" fmla="*/ 125 w 152"/>
                <a:gd name="T3" fmla="*/ 74 h 74"/>
                <a:gd name="T4" fmla="*/ 27 w 152"/>
                <a:gd name="T5" fmla="*/ 74 h 74"/>
                <a:gd name="T6" fmla="*/ 15 w 152"/>
                <a:gd name="T7" fmla="*/ 65 h 74"/>
                <a:gd name="T8" fmla="*/ 1 w 152"/>
                <a:gd name="T9" fmla="*/ 9 h 74"/>
                <a:gd name="T10" fmla="*/ 8 w 152"/>
                <a:gd name="T11" fmla="*/ 0 h 74"/>
                <a:gd name="T12" fmla="*/ 144 w 152"/>
                <a:gd name="T13" fmla="*/ 0 h 74"/>
                <a:gd name="T14" fmla="*/ 151 w 152"/>
                <a:gd name="T15" fmla="*/ 9 h 74"/>
                <a:gd name="T16" fmla="*/ 137 w 152"/>
                <a:gd name="T17" fmla="*/ 6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74">
                  <a:moveTo>
                    <a:pt x="137" y="65"/>
                  </a:moveTo>
                  <a:cubicBezTo>
                    <a:pt x="136" y="70"/>
                    <a:pt x="131" y="74"/>
                    <a:pt x="125" y="7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2" y="74"/>
                    <a:pt x="16" y="70"/>
                    <a:pt x="15" y="6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9" y="0"/>
                    <a:pt x="152" y="4"/>
                    <a:pt x="151" y="9"/>
                  </a:cubicBezTo>
                  <a:lnTo>
                    <a:pt x="137" y="6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7471F7A-E95F-0A41-B700-14A11D095AA4}"/>
              </a:ext>
            </a:extLst>
          </p:cNvPr>
          <p:cNvSpPr/>
          <p:nvPr/>
        </p:nvSpPr>
        <p:spPr>
          <a:xfrm>
            <a:off x="7060136" y="3917025"/>
            <a:ext cx="1596226" cy="4401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10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Leverage eComm </a:t>
            </a:r>
          </a:p>
          <a:p>
            <a:pPr algn="ctr"/>
            <a:r>
              <a:rPr lang="en-US" sz="10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and MSPs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193BB90-2F11-4248-844A-6EE8CF242F42}"/>
              </a:ext>
            </a:extLst>
          </p:cNvPr>
          <p:cNvSpPr txBox="1"/>
          <p:nvPr/>
        </p:nvSpPr>
        <p:spPr>
          <a:xfrm>
            <a:off x="527692" y="4477176"/>
            <a:ext cx="2714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+mn-lt"/>
              </a:rPr>
              <a:t>Source: IDC, Analysys Mason, Forrester</a:t>
            </a:r>
          </a:p>
        </p:txBody>
      </p:sp>
      <p:grpSp>
        <p:nvGrpSpPr>
          <p:cNvPr id="116" name="Group 4">
            <a:extLst>
              <a:ext uri="{FF2B5EF4-FFF2-40B4-BE49-F238E27FC236}">
                <a16:creationId xmlns:a16="http://schemas.microsoft.com/office/drawing/2014/main" id="{D157CA52-E65E-4D4A-B56D-C9662C7CBCAD}"/>
              </a:ext>
            </a:extLst>
          </p:cNvPr>
          <p:cNvGrpSpPr>
            <a:grpSpLocks/>
          </p:cNvGrpSpPr>
          <p:nvPr/>
        </p:nvGrpSpPr>
        <p:grpSpPr bwMode="auto">
          <a:xfrm>
            <a:off x="941345" y="2997625"/>
            <a:ext cx="842400" cy="842400"/>
            <a:chOff x="336" y="757"/>
            <a:chExt cx="464" cy="472"/>
          </a:xfrm>
        </p:grpSpPr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CB1E5A5-C457-824E-B819-62A3031A8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" y="757"/>
              <a:ext cx="164" cy="163"/>
            </a:xfrm>
            <a:custGeom>
              <a:avLst/>
              <a:gdLst>
                <a:gd name="T0" fmla="*/ 1126 w 1173"/>
                <a:gd name="T1" fmla="*/ 809 h 1194"/>
                <a:gd name="T2" fmla="*/ 1025 w 1173"/>
                <a:gd name="T3" fmla="*/ 835 h 1194"/>
                <a:gd name="T4" fmla="*/ 663 w 1173"/>
                <a:gd name="T5" fmla="*/ 1047 h 1194"/>
                <a:gd name="T6" fmla="*/ 284 w 1173"/>
                <a:gd name="T7" fmla="*/ 801 h 1194"/>
                <a:gd name="T8" fmla="*/ 526 w 1173"/>
                <a:gd name="T9" fmla="*/ 801 h 1194"/>
                <a:gd name="T10" fmla="*/ 603 w 1173"/>
                <a:gd name="T11" fmla="*/ 724 h 1194"/>
                <a:gd name="T12" fmla="*/ 526 w 1173"/>
                <a:gd name="T13" fmla="*/ 647 h 1194"/>
                <a:gd name="T14" fmla="*/ 240 w 1173"/>
                <a:gd name="T15" fmla="*/ 647 h 1194"/>
                <a:gd name="T16" fmla="*/ 237 w 1173"/>
                <a:gd name="T17" fmla="*/ 597 h 1194"/>
                <a:gd name="T18" fmla="*/ 240 w 1173"/>
                <a:gd name="T19" fmla="*/ 551 h 1194"/>
                <a:gd name="T20" fmla="*/ 597 w 1173"/>
                <a:gd name="T21" fmla="*/ 551 h 1194"/>
                <a:gd name="T22" fmla="*/ 674 w 1173"/>
                <a:gd name="T23" fmla="*/ 475 h 1194"/>
                <a:gd name="T24" fmla="*/ 597 w 1173"/>
                <a:gd name="T25" fmla="*/ 398 h 1194"/>
                <a:gd name="T26" fmla="*/ 282 w 1173"/>
                <a:gd name="T27" fmla="*/ 398 h 1194"/>
                <a:gd name="T28" fmla="*/ 663 w 1173"/>
                <a:gd name="T29" fmla="*/ 148 h 1194"/>
                <a:gd name="T30" fmla="*/ 958 w 1173"/>
                <a:gd name="T31" fmla="*/ 272 h 1194"/>
                <a:gd name="T32" fmla="*/ 1062 w 1173"/>
                <a:gd name="T33" fmla="*/ 273 h 1194"/>
                <a:gd name="T34" fmla="*/ 1062 w 1173"/>
                <a:gd name="T35" fmla="*/ 168 h 1194"/>
                <a:gd name="T36" fmla="*/ 663 w 1173"/>
                <a:gd name="T37" fmla="*/ 0 h 1194"/>
                <a:gd name="T38" fmla="*/ 123 w 1173"/>
                <a:gd name="T39" fmla="*/ 398 h 1194"/>
                <a:gd name="T40" fmla="*/ 80 w 1173"/>
                <a:gd name="T41" fmla="*/ 398 h 1194"/>
                <a:gd name="T42" fmla="*/ 3 w 1173"/>
                <a:gd name="T43" fmla="*/ 475 h 1194"/>
                <a:gd name="T44" fmla="*/ 80 w 1173"/>
                <a:gd name="T45" fmla="*/ 551 h 1194"/>
                <a:gd name="T46" fmla="*/ 92 w 1173"/>
                <a:gd name="T47" fmla="*/ 551 h 1194"/>
                <a:gd name="T48" fmla="*/ 90 w 1173"/>
                <a:gd name="T49" fmla="*/ 597 h 1194"/>
                <a:gd name="T50" fmla="*/ 92 w 1173"/>
                <a:gd name="T51" fmla="*/ 647 h 1194"/>
                <a:gd name="T52" fmla="*/ 77 w 1173"/>
                <a:gd name="T53" fmla="*/ 647 h 1194"/>
                <a:gd name="T54" fmla="*/ 0 w 1173"/>
                <a:gd name="T55" fmla="*/ 724 h 1194"/>
                <a:gd name="T56" fmla="*/ 77 w 1173"/>
                <a:gd name="T57" fmla="*/ 801 h 1194"/>
                <a:gd name="T58" fmla="*/ 124 w 1173"/>
                <a:gd name="T59" fmla="*/ 801 h 1194"/>
                <a:gd name="T60" fmla="*/ 663 w 1173"/>
                <a:gd name="T61" fmla="*/ 1194 h 1194"/>
                <a:gd name="T62" fmla="*/ 948 w 1173"/>
                <a:gd name="T63" fmla="*/ 1116 h 1194"/>
                <a:gd name="T64" fmla="*/ 1152 w 1173"/>
                <a:gd name="T65" fmla="*/ 910 h 1194"/>
                <a:gd name="T66" fmla="*/ 1126 w 1173"/>
                <a:gd name="T67" fmla="*/ 809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3" h="1194">
                  <a:moveTo>
                    <a:pt x="1126" y="809"/>
                  </a:moveTo>
                  <a:cubicBezTo>
                    <a:pt x="1091" y="788"/>
                    <a:pt x="1046" y="800"/>
                    <a:pt x="1025" y="835"/>
                  </a:cubicBezTo>
                  <a:cubicBezTo>
                    <a:pt x="947" y="967"/>
                    <a:pt x="812" y="1047"/>
                    <a:pt x="663" y="1047"/>
                  </a:cubicBezTo>
                  <a:cubicBezTo>
                    <a:pt x="498" y="1047"/>
                    <a:pt x="354" y="946"/>
                    <a:pt x="284" y="801"/>
                  </a:cubicBezTo>
                  <a:cubicBezTo>
                    <a:pt x="526" y="801"/>
                    <a:pt x="526" y="801"/>
                    <a:pt x="526" y="801"/>
                  </a:cubicBezTo>
                  <a:cubicBezTo>
                    <a:pt x="568" y="801"/>
                    <a:pt x="603" y="766"/>
                    <a:pt x="603" y="724"/>
                  </a:cubicBezTo>
                  <a:cubicBezTo>
                    <a:pt x="603" y="681"/>
                    <a:pt x="568" y="647"/>
                    <a:pt x="526" y="647"/>
                  </a:cubicBezTo>
                  <a:cubicBezTo>
                    <a:pt x="240" y="647"/>
                    <a:pt x="240" y="647"/>
                    <a:pt x="240" y="647"/>
                  </a:cubicBezTo>
                  <a:cubicBezTo>
                    <a:pt x="238" y="631"/>
                    <a:pt x="237" y="614"/>
                    <a:pt x="237" y="597"/>
                  </a:cubicBezTo>
                  <a:cubicBezTo>
                    <a:pt x="237" y="582"/>
                    <a:pt x="238" y="566"/>
                    <a:pt x="240" y="551"/>
                  </a:cubicBezTo>
                  <a:cubicBezTo>
                    <a:pt x="597" y="551"/>
                    <a:pt x="597" y="551"/>
                    <a:pt x="597" y="551"/>
                  </a:cubicBezTo>
                  <a:cubicBezTo>
                    <a:pt x="639" y="551"/>
                    <a:pt x="674" y="517"/>
                    <a:pt x="674" y="475"/>
                  </a:cubicBezTo>
                  <a:cubicBezTo>
                    <a:pt x="674" y="432"/>
                    <a:pt x="639" y="398"/>
                    <a:pt x="597" y="398"/>
                  </a:cubicBezTo>
                  <a:cubicBezTo>
                    <a:pt x="282" y="398"/>
                    <a:pt x="282" y="398"/>
                    <a:pt x="282" y="398"/>
                  </a:cubicBezTo>
                  <a:cubicBezTo>
                    <a:pt x="352" y="250"/>
                    <a:pt x="497" y="148"/>
                    <a:pt x="663" y="148"/>
                  </a:cubicBezTo>
                  <a:cubicBezTo>
                    <a:pt x="774" y="148"/>
                    <a:pt x="878" y="192"/>
                    <a:pt x="958" y="272"/>
                  </a:cubicBezTo>
                  <a:cubicBezTo>
                    <a:pt x="986" y="301"/>
                    <a:pt x="1033" y="301"/>
                    <a:pt x="1062" y="273"/>
                  </a:cubicBezTo>
                  <a:cubicBezTo>
                    <a:pt x="1091" y="244"/>
                    <a:pt x="1091" y="197"/>
                    <a:pt x="1062" y="168"/>
                  </a:cubicBezTo>
                  <a:cubicBezTo>
                    <a:pt x="955" y="60"/>
                    <a:pt x="813" y="0"/>
                    <a:pt x="663" y="0"/>
                  </a:cubicBezTo>
                  <a:cubicBezTo>
                    <a:pt x="414" y="0"/>
                    <a:pt x="202" y="166"/>
                    <a:pt x="123" y="398"/>
                  </a:cubicBezTo>
                  <a:cubicBezTo>
                    <a:pt x="80" y="398"/>
                    <a:pt x="80" y="398"/>
                    <a:pt x="80" y="398"/>
                  </a:cubicBezTo>
                  <a:cubicBezTo>
                    <a:pt x="37" y="398"/>
                    <a:pt x="3" y="432"/>
                    <a:pt x="3" y="475"/>
                  </a:cubicBezTo>
                  <a:cubicBezTo>
                    <a:pt x="3" y="517"/>
                    <a:pt x="37" y="551"/>
                    <a:pt x="80" y="551"/>
                  </a:cubicBezTo>
                  <a:cubicBezTo>
                    <a:pt x="92" y="551"/>
                    <a:pt x="92" y="551"/>
                    <a:pt x="92" y="551"/>
                  </a:cubicBezTo>
                  <a:cubicBezTo>
                    <a:pt x="90" y="567"/>
                    <a:pt x="90" y="582"/>
                    <a:pt x="90" y="597"/>
                  </a:cubicBezTo>
                  <a:cubicBezTo>
                    <a:pt x="90" y="614"/>
                    <a:pt x="91" y="630"/>
                    <a:pt x="92" y="647"/>
                  </a:cubicBezTo>
                  <a:cubicBezTo>
                    <a:pt x="77" y="647"/>
                    <a:pt x="77" y="647"/>
                    <a:pt x="77" y="647"/>
                  </a:cubicBezTo>
                  <a:cubicBezTo>
                    <a:pt x="34" y="647"/>
                    <a:pt x="0" y="681"/>
                    <a:pt x="0" y="724"/>
                  </a:cubicBezTo>
                  <a:cubicBezTo>
                    <a:pt x="0" y="766"/>
                    <a:pt x="34" y="801"/>
                    <a:pt x="77" y="801"/>
                  </a:cubicBezTo>
                  <a:cubicBezTo>
                    <a:pt x="124" y="801"/>
                    <a:pt x="124" y="801"/>
                    <a:pt x="124" y="801"/>
                  </a:cubicBezTo>
                  <a:cubicBezTo>
                    <a:pt x="204" y="1030"/>
                    <a:pt x="416" y="1194"/>
                    <a:pt x="663" y="1194"/>
                  </a:cubicBezTo>
                  <a:cubicBezTo>
                    <a:pt x="763" y="1194"/>
                    <a:pt x="862" y="1167"/>
                    <a:pt x="948" y="1116"/>
                  </a:cubicBezTo>
                  <a:cubicBezTo>
                    <a:pt x="1031" y="1066"/>
                    <a:pt x="1102" y="995"/>
                    <a:pt x="1152" y="910"/>
                  </a:cubicBezTo>
                  <a:cubicBezTo>
                    <a:pt x="1173" y="875"/>
                    <a:pt x="1161" y="830"/>
                    <a:pt x="1126" y="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4006A39F-2198-9545-A348-D4B420AC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901"/>
              <a:ext cx="120" cy="169"/>
            </a:xfrm>
            <a:custGeom>
              <a:avLst/>
              <a:gdLst>
                <a:gd name="T0" fmla="*/ 775 w 853"/>
                <a:gd name="T1" fmla="*/ 1090 h 1242"/>
                <a:gd name="T2" fmla="*/ 314 w 853"/>
                <a:gd name="T3" fmla="*/ 1090 h 1242"/>
                <a:gd name="T4" fmla="*/ 337 w 853"/>
                <a:gd name="T5" fmla="*/ 962 h 1242"/>
                <a:gd name="T6" fmla="*/ 337 w 853"/>
                <a:gd name="T7" fmla="*/ 663 h 1242"/>
                <a:gd name="T8" fmla="*/ 551 w 853"/>
                <a:gd name="T9" fmla="*/ 663 h 1242"/>
                <a:gd name="T10" fmla="*/ 635 w 853"/>
                <a:gd name="T11" fmla="*/ 585 h 1242"/>
                <a:gd name="T12" fmla="*/ 551 w 853"/>
                <a:gd name="T13" fmla="*/ 502 h 1242"/>
                <a:gd name="T14" fmla="*/ 337 w 853"/>
                <a:gd name="T15" fmla="*/ 502 h 1242"/>
                <a:gd name="T16" fmla="*/ 337 w 853"/>
                <a:gd name="T17" fmla="*/ 330 h 1242"/>
                <a:gd name="T18" fmla="*/ 517 w 853"/>
                <a:gd name="T19" fmla="*/ 151 h 1242"/>
                <a:gd name="T20" fmla="*/ 697 w 853"/>
                <a:gd name="T21" fmla="*/ 330 h 1242"/>
                <a:gd name="T22" fmla="*/ 775 w 853"/>
                <a:gd name="T23" fmla="*/ 408 h 1242"/>
                <a:gd name="T24" fmla="*/ 853 w 853"/>
                <a:gd name="T25" fmla="*/ 330 h 1242"/>
                <a:gd name="T26" fmla="*/ 517 w 853"/>
                <a:gd name="T27" fmla="*/ 0 h 1242"/>
                <a:gd name="T28" fmla="*/ 512 w 853"/>
                <a:gd name="T29" fmla="*/ 0 h 1242"/>
                <a:gd name="T30" fmla="*/ 185 w 853"/>
                <a:gd name="T31" fmla="*/ 330 h 1242"/>
                <a:gd name="T32" fmla="*/ 185 w 853"/>
                <a:gd name="T33" fmla="*/ 502 h 1242"/>
                <a:gd name="T34" fmla="*/ 84 w 853"/>
                <a:gd name="T35" fmla="*/ 502 h 1242"/>
                <a:gd name="T36" fmla="*/ 0 w 853"/>
                <a:gd name="T37" fmla="*/ 585 h 1242"/>
                <a:gd name="T38" fmla="*/ 84 w 853"/>
                <a:gd name="T39" fmla="*/ 663 h 1242"/>
                <a:gd name="T40" fmla="*/ 185 w 853"/>
                <a:gd name="T41" fmla="*/ 663 h 1242"/>
                <a:gd name="T42" fmla="*/ 185 w 853"/>
                <a:gd name="T43" fmla="*/ 962 h 1242"/>
                <a:gd name="T44" fmla="*/ 171 w 853"/>
                <a:gd name="T45" fmla="*/ 1045 h 1242"/>
                <a:gd name="T46" fmla="*/ 121 w 853"/>
                <a:gd name="T47" fmla="*/ 1090 h 1242"/>
                <a:gd name="T48" fmla="*/ 98 w 853"/>
                <a:gd name="T49" fmla="*/ 1095 h 1242"/>
                <a:gd name="T50" fmla="*/ 70 w 853"/>
                <a:gd name="T51" fmla="*/ 1113 h 1242"/>
                <a:gd name="T52" fmla="*/ 51 w 853"/>
                <a:gd name="T53" fmla="*/ 1141 h 1242"/>
                <a:gd name="T54" fmla="*/ 51 w 853"/>
                <a:gd name="T55" fmla="*/ 1168 h 1242"/>
                <a:gd name="T56" fmla="*/ 56 w 853"/>
                <a:gd name="T57" fmla="*/ 1191 h 1242"/>
                <a:gd name="T58" fmla="*/ 75 w 853"/>
                <a:gd name="T59" fmla="*/ 1223 h 1242"/>
                <a:gd name="T60" fmla="*/ 102 w 853"/>
                <a:gd name="T61" fmla="*/ 1237 h 1242"/>
                <a:gd name="T62" fmla="*/ 125 w 853"/>
                <a:gd name="T63" fmla="*/ 1242 h 1242"/>
                <a:gd name="T64" fmla="*/ 775 w 853"/>
                <a:gd name="T65" fmla="*/ 1242 h 1242"/>
                <a:gd name="T66" fmla="*/ 849 w 853"/>
                <a:gd name="T67" fmla="*/ 1164 h 1242"/>
                <a:gd name="T68" fmla="*/ 775 w 853"/>
                <a:gd name="T69" fmla="*/ 1090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3" h="1242">
                  <a:moveTo>
                    <a:pt x="775" y="1090"/>
                  </a:moveTo>
                  <a:cubicBezTo>
                    <a:pt x="775" y="1090"/>
                    <a:pt x="775" y="1090"/>
                    <a:pt x="314" y="1090"/>
                  </a:cubicBezTo>
                  <a:cubicBezTo>
                    <a:pt x="333" y="1035"/>
                    <a:pt x="337" y="985"/>
                    <a:pt x="337" y="962"/>
                  </a:cubicBezTo>
                  <a:cubicBezTo>
                    <a:pt x="337" y="962"/>
                    <a:pt x="337" y="962"/>
                    <a:pt x="337" y="663"/>
                  </a:cubicBezTo>
                  <a:cubicBezTo>
                    <a:pt x="395" y="663"/>
                    <a:pt x="465" y="663"/>
                    <a:pt x="551" y="663"/>
                  </a:cubicBezTo>
                  <a:cubicBezTo>
                    <a:pt x="595" y="663"/>
                    <a:pt x="635" y="629"/>
                    <a:pt x="635" y="585"/>
                  </a:cubicBezTo>
                  <a:cubicBezTo>
                    <a:pt x="635" y="541"/>
                    <a:pt x="595" y="502"/>
                    <a:pt x="551" y="502"/>
                  </a:cubicBezTo>
                  <a:cubicBezTo>
                    <a:pt x="551" y="502"/>
                    <a:pt x="551" y="502"/>
                    <a:pt x="337" y="502"/>
                  </a:cubicBezTo>
                  <a:cubicBezTo>
                    <a:pt x="337" y="451"/>
                    <a:pt x="337" y="393"/>
                    <a:pt x="337" y="330"/>
                  </a:cubicBezTo>
                  <a:cubicBezTo>
                    <a:pt x="337" y="234"/>
                    <a:pt x="416" y="151"/>
                    <a:pt x="517" y="151"/>
                  </a:cubicBezTo>
                  <a:cubicBezTo>
                    <a:pt x="618" y="151"/>
                    <a:pt x="697" y="229"/>
                    <a:pt x="697" y="330"/>
                  </a:cubicBezTo>
                  <a:cubicBezTo>
                    <a:pt x="697" y="371"/>
                    <a:pt x="734" y="408"/>
                    <a:pt x="775" y="408"/>
                  </a:cubicBezTo>
                  <a:cubicBezTo>
                    <a:pt x="817" y="408"/>
                    <a:pt x="853" y="371"/>
                    <a:pt x="853" y="330"/>
                  </a:cubicBezTo>
                  <a:cubicBezTo>
                    <a:pt x="853" y="147"/>
                    <a:pt x="701" y="0"/>
                    <a:pt x="517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333" y="0"/>
                    <a:pt x="185" y="151"/>
                    <a:pt x="185" y="330"/>
                  </a:cubicBezTo>
                  <a:cubicBezTo>
                    <a:pt x="185" y="330"/>
                    <a:pt x="185" y="330"/>
                    <a:pt x="185" y="502"/>
                  </a:cubicBezTo>
                  <a:cubicBezTo>
                    <a:pt x="154" y="502"/>
                    <a:pt x="120" y="502"/>
                    <a:pt x="84" y="502"/>
                  </a:cubicBezTo>
                  <a:cubicBezTo>
                    <a:pt x="40" y="502"/>
                    <a:pt x="0" y="541"/>
                    <a:pt x="0" y="585"/>
                  </a:cubicBezTo>
                  <a:cubicBezTo>
                    <a:pt x="0" y="629"/>
                    <a:pt x="40" y="663"/>
                    <a:pt x="84" y="663"/>
                  </a:cubicBezTo>
                  <a:cubicBezTo>
                    <a:pt x="84" y="663"/>
                    <a:pt x="84" y="663"/>
                    <a:pt x="185" y="663"/>
                  </a:cubicBezTo>
                  <a:cubicBezTo>
                    <a:pt x="185" y="743"/>
                    <a:pt x="185" y="841"/>
                    <a:pt x="185" y="962"/>
                  </a:cubicBezTo>
                  <a:cubicBezTo>
                    <a:pt x="185" y="967"/>
                    <a:pt x="185" y="1008"/>
                    <a:pt x="171" y="1045"/>
                  </a:cubicBezTo>
                  <a:cubicBezTo>
                    <a:pt x="153" y="1086"/>
                    <a:pt x="134" y="1090"/>
                    <a:pt x="121" y="1090"/>
                  </a:cubicBezTo>
                  <a:cubicBezTo>
                    <a:pt x="111" y="1090"/>
                    <a:pt x="107" y="1090"/>
                    <a:pt x="98" y="1095"/>
                  </a:cubicBezTo>
                  <a:cubicBezTo>
                    <a:pt x="88" y="1100"/>
                    <a:pt x="79" y="1104"/>
                    <a:pt x="70" y="1113"/>
                  </a:cubicBezTo>
                  <a:cubicBezTo>
                    <a:pt x="61" y="1123"/>
                    <a:pt x="56" y="1132"/>
                    <a:pt x="51" y="1141"/>
                  </a:cubicBezTo>
                  <a:cubicBezTo>
                    <a:pt x="51" y="1150"/>
                    <a:pt x="47" y="1159"/>
                    <a:pt x="51" y="1168"/>
                  </a:cubicBezTo>
                  <a:cubicBezTo>
                    <a:pt x="51" y="1178"/>
                    <a:pt x="51" y="1182"/>
                    <a:pt x="56" y="1191"/>
                  </a:cubicBezTo>
                  <a:cubicBezTo>
                    <a:pt x="56" y="1205"/>
                    <a:pt x="65" y="1214"/>
                    <a:pt x="75" y="1223"/>
                  </a:cubicBezTo>
                  <a:cubicBezTo>
                    <a:pt x="84" y="1228"/>
                    <a:pt x="93" y="1232"/>
                    <a:pt x="102" y="1237"/>
                  </a:cubicBezTo>
                  <a:cubicBezTo>
                    <a:pt x="107" y="1242"/>
                    <a:pt x="116" y="1242"/>
                    <a:pt x="125" y="1242"/>
                  </a:cubicBezTo>
                  <a:cubicBezTo>
                    <a:pt x="125" y="1242"/>
                    <a:pt x="125" y="1242"/>
                    <a:pt x="775" y="1242"/>
                  </a:cubicBezTo>
                  <a:cubicBezTo>
                    <a:pt x="817" y="1242"/>
                    <a:pt x="849" y="1205"/>
                    <a:pt x="849" y="1164"/>
                  </a:cubicBezTo>
                  <a:cubicBezTo>
                    <a:pt x="849" y="1123"/>
                    <a:pt x="817" y="1090"/>
                    <a:pt x="775" y="10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DC666176-F07F-D046-AEF2-F14A9100C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913"/>
              <a:ext cx="133" cy="164"/>
            </a:xfrm>
            <a:custGeom>
              <a:avLst/>
              <a:gdLst>
                <a:gd name="T0" fmla="*/ 925 w 948"/>
                <a:gd name="T1" fmla="*/ 142 h 1194"/>
                <a:gd name="T2" fmla="*/ 948 w 948"/>
                <a:gd name="T3" fmla="*/ 87 h 1194"/>
                <a:gd name="T4" fmla="*/ 925 w 948"/>
                <a:gd name="T5" fmla="*/ 31 h 1194"/>
                <a:gd name="T6" fmla="*/ 814 w 948"/>
                <a:gd name="T7" fmla="*/ 31 h 1194"/>
                <a:gd name="T8" fmla="*/ 474 w 948"/>
                <a:gd name="T9" fmla="*/ 371 h 1194"/>
                <a:gd name="T10" fmla="*/ 134 w 948"/>
                <a:gd name="T11" fmla="*/ 31 h 1194"/>
                <a:gd name="T12" fmla="*/ 23 w 948"/>
                <a:gd name="T13" fmla="*/ 31 h 1194"/>
                <a:gd name="T14" fmla="*/ 0 w 948"/>
                <a:gd name="T15" fmla="*/ 87 h 1194"/>
                <a:gd name="T16" fmla="*/ 23 w 948"/>
                <a:gd name="T17" fmla="*/ 142 h 1194"/>
                <a:gd name="T18" fmla="*/ 395 w 948"/>
                <a:gd name="T19" fmla="*/ 515 h 1194"/>
                <a:gd name="T20" fmla="*/ 395 w 948"/>
                <a:gd name="T21" fmla="*/ 561 h 1194"/>
                <a:gd name="T22" fmla="*/ 144 w 948"/>
                <a:gd name="T23" fmla="*/ 561 h 1194"/>
                <a:gd name="T24" fmla="*/ 65 w 948"/>
                <a:gd name="T25" fmla="*/ 639 h 1194"/>
                <a:gd name="T26" fmla="*/ 144 w 948"/>
                <a:gd name="T27" fmla="*/ 718 h 1194"/>
                <a:gd name="T28" fmla="*/ 395 w 948"/>
                <a:gd name="T29" fmla="*/ 718 h 1194"/>
                <a:gd name="T30" fmla="*/ 395 w 948"/>
                <a:gd name="T31" fmla="*/ 809 h 1194"/>
                <a:gd name="T32" fmla="*/ 144 w 948"/>
                <a:gd name="T33" fmla="*/ 809 h 1194"/>
                <a:gd name="T34" fmla="*/ 65 w 948"/>
                <a:gd name="T35" fmla="*/ 887 h 1194"/>
                <a:gd name="T36" fmla="*/ 144 w 948"/>
                <a:gd name="T37" fmla="*/ 966 h 1194"/>
                <a:gd name="T38" fmla="*/ 395 w 948"/>
                <a:gd name="T39" fmla="*/ 966 h 1194"/>
                <a:gd name="T40" fmla="*/ 395 w 948"/>
                <a:gd name="T41" fmla="*/ 1115 h 1194"/>
                <a:gd name="T42" fmla="*/ 474 w 948"/>
                <a:gd name="T43" fmla="*/ 1194 h 1194"/>
                <a:gd name="T44" fmla="*/ 553 w 948"/>
                <a:gd name="T45" fmla="*/ 1115 h 1194"/>
                <a:gd name="T46" fmla="*/ 553 w 948"/>
                <a:gd name="T47" fmla="*/ 966 h 1194"/>
                <a:gd name="T48" fmla="*/ 804 w 948"/>
                <a:gd name="T49" fmla="*/ 966 h 1194"/>
                <a:gd name="T50" fmla="*/ 883 w 948"/>
                <a:gd name="T51" fmla="*/ 887 h 1194"/>
                <a:gd name="T52" fmla="*/ 804 w 948"/>
                <a:gd name="T53" fmla="*/ 809 h 1194"/>
                <a:gd name="T54" fmla="*/ 553 w 948"/>
                <a:gd name="T55" fmla="*/ 809 h 1194"/>
                <a:gd name="T56" fmla="*/ 553 w 948"/>
                <a:gd name="T57" fmla="*/ 718 h 1194"/>
                <a:gd name="T58" fmla="*/ 804 w 948"/>
                <a:gd name="T59" fmla="*/ 718 h 1194"/>
                <a:gd name="T60" fmla="*/ 883 w 948"/>
                <a:gd name="T61" fmla="*/ 639 h 1194"/>
                <a:gd name="T62" fmla="*/ 804 w 948"/>
                <a:gd name="T63" fmla="*/ 561 h 1194"/>
                <a:gd name="T64" fmla="*/ 553 w 948"/>
                <a:gd name="T65" fmla="*/ 561 h 1194"/>
                <a:gd name="T66" fmla="*/ 553 w 948"/>
                <a:gd name="T67" fmla="*/ 515 h 1194"/>
                <a:gd name="T68" fmla="*/ 925 w 948"/>
                <a:gd name="T69" fmla="*/ 142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8" h="1194">
                  <a:moveTo>
                    <a:pt x="925" y="142"/>
                  </a:moveTo>
                  <a:cubicBezTo>
                    <a:pt x="940" y="127"/>
                    <a:pt x="948" y="107"/>
                    <a:pt x="948" y="87"/>
                  </a:cubicBezTo>
                  <a:cubicBezTo>
                    <a:pt x="948" y="66"/>
                    <a:pt x="940" y="46"/>
                    <a:pt x="925" y="31"/>
                  </a:cubicBezTo>
                  <a:cubicBezTo>
                    <a:pt x="894" y="0"/>
                    <a:pt x="845" y="0"/>
                    <a:pt x="814" y="31"/>
                  </a:cubicBezTo>
                  <a:cubicBezTo>
                    <a:pt x="474" y="371"/>
                    <a:pt x="474" y="371"/>
                    <a:pt x="474" y="37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03" y="0"/>
                    <a:pt x="54" y="0"/>
                    <a:pt x="23" y="31"/>
                  </a:cubicBezTo>
                  <a:cubicBezTo>
                    <a:pt x="8" y="46"/>
                    <a:pt x="0" y="66"/>
                    <a:pt x="0" y="87"/>
                  </a:cubicBezTo>
                  <a:cubicBezTo>
                    <a:pt x="0" y="107"/>
                    <a:pt x="8" y="127"/>
                    <a:pt x="23" y="142"/>
                  </a:cubicBezTo>
                  <a:cubicBezTo>
                    <a:pt x="395" y="515"/>
                    <a:pt x="395" y="515"/>
                    <a:pt x="395" y="515"/>
                  </a:cubicBezTo>
                  <a:cubicBezTo>
                    <a:pt x="395" y="561"/>
                    <a:pt x="395" y="561"/>
                    <a:pt x="395" y="561"/>
                  </a:cubicBezTo>
                  <a:cubicBezTo>
                    <a:pt x="144" y="561"/>
                    <a:pt x="144" y="561"/>
                    <a:pt x="144" y="561"/>
                  </a:cubicBezTo>
                  <a:cubicBezTo>
                    <a:pt x="100" y="561"/>
                    <a:pt x="65" y="596"/>
                    <a:pt x="65" y="639"/>
                  </a:cubicBezTo>
                  <a:cubicBezTo>
                    <a:pt x="65" y="683"/>
                    <a:pt x="100" y="718"/>
                    <a:pt x="144" y="718"/>
                  </a:cubicBezTo>
                  <a:cubicBezTo>
                    <a:pt x="395" y="718"/>
                    <a:pt x="395" y="718"/>
                    <a:pt x="395" y="718"/>
                  </a:cubicBezTo>
                  <a:cubicBezTo>
                    <a:pt x="395" y="809"/>
                    <a:pt x="395" y="809"/>
                    <a:pt x="395" y="809"/>
                  </a:cubicBezTo>
                  <a:cubicBezTo>
                    <a:pt x="144" y="809"/>
                    <a:pt x="144" y="809"/>
                    <a:pt x="144" y="809"/>
                  </a:cubicBezTo>
                  <a:cubicBezTo>
                    <a:pt x="100" y="809"/>
                    <a:pt x="65" y="844"/>
                    <a:pt x="65" y="887"/>
                  </a:cubicBezTo>
                  <a:cubicBezTo>
                    <a:pt x="65" y="931"/>
                    <a:pt x="100" y="966"/>
                    <a:pt x="144" y="966"/>
                  </a:cubicBezTo>
                  <a:cubicBezTo>
                    <a:pt x="395" y="966"/>
                    <a:pt x="395" y="966"/>
                    <a:pt x="395" y="966"/>
                  </a:cubicBezTo>
                  <a:cubicBezTo>
                    <a:pt x="395" y="1115"/>
                    <a:pt x="395" y="1115"/>
                    <a:pt x="395" y="1115"/>
                  </a:cubicBezTo>
                  <a:cubicBezTo>
                    <a:pt x="395" y="1159"/>
                    <a:pt x="431" y="1194"/>
                    <a:pt x="474" y="1194"/>
                  </a:cubicBezTo>
                  <a:cubicBezTo>
                    <a:pt x="517" y="1194"/>
                    <a:pt x="553" y="1159"/>
                    <a:pt x="553" y="1115"/>
                  </a:cubicBezTo>
                  <a:cubicBezTo>
                    <a:pt x="553" y="966"/>
                    <a:pt x="553" y="966"/>
                    <a:pt x="553" y="966"/>
                  </a:cubicBezTo>
                  <a:cubicBezTo>
                    <a:pt x="804" y="966"/>
                    <a:pt x="804" y="966"/>
                    <a:pt x="804" y="966"/>
                  </a:cubicBezTo>
                  <a:cubicBezTo>
                    <a:pt x="848" y="966"/>
                    <a:pt x="883" y="931"/>
                    <a:pt x="883" y="887"/>
                  </a:cubicBezTo>
                  <a:cubicBezTo>
                    <a:pt x="883" y="844"/>
                    <a:pt x="848" y="809"/>
                    <a:pt x="804" y="809"/>
                  </a:cubicBezTo>
                  <a:cubicBezTo>
                    <a:pt x="553" y="809"/>
                    <a:pt x="553" y="809"/>
                    <a:pt x="553" y="809"/>
                  </a:cubicBezTo>
                  <a:cubicBezTo>
                    <a:pt x="553" y="718"/>
                    <a:pt x="553" y="718"/>
                    <a:pt x="553" y="718"/>
                  </a:cubicBezTo>
                  <a:cubicBezTo>
                    <a:pt x="804" y="718"/>
                    <a:pt x="804" y="718"/>
                    <a:pt x="804" y="718"/>
                  </a:cubicBezTo>
                  <a:cubicBezTo>
                    <a:pt x="848" y="718"/>
                    <a:pt x="883" y="683"/>
                    <a:pt x="883" y="639"/>
                  </a:cubicBezTo>
                  <a:cubicBezTo>
                    <a:pt x="883" y="596"/>
                    <a:pt x="848" y="561"/>
                    <a:pt x="804" y="561"/>
                  </a:cubicBezTo>
                  <a:cubicBezTo>
                    <a:pt x="553" y="561"/>
                    <a:pt x="553" y="561"/>
                    <a:pt x="553" y="561"/>
                  </a:cubicBezTo>
                  <a:cubicBezTo>
                    <a:pt x="553" y="515"/>
                    <a:pt x="553" y="515"/>
                    <a:pt x="553" y="515"/>
                  </a:cubicBezTo>
                  <a:lnTo>
                    <a:pt x="925" y="1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E1A9970A-2756-5C41-A57D-E2391B9B8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" y="1030"/>
              <a:ext cx="114" cy="199"/>
            </a:xfrm>
            <a:custGeom>
              <a:avLst/>
              <a:gdLst>
                <a:gd name="T0" fmla="*/ 690 w 812"/>
                <a:gd name="T1" fmla="*/ 714 h 1451"/>
                <a:gd name="T2" fmla="*/ 517 w 812"/>
                <a:gd name="T3" fmla="*/ 641 h 1451"/>
                <a:gd name="T4" fmla="*/ 517 w 812"/>
                <a:gd name="T5" fmla="*/ 394 h 1451"/>
                <a:gd name="T6" fmla="*/ 635 w 812"/>
                <a:gd name="T7" fmla="*/ 438 h 1451"/>
                <a:gd name="T8" fmla="*/ 755 w 812"/>
                <a:gd name="T9" fmla="*/ 401 h 1451"/>
                <a:gd name="T10" fmla="*/ 718 w 812"/>
                <a:gd name="T11" fmla="*/ 280 h 1451"/>
                <a:gd name="T12" fmla="*/ 517 w 812"/>
                <a:gd name="T13" fmla="*/ 210 h 1451"/>
                <a:gd name="T14" fmla="*/ 517 w 812"/>
                <a:gd name="T15" fmla="*/ 89 h 1451"/>
                <a:gd name="T16" fmla="*/ 427 w 812"/>
                <a:gd name="T17" fmla="*/ 0 h 1451"/>
                <a:gd name="T18" fmla="*/ 338 w 812"/>
                <a:gd name="T19" fmla="*/ 89 h 1451"/>
                <a:gd name="T20" fmla="*/ 338 w 812"/>
                <a:gd name="T21" fmla="*/ 200 h 1451"/>
                <a:gd name="T22" fmla="*/ 137 w 812"/>
                <a:gd name="T23" fmla="*/ 293 h 1451"/>
                <a:gd name="T24" fmla="*/ 41 w 812"/>
                <a:gd name="T25" fmla="*/ 502 h 1451"/>
                <a:gd name="T26" fmla="*/ 159 w 812"/>
                <a:gd name="T27" fmla="*/ 722 h 1451"/>
                <a:gd name="T28" fmla="*/ 338 w 812"/>
                <a:gd name="T29" fmla="*/ 792 h 1451"/>
                <a:gd name="T30" fmla="*/ 338 w 812"/>
                <a:gd name="T31" fmla="*/ 1070 h 1451"/>
                <a:gd name="T32" fmla="*/ 152 w 812"/>
                <a:gd name="T33" fmla="*/ 998 h 1451"/>
                <a:gd name="T34" fmla="*/ 28 w 812"/>
                <a:gd name="T35" fmla="*/ 1023 h 1451"/>
                <a:gd name="T36" fmla="*/ 52 w 812"/>
                <a:gd name="T37" fmla="*/ 1147 h 1451"/>
                <a:gd name="T38" fmla="*/ 338 w 812"/>
                <a:gd name="T39" fmla="*/ 1250 h 1451"/>
                <a:gd name="T40" fmla="*/ 338 w 812"/>
                <a:gd name="T41" fmla="*/ 1362 h 1451"/>
                <a:gd name="T42" fmla="*/ 427 w 812"/>
                <a:gd name="T43" fmla="*/ 1451 h 1451"/>
                <a:gd name="T44" fmla="*/ 517 w 812"/>
                <a:gd name="T45" fmla="*/ 1362 h 1451"/>
                <a:gd name="T46" fmla="*/ 517 w 812"/>
                <a:gd name="T47" fmla="*/ 1247 h 1451"/>
                <a:gd name="T48" fmla="*/ 686 w 812"/>
                <a:gd name="T49" fmla="*/ 1180 h 1451"/>
                <a:gd name="T50" fmla="*/ 812 w 812"/>
                <a:gd name="T51" fmla="*/ 946 h 1451"/>
                <a:gd name="T52" fmla="*/ 690 w 812"/>
                <a:gd name="T53" fmla="*/ 714 h 1451"/>
                <a:gd name="T54" fmla="*/ 260 w 812"/>
                <a:gd name="T55" fmla="*/ 574 h 1451"/>
                <a:gd name="T56" fmla="*/ 219 w 812"/>
                <a:gd name="T57" fmla="*/ 502 h 1451"/>
                <a:gd name="T58" fmla="*/ 258 w 812"/>
                <a:gd name="T59" fmla="*/ 425 h 1451"/>
                <a:gd name="T60" fmla="*/ 338 w 812"/>
                <a:gd name="T61" fmla="*/ 382 h 1451"/>
                <a:gd name="T62" fmla="*/ 338 w 812"/>
                <a:gd name="T63" fmla="*/ 608 h 1451"/>
                <a:gd name="T64" fmla="*/ 260 w 812"/>
                <a:gd name="T65" fmla="*/ 574 h 1451"/>
                <a:gd name="T66" fmla="*/ 584 w 812"/>
                <a:gd name="T67" fmla="*/ 1033 h 1451"/>
                <a:gd name="T68" fmla="*/ 517 w 812"/>
                <a:gd name="T69" fmla="*/ 1064 h 1451"/>
                <a:gd name="T70" fmla="*/ 517 w 812"/>
                <a:gd name="T71" fmla="*/ 826 h 1451"/>
                <a:gd name="T72" fmla="*/ 587 w 812"/>
                <a:gd name="T73" fmla="*/ 860 h 1451"/>
                <a:gd name="T74" fmla="*/ 633 w 812"/>
                <a:gd name="T75" fmla="*/ 946 h 1451"/>
                <a:gd name="T76" fmla="*/ 584 w 812"/>
                <a:gd name="T77" fmla="*/ 1033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2" h="1451">
                  <a:moveTo>
                    <a:pt x="690" y="714"/>
                  </a:moveTo>
                  <a:cubicBezTo>
                    <a:pt x="645" y="682"/>
                    <a:pt x="587" y="658"/>
                    <a:pt x="517" y="641"/>
                  </a:cubicBezTo>
                  <a:cubicBezTo>
                    <a:pt x="517" y="394"/>
                    <a:pt x="517" y="394"/>
                    <a:pt x="517" y="394"/>
                  </a:cubicBezTo>
                  <a:cubicBezTo>
                    <a:pt x="585" y="413"/>
                    <a:pt x="633" y="438"/>
                    <a:pt x="635" y="438"/>
                  </a:cubicBezTo>
                  <a:cubicBezTo>
                    <a:pt x="678" y="461"/>
                    <a:pt x="732" y="445"/>
                    <a:pt x="755" y="401"/>
                  </a:cubicBezTo>
                  <a:cubicBezTo>
                    <a:pt x="778" y="358"/>
                    <a:pt x="762" y="304"/>
                    <a:pt x="718" y="280"/>
                  </a:cubicBezTo>
                  <a:cubicBezTo>
                    <a:pt x="714" y="278"/>
                    <a:pt x="630" y="234"/>
                    <a:pt x="517" y="210"/>
                  </a:cubicBezTo>
                  <a:cubicBezTo>
                    <a:pt x="517" y="89"/>
                    <a:pt x="517" y="89"/>
                    <a:pt x="517" y="89"/>
                  </a:cubicBezTo>
                  <a:cubicBezTo>
                    <a:pt x="517" y="40"/>
                    <a:pt x="477" y="0"/>
                    <a:pt x="427" y="0"/>
                  </a:cubicBezTo>
                  <a:cubicBezTo>
                    <a:pt x="378" y="0"/>
                    <a:pt x="338" y="40"/>
                    <a:pt x="338" y="89"/>
                  </a:cubicBezTo>
                  <a:cubicBezTo>
                    <a:pt x="338" y="200"/>
                    <a:pt x="338" y="200"/>
                    <a:pt x="338" y="200"/>
                  </a:cubicBezTo>
                  <a:cubicBezTo>
                    <a:pt x="262" y="212"/>
                    <a:pt x="191" y="244"/>
                    <a:pt x="137" y="293"/>
                  </a:cubicBezTo>
                  <a:cubicBezTo>
                    <a:pt x="75" y="350"/>
                    <a:pt x="41" y="425"/>
                    <a:pt x="41" y="502"/>
                  </a:cubicBezTo>
                  <a:cubicBezTo>
                    <a:pt x="41" y="593"/>
                    <a:pt x="82" y="668"/>
                    <a:pt x="159" y="722"/>
                  </a:cubicBezTo>
                  <a:cubicBezTo>
                    <a:pt x="206" y="754"/>
                    <a:pt x="266" y="777"/>
                    <a:pt x="338" y="792"/>
                  </a:cubicBezTo>
                  <a:cubicBezTo>
                    <a:pt x="338" y="1070"/>
                    <a:pt x="338" y="1070"/>
                    <a:pt x="338" y="1070"/>
                  </a:cubicBezTo>
                  <a:cubicBezTo>
                    <a:pt x="271" y="1058"/>
                    <a:pt x="201" y="1032"/>
                    <a:pt x="152" y="998"/>
                  </a:cubicBezTo>
                  <a:cubicBezTo>
                    <a:pt x="111" y="971"/>
                    <a:pt x="55" y="982"/>
                    <a:pt x="28" y="1023"/>
                  </a:cubicBezTo>
                  <a:cubicBezTo>
                    <a:pt x="0" y="1064"/>
                    <a:pt x="11" y="1119"/>
                    <a:pt x="52" y="1147"/>
                  </a:cubicBezTo>
                  <a:cubicBezTo>
                    <a:pt x="131" y="1199"/>
                    <a:pt x="237" y="1237"/>
                    <a:pt x="338" y="1250"/>
                  </a:cubicBezTo>
                  <a:cubicBezTo>
                    <a:pt x="338" y="1362"/>
                    <a:pt x="338" y="1362"/>
                    <a:pt x="338" y="1362"/>
                  </a:cubicBezTo>
                  <a:cubicBezTo>
                    <a:pt x="338" y="1411"/>
                    <a:pt x="378" y="1451"/>
                    <a:pt x="427" y="1451"/>
                  </a:cubicBezTo>
                  <a:cubicBezTo>
                    <a:pt x="477" y="1451"/>
                    <a:pt x="517" y="1411"/>
                    <a:pt x="517" y="1362"/>
                  </a:cubicBezTo>
                  <a:cubicBezTo>
                    <a:pt x="517" y="1247"/>
                    <a:pt x="517" y="1247"/>
                    <a:pt x="517" y="1247"/>
                  </a:cubicBezTo>
                  <a:cubicBezTo>
                    <a:pt x="582" y="1235"/>
                    <a:pt x="639" y="1213"/>
                    <a:pt x="686" y="1180"/>
                  </a:cubicBezTo>
                  <a:cubicBezTo>
                    <a:pt x="767" y="1124"/>
                    <a:pt x="812" y="1041"/>
                    <a:pt x="812" y="946"/>
                  </a:cubicBezTo>
                  <a:cubicBezTo>
                    <a:pt x="812" y="851"/>
                    <a:pt x="770" y="771"/>
                    <a:pt x="690" y="714"/>
                  </a:cubicBezTo>
                  <a:close/>
                  <a:moveTo>
                    <a:pt x="260" y="574"/>
                  </a:moveTo>
                  <a:cubicBezTo>
                    <a:pt x="232" y="555"/>
                    <a:pt x="219" y="533"/>
                    <a:pt x="219" y="502"/>
                  </a:cubicBezTo>
                  <a:cubicBezTo>
                    <a:pt x="219" y="468"/>
                    <a:pt x="240" y="441"/>
                    <a:pt x="258" y="425"/>
                  </a:cubicBezTo>
                  <a:cubicBezTo>
                    <a:pt x="279" y="405"/>
                    <a:pt x="307" y="390"/>
                    <a:pt x="338" y="382"/>
                  </a:cubicBezTo>
                  <a:cubicBezTo>
                    <a:pt x="338" y="608"/>
                    <a:pt x="338" y="608"/>
                    <a:pt x="338" y="608"/>
                  </a:cubicBezTo>
                  <a:cubicBezTo>
                    <a:pt x="307" y="599"/>
                    <a:pt x="280" y="588"/>
                    <a:pt x="260" y="574"/>
                  </a:cubicBezTo>
                  <a:close/>
                  <a:moveTo>
                    <a:pt x="584" y="1033"/>
                  </a:moveTo>
                  <a:cubicBezTo>
                    <a:pt x="566" y="1046"/>
                    <a:pt x="543" y="1056"/>
                    <a:pt x="517" y="1064"/>
                  </a:cubicBezTo>
                  <a:cubicBezTo>
                    <a:pt x="517" y="826"/>
                    <a:pt x="517" y="826"/>
                    <a:pt x="517" y="826"/>
                  </a:cubicBezTo>
                  <a:cubicBezTo>
                    <a:pt x="545" y="836"/>
                    <a:pt x="569" y="847"/>
                    <a:pt x="587" y="860"/>
                  </a:cubicBezTo>
                  <a:cubicBezTo>
                    <a:pt x="619" y="883"/>
                    <a:pt x="633" y="909"/>
                    <a:pt x="633" y="946"/>
                  </a:cubicBezTo>
                  <a:cubicBezTo>
                    <a:pt x="633" y="982"/>
                    <a:pt x="617" y="1011"/>
                    <a:pt x="584" y="10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1" name="Group 11">
            <a:extLst>
              <a:ext uri="{FF2B5EF4-FFF2-40B4-BE49-F238E27FC236}">
                <a16:creationId xmlns:a16="http://schemas.microsoft.com/office/drawing/2014/main" id="{2853E7E7-7C41-A94A-8769-C0EE30AB22AE}"/>
              </a:ext>
            </a:extLst>
          </p:cNvPr>
          <p:cNvGrpSpPr>
            <a:grpSpLocks/>
          </p:cNvGrpSpPr>
          <p:nvPr/>
        </p:nvGrpSpPr>
        <p:grpSpPr bwMode="auto">
          <a:xfrm>
            <a:off x="4177843" y="3000311"/>
            <a:ext cx="824400" cy="838800"/>
            <a:chOff x="2511" y="1238"/>
            <a:chExt cx="745" cy="757"/>
          </a:xfrm>
        </p:grpSpPr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02B69AF9-EEAC-9041-9E3B-BFF5CF908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" y="1790"/>
              <a:ext cx="161" cy="205"/>
            </a:xfrm>
            <a:custGeom>
              <a:avLst/>
              <a:gdLst>
                <a:gd name="T0" fmla="*/ 0 w 131"/>
                <a:gd name="T1" fmla="*/ 21 h 171"/>
                <a:gd name="T2" fmla="*/ 21 w 131"/>
                <a:gd name="T3" fmla="*/ 0 h 171"/>
                <a:gd name="T4" fmla="*/ 109 w 131"/>
                <a:gd name="T5" fmla="*/ 0 h 171"/>
                <a:gd name="T6" fmla="*/ 131 w 131"/>
                <a:gd name="T7" fmla="*/ 21 h 171"/>
                <a:gd name="T8" fmla="*/ 131 w 131"/>
                <a:gd name="T9" fmla="*/ 149 h 171"/>
                <a:gd name="T10" fmla="*/ 109 w 131"/>
                <a:gd name="T11" fmla="*/ 171 h 171"/>
                <a:gd name="T12" fmla="*/ 21 w 131"/>
                <a:gd name="T13" fmla="*/ 171 h 171"/>
                <a:gd name="T14" fmla="*/ 0 w 131"/>
                <a:gd name="T15" fmla="*/ 149 h 171"/>
                <a:gd name="T16" fmla="*/ 0 w 131"/>
                <a:gd name="T17" fmla="*/ 2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71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149"/>
                    <a:pt x="131" y="149"/>
                    <a:pt x="131" y="149"/>
                  </a:cubicBezTo>
                  <a:cubicBezTo>
                    <a:pt x="131" y="162"/>
                    <a:pt x="121" y="171"/>
                    <a:pt x="109" y="171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9" y="171"/>
                    <a:pt x="0" y="162"/>
                    <a:pt x="0" y="149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id="{06A53DF8-FE4B-3A48-BB8D-4B241C81F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1705"/>
              <a:ext cx="161" cy="290"/>
            </a:xfrm>
            <a:custGeom>
              <a:avLst/>
              <a:gdLst>
                <a:gd name="T0" fmla="*/ 0 w 131"/>
                <a:gd name="T1" fmla="*/ 22 h 242"/>
                <a:gd name="T2" fmla="*/ 21 w 131"/>
                <a:gd name="T3" fmla="*/ 0 h 242"/>
                <a:gd name="T4" fmla="*/ 109 w 131"/>
                <a:gd name="T5" fmla="*/ 0 h 242"/>
                <a:gd name="T6" fmla="*/ 131 w 131"/>
                <a:gd name="T7" fmla="*/ 22 h 242"/>
                <a:gd name="T8" fmla="*/ 131 w 131"/>
                <a:gd name="T9" fmla="*/ 220 h 242"/>
                <a:gd name="T10" fmla="*/ 109 w 131"/>
                <a:gd name="T11" fmla="*/ 242 h 242"/>
                <a:gd name="T12" fmla="*/ 21 w 131"/>
                <a:gd name="T13" fmla="*/ 242 h 242"/>
                <a:gd name="T14" fmla="*/ 0 w 131"/>
                <a:gd name="T15" fmla="*/ 220 h 242"/>
                <a:gd name="T16" fmla="*/ 0 w 131"/>
                <a:gd name="T17" fmla="*/ 2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242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31" y="233"/>
                    <a:pt x="121" y="242"/>
                    <a:pt x="109" y="242"/>
                  </a:cubicBezTo>
                  <a:cubicBezTo>
                    <a:pt x="21" y="242"/>
                    <a:pt x="21" y="242"/>
                    <a:pt x="21" y="242"/>
                  </a:cubicBezTo>
                  <a:cubicBezTo>
                    <a:pt x="9" y="242"/>
                    <a:pt x="0" y="233"/>
                    <a:pt x="0" y="22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6F1D3613-B607-E841-AD3A-D1D1F18F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" y="1572"/>
              <a:ext cx="161" cy="423"/>
            </a:xfrm>
            <a:custGeom>
              <a:avLst/>
              <a:gdLst>
                <a:gd name="T0" fmla="*/ 0 w 131"/>
                <a:gd name="T1" fmla="*/ 21 h 353"/>
                <a:gd name="T2" fmla="*/ 21 w 131"/>
                <a:gd name="T3" fmla="*/ 0 h 353"/>
                <a:gd name="T4" fmla="*/ 109 w 131"/>
                <a:gd name="T5" fmla="*/ 0 h 353"/>
                <a:gd name="T6" fmla="*/ 131 w 131"/>
                <a:gd name="T7" fmla="*/ 21 h 353"/>
                <a:gd name="T8" fmla="*/ 131 w 131"/>
                <a:gd name="T9" fmla="*/ 331 h 353"/>
                <a:gd name="T10" fmla="*/ 109 w 131"/>
                <a:gd name="T11" fmla="*/ 353 h 353"/>
                <a:gd name="T12" fmla="*/ 21 w 131"/>
                <a:gd name="T13" fmla="*/ 353 h 353"/>
                <a:gd name="T14" fmla="*/ 0 w 131"/>
                <a:gd name="T15" fmla="*/ 331 h 353"/>
                <a:gd name="T16" fmla="*/ 0 w 131"/>
                <a:gd name="T17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53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1" y="344"/>
                    <a:pt x="121" y="353"/>
                    <a:pt x="109" y="353"/>
                  </a:cubicBezTo>
                  <a:cubicBezTo>
                    <a:pt x="21" y="353"/>
                    <a:pt x="21" y="353"/>
                    <a:pt x="21" y="353"/>
                  </a:cubicBezTo>
                  <a:cubicBezTo>
                    <a:pt x="9" y="353"/>
                    <a:pt x="0" y="344"/>
                    <a:pt x="0" y="331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5">
              <a:extLst>
                <a:ext uri="{FF2B5EF4-FFF2-40B4-BE49-F238E27FC236}">
                  <a16:creationId xmlns:a16="http://schemas.microsoft.com/office/drawing/2014/main" id="{F8CFF325-322B-F447-BD71-FE6332B7C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1632"/>
              <a:ext cx="161" cy="363"/>
            </a:xfrm>
            <a:custGeom>
              <a:avLst/>
              <a:gdLst>
                <a:gd name="T0" fmla="*/ 0 w 131"/>
                <a:gd name="T1" fmla="*/ 22 h 303"/>
                <a:gd name="T2" fmla="*/ 21 w 131"/>
                <a:gd name="T3" fmla="*/ 0 h 303"/>
                <a:gd name="T4" fmla="*/ 109 w 131"/>
                <a:gd name="T5" fmla="*/ 0 h 303"/>
                <a:gd name="T6" fmla="*/ 131 w 131"/>
                <a:gd name="T7" fmla="*/ 22 h 303"/>
                <a:gd name="T8" fmla="*/ 131 w 131"/>
                <a:gd name="T9" fmla="*/ 281 h 303"/>
                <a:gd name="T10" fmla="*/ 109 w 131"/>
                <a:gd name="T11" fmla="*/ 303 h 303"/>
                <a:gd name="T12" fmla="*/ 21 w 131"/>
                <a:gd name="T13" fmla="*/ 303 h 303"/>
                <a:gd name="T14" fmla="*/ 0 w 131"/>
                <a:gd name="T15" fmla="*/ 281 h 303"/>
                <a:gd name="T16" fmla="*/ 0 w 131"/>
                <a:gd name="T17" fmla="*/ 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03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81"/>
                    <a:pt x="131" y="281"/>
                    <a:pt x="131" y="281"/>
                  </a:cubicBezTo>
                  <a:cubicBezTo>
                    <a:pt x="131" y="294"/>
                    <a:pt x="121" y="303"/>
                    <a:pt x="109" y="303"/>
                  </a:cubicBezTo>
                  <a:cubicBezTo>
                    <a:pt x="21" y="303"/>
                    <a:pt x="21" y="303"/>
                    <a:pt x="21" y="303"/>
                  </a:cubicBezTo>
                  <a:cubicBezTo>
                    <a:pt x="9" y="303"/>
                    <a:pt x="0" y="294"/>
                    <a:pt x="0" y="281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7084F052-168A-4541-84DA-0F989809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238"/>
              <a:ext cx="741" cy="381"/>
            </a:xfrm>
            <a:custGeom>
              <a:avLst/>
              <a:gdLst>
                <a:gd name="T0" fmla="*/ 567 w 603"/>
                <a:gd name="T1" fmla="*/ 70 h 318"/>
                <a:gd name="T2" fmla="*/ 518 w 603"/>
                <a:gd name="T3" fmla="*/ 81 h 318"/>
                <a:gd name="T4" fmla="*/ 517 w 603"/>
                <a:gd name="T5" fmla="*/ 84 h 318"/>
                <a:gd name="T6" fmla="*/ 425 w 603"/>
                <a:gd name="T7" fmla="*/ 50 h 318"/>
                <a:gd name="T8" fmla="*/ 415 w 603"/>
                <a:gd name="T9" fmla="*/ 23 h 318"/>
                <a:gd name="T10" fmla="*/ 351 w 603"/>
                <a:gd name="T11" fmla="*/ 16 h 318"/>
                <a:gd name="T12" fmla="*/ 336 w 603"/>
                <a:gd name="T13" fmla="*/ 63 h 318"/>
                <a:gd name="T14" fmla="*/ 337 w 603"/>
                <a:gd name="T15" fmla="*/ 66 h 318"/>
                <a:gd name="T16" fmla="*/ 232 w 603"/>
                <a:gd name="T17" fmla="*/ 149 h 318"/>
                <a:gd name="T18" fmla="*/ 198 w 603"/>
                <a:gd name="T19" fmla="*/ 152 h 318"/>
                <a:gd name="T20" fmla="*/ 172 w 603"/>
                <a:gd name="T21" fmla="*/ 195 h 318"/>
                <a:gd name="T22" fmla="*/ 173 w 603"/>
                <a:gd name="T23" fmla="*/ 197 h 318"/>
                <a:gd name="T24" fmla="*/ 84 w 603"/>
                <a:gd name="T25" fmla="*/ 240 h 318"/>
                <a:gd name="T26" fmla="*/ 82 w 603"/>
                <a:gd name="T27" fmla="*/ 238 h 318"/>
                <a:gd name="T28" fmla="*/ 33 w 603"/>
                <a:gd name="T29" fmla="*/ 231 h 318"/>
                <a:gd name="T30" fmla="*/ 11 w 603"/>
                <a:gd name="T31" fmla="*/ 292 h 318"/>
                <a:gd name="T32" fmla="*/ 54 w 603"/>
                <a:gd name="T33" fmla="*/ 317 h 318"/>
                <a:gd name="T34" fmla="*/ 72 w 603"/>
                <a:gd name="T35" fmla="*/ 313 h 318"/>
                <a:gd name="T36" fmla="*/ 98 w 603"/>
                <a:gd name="T37" fmla="*/ 270 h 318"/>
                <a:gd name="T38" fmla="*/ 97 w 603"/>
                <a:gd name="T39" fmla="*/ 267 h 318"/>
                <a:gd name="T40" fmla="*/ 186 w 603"/>
                <a:gd name="T41" fmla="*/ 225 h 318"/>
                <a:gd name="T42" fmla="*/ 188 w 603"/>
                <a:gd name="T43" fmla="*/ 227 h 318"/>
                <a:gd name="T44" fmla="*/ 237 w 603"/>
                <a:gd name="T45" fmla="*/ 234 h 318"/>
                <a:gd name="T46" fmla="*/ 259 w 603"/>
                <a:gd name="T47" fmla="*/ 173 h 318"/>
                <a:gd name="T48" fmla="*/ 256 w 603"/>
                <a:gd name="T49" fmla="*/ 168 h 318"/>
                <a:gd name="T50" fmla="*/ 356 w 603"/>
                <a:gd name="T51" fmla="*/ 89 h 318"/>
                <a:gd name="T52" fmla="*/ 358 w 603"/>
                <a:gd name="T53" fmla="*/ 91 h 318"/>
                <a:gd name="T54" fmla="*/ 408 w 603"/>
                <a:gd name="T55" fmla="*/ 87 h 318"/>
                <a:gd name="T56" fmla="*/ 416 w 603"/>
                <a:gd name="T57" fmla="*/ 78 h 318"/>
                <a:gd name="T58" fmla="*/ 506 w 603"/>
                <a:gd name="T59" fmla="*/ 112 h 318"/>
                <a:gd name="T60" fmla="*/ 506 w 603"/>
                <a:gd name="T61" fmla="*/ 115 h 318"/>
                <a:gd name="T62" fmla="*/ 536 w 603"/>
                <a:gd name="T63" fmla="*/ 155 h 318"/>
                <a:gd name="T64" fmla="*/ 594 w 603"/>
                <a:gd name="T65" fmla="*/ 128 h 318"/>
                <a:gd name="T66" fmla="*/ 567 w 603"/>
                <a:gd name="T67" fmla="*/ 7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3" h="318">
                  <a:moveTo>
                    <a:pt x="567" y="70"/>
                  </a:moveTo>
                  <a:cubicBezTo>
                    <a:pt x="550" y="63"/>
                    <a:pt x="530" y="69"/>
                    <a:pt x="518" y="81"/>
                  </a:cubicBezTo>
                  <a:cubicBezTo>
                    <a:pt x="517" y="84"/>
                    <a:pt x="517" y="84"/>
                    <a:pt x="517" y="84"/>
                  </a:cubicBezTo>
                  <a:cubicBezTo>
                    <a:pt x="425" y="50"/>
                    <a:pt x="425" y="50"/>
                    <a:pt x="425" y="50"/>
                  </a:cubicBezTo>
                  <a:cubicBezTo>
                    <a:pt x="425" y="40"/>
                    <a:pt x="421" y="31"/>
                    <a:pt x="415" y="23"/>
                  </a:cubicBezTo>
                  <a:cubicBezTo>
                    <a:pt x="400" y="3"/>
                    <a:pt x="371" y="0"/>
                    <a:pt x="351" y="16"/>
                  </a:cubicBezTo>
                  <a:cubicBezTo>
                    <a:pt x="337" y="27"/>
                    <a:pt x="331" y="46"/>
                    <a:pt x="336" y="63"/>
                  </a:cubicBezTo>
                  <a:cubicBezTo>
                    <a:pt x="337" y="66"/>
                    <a:pt x="337" y="66"/>
                    <a:pt x="337" y="66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21" y="146"/>
                    <a:pt x="209" y="146"/>
                    <a:pt x="198" y="152"/>
                  </a:cubicBezTo>
                  <a:cubicBezTo>
                    <a:pt x="181" y="160"/>
                    <a:pt x="172" y="177"/>
                    <a:pt x="172" y="195"/>
                  </a:cubicBezTo>
                  <a:cubicBezTo>
                    <a:pt x="173" y="197"/>
                    <a:pt x="173" y="197"/>
                    <a:pt x="173" y="197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38"/>
                    <a:pt x="82" y="238"/>
                    <a:pt x="82" y="238"/>
                  </a:cubicBezTo>
                  <a:cubicBezTo>
                    <a:pt x="69" y="226"/>
                    <a:pt x="50" y="223"/>
                    <a:pt x="33" y="231"/>
                  </a:cubicBezTo>
                  <a:cubicBezTo>
                    <a:pt x="10" y="242"/>
                    <a:pt x="0" y="269"/>
                    <a:pt x="11" y="292"/>
                  </a:cubicBezTo>
                  <a:cubicBezTo>
                    <a:pt x="19" y="309"/>
                    <a:pt x="37" y="318"/>
                    <a:pt x="54" y="317"/>
                  </a:cubicBezTo>
                  <a:cubicBezTo>
                    <a:pt x="60" y="317"/>
                    <a:pt x="66" y="316"/>
                    <a:pt x="72" y="313"/>
                  </a:cubicBezTo>
                  <a:cubicBezTo>
                    <a:pt x="89" y="305"/>
                    <a:pt x="98" y="288"/>
                    <a:pt x="98" y="270"/>
                  </a:cubicBezTo>
                  <a:cubicBezTo>
                    <a:pt x="97" y="267"/>
                    <a:pt x="97" y="267"/>
                    <a:pt x="97" y="267"/>
                  </a:cubicBezTo>
                  <a:cubicBezTo>
                    <a:pt x="186" y="225"/>
                    <a:pt x="186" y="225"/>
                    <a:pt x="186" y="225"/>
                  </a:cubicBezTo>
                  <a:cubicBezTo>
                    <a:pt x="188" y="227"/>
                    <a:pt x="188" y="227"/>
                    <a:pt x="188" y="227"/>
                  </a:cubicBezTo>
                  <a:cubicBezTo>
                    <a:pt x="201" y="238"/>
                    <a:pt x="220" y="242"/>
                    <a:pt x="237" y="234"/>
                  </a:cubicBezTo>
                  <a:cubicBezTo>
                    <a:pt x="260" y="223"/>
                    <a:pt x="270" y="196"/>
                    <a:pt x="259" y="173"/>
                  </a:cubicBezTo>
                  <a:cubicBezTo>
                    <a:pt x="258" y="171"/>
                    <a:pt x="257" y="170"/>
                    <a:pt x="256" y="168"/>
                  </a:cubicBezTo>
                  <a:cubicBezTo>
                    <a:pt x="356" y="89"/>
                    <a:pt x="356" y="89"/>
                    <a:pt x="356" y="89"/>
                  </a:cubicBezTo>
                  <a:cubicBezTo>
                    <a:pt x="358" y="91"/>
                    <a:pt x="358" y="91"/>
                    <a:pt x="358" y="91"/>
                  </a:cubicBezTo>
                  <a:cubicBezTo>
                    <a:pt x="373" y="100"/>
                    <a:pt x="393" y="98"/>
                    <a:pt x="408" y="87"/>
                  </a:cubicBezTo>
                  <a:cubicBezTo>
                    <a:pt x="411" y="84"/>
                    <a:pt x="414" y="81"/>
                    <a:pt x="416" y="78"/>
                  </a:cubicBezTo>
                  <a:cubicBezTo>
                    <a:pt x="506" y="112"/>
                    <a:pt x="506" y="112"/>
                    <a:pt x="506" y="112"/>
                  </a:cubicBezTo>
                  <a:cubicBezTo>
                    <a:pt x="506" y="115"/>
                    <a:pt x="506" y="115"/>
                    <a:pt x="506" y="115"/>
                  </a:cubicBezTo>
                  <a:cubicBezTo>
                    <a:pt x="507" y="132"/>
                    <a:pt x="518" y="149"/>
                    <a:pt x="536" y="155"/>
                  </a:cubicBezTo>
                  <a:cubicBezTo>
                    <a:pt x="559" y="164"/>
                    <a:pt x="585" y="152"/>
                    <a:pt x="594" y="128"/>
                  </a:cubicBezTo>
                  <a:cubicBezTo>
                    <a:pt x="603" y="105"/>
                    <a:pt x="591" y="79"/>
                    <a:pt x="567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53164C3-A6DC-2941-8D3A-4E4BCFD1F30C}"/>
              </a:ext>
            </a:extLst>
          </p:cNvPr>
          <p:cNvGrpSpPr>
            <a:grpSpLocks noChangeAspect="1"/>
          </p:cNvGrpSpPr>
          <p:nvPr/>
        </p:nvGrpSpPr>
        <p:grpSpPr>
          <a:xfrm>
            <a:off x="4111978" y="1510381"/>
            <a:ext cx="906372" cy="728334"/>
            <a:chOff x="839748" y="4443493"/>
            <a:chExt cx="167995" cy="134996"/>
          </a:xfrm>
        </p:grpSpPr>
        <p:sp>
          <p:nvSpPr>
            <p:cNvPr id="128" name="Freeform 296">
              <a:extLst>
                <a:ext uri="{FF2B5EF4-FFF2-40B4-BE49-F238E27FC236}">
                  <a16:creationId xmlns:a16="http://schemas.microsoft.com/office/drawing/2014/main" id="{0FD962C6-0AB0-5348-9915-C99A52804A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9748" y="4443493"/>
              <a:ext cx="167995" cy="56998"/>
            </a:xfrm>
            <a:custGeom>
              <a:avLst/>
              <a:gdLst>
                <a:gd name="T0" fmla="*/ 36 w 71"/>
                <a:gd name="T1" fmla="*/ 0 h 24"/>
                <a:gd name="T2" fmla="*/ 2 w 71"/>
                <a:gd name="T3" fmla="*/ 14 h 24"/>
                <a:gd name="T4" fmla="*/ 2 w 71"/>
                <a:gd name="T5" fmla="*/ 22 h 24"/>
                <a:gd name="T6" fmla="*/ 9 w 71"/>
                <a:gd name="T7" fmla="*/ 22 h 24"/>
                <a:gd name="T8" fmla="*/ 36 w 71"/>
                <a:gd name="T9" fmla="*/ 11 h 24"/>
                <a:gd name="T10" fmla="*/ 62 w 71"/>
                <a:gd name="T11" fmla="*/ 22 h 24"/>
                <a:gd name="T12" fmla="*/ 65 w 71"/>
                <a:gd name="T13" fmla="*/ 23 h 24"/>
                <a:gd name="T14" fmla="*/ 69 w 71"/>
                <a:gd name="T15" fmla="*/ 22 h 24"/>
                <a:gd name="T16" fmla="*/ 69 w 71"/>
                <a:gd name="T17" fmla="*/ 14 h 24"/>
                <a:gd name="T18" fmla="*/ 36 w 71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24">
                  <a:moveTo>
                    <a:pt x="36" y="0"/>
                  </a:moveTo>
                  <a:cubicBezTo>
                    <a:pt x="23" y="0"/>
                    <a:pt x="11" y="5"/>
                    <a:pt x="2" y="14"/>
                  </a:cubicBezTo>
                  <a:cubicBezTo>
                    <a:pt x="0" y="16"/>
                    <a:pt x="0" y="20"/>
                    <a:pt x="2" y="22"/>
                  </a:cubicBezTo>
                  <a:cubicBezTo>
                    <a:pt x="4" y="24"/>
                    <a:pt x="7" y="24"/>
                    <a:pt x="9" y="22"/>
                  </a:cubicBezTo>
                  <a:cubicBezTo>
                    <a:pt x="16" y="15"/>
                    <a:pt x="26" y="11"/>
                    <a:pt x="36" y="11"/>
                  </a:cubicBezTo>
                  <a:cubicBezTo>
                    <a:pt x="45" y="11"/>
                    <a:pt x="55" y="15"/>
                    <a:pt x="62" y="22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7" y="23"/>
                    <a:pt x="68" y="23"/>
                    <a:pt x="69" y="22"/>
                  </a:cubicBezTo>
                  <a:cubicBezTo>
                    <a:pt x="71" y="20"/>
                    <a:pt x="71" y="16"/>
                    <a:pt x="69" y="14"/>
                  </a:cubicBezTo>
                  <a:cubicBezTo>
                    <a:pt x="60" y="5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97">
              <a:extLst>
                <a:ext uri="{FF2B5EF4-FFF2-40B4-BE49-F238E27FC236}">
                  <a16:creationId xmlns:a16="http://schemas.microsoft.com/office/drawing/2014/main" id="{AE235D13-34D2-4743-AC31-E320D44CA3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2747" y="4483492"/>
              <a:ext cx="101997" cy="49998"/>
            </a:xfrm>
            <a:custGeom>
              <a:avLst/>
              <a:gdLst>
                <a:gd name="T0" fmla="*/ 2 w 43"/>
                <a:gd name="T1" fmla="*/ 11 h 21"/>
                <a:gd name="T2" fmla="*/ 2 w 43"/>
                <a:gd name="T3" fmla="*/ 18 h 21"/>
                <a:gd name="T4" fmla="*/ 9 w 43"/>
                <a:gd name="T5" fmla="*/ 18 h 21"/>
                <a:gd name="T6" fmla="*/ 34 w 43"/>
                <a:gd name="T7" fmla="*/ 18 h 21"/>
                <a:gd name="T8" fmla="*/ 38 w 43"/>
                <a:gd name="T9" fmla="*/ 20 h 21"/>
                <a:gd name="T10" fmla="*/ 41 w 43"/>
                <a:gd name="T11" fmla="*/ 18 h 21"/>
                <a:gd name="T12" fmla="*/ 41 w 43"/>
                <a:gd name="T13" fmla="*/ 11 h 21"/>
                <a:gd name="T14" fmla="*/ 2 w 43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1">
                  <a:moveTo>
                    <a:pt x="2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4" y="21"/>
                    <a:pt x="7" y="21"/>
                    <a:pt x="9" y="18"/>
                  </a:cubicBezTo>
                  <a:cubicBezTo>
                    <a:pt x="16" y="12"/>
                    <a:pt x="27" y="12"/>
                    <a:pt x="34" y="18"/>
                  </a:cubicBezTo>
                  <a:cubicBezTo>
                    <a:pt x="35" y="20"/>
                    <a:pt x="36" y="20"/>
                    <a:pt x="38" y="20"/>
                  </a:cubicBezTo>
                  <a:cubicBezTo>
                    <a:pt x="39" y="20"/>
                    <a:pt x="40" y="20"/>
                    <a:pt x="41" y="18"/>
                  </a:cubicBezTo>
                  <a:cubicBezTo>
                    <a:pt x="43" y="16"/>
                    <a:pt x="43" y="13"/>
                    <a:pt x="41" y="11"/>
                  </a:cubicBezTo>
                  <a:cubicBezTo>
                    <a:pt x="30" y="0"/>
                    <a:pt x="13" y="0"/>
                    <a:pt x="2" y="11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98">
              <a:extLst>
                <a:ext uri="{FF2B5EF4-FFF2-40B4-BE49-F238E27FC236}">
                  <a16:creationId xmlns:a16="http://schemas.microsoft.com/office/drawing/2014/main" id="{B20BA3B0-C32B-B349-83D6-D1B34897781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746" y="4542490"/>
              <a:ext cx="35999" cy="35999"/>
            </a:xfrm>
            <a:custGeom>
              <a:avLst/>
              <a:gdLst>
                <a:gd name="T0" fmla="*/ 8 w 15"/>
                <a:gd name="T1" fmla="*/ 0 h 15"/>
                <a:gd name="T2" fmla="*/ 0 w 15"/>
                <a:gd name="T3" fmla="*/ 7 h 15"/>
                <a:gd name="T4" fmla="*/ 8 w 15"/>
                <a:gd name="T5" fmla="*/ 15 h 15"/>
                <a:gd name="T6" fmla="*/ 15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5"/>
                  </a:cubicBezTo>
                  <a:cubicBezTo>
                    <a:pt x="12" y="14"/>
                    <a:pt x="15" y="11"/>
                    <a:pt x="15" y="7"/>
                  </a:cubicBezTo>
                  <a:cubicBezTo>
                    <a:pt x="15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3720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5ECED-BAB4-1846-B647-130B8952FE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C602B9-3B7C-1141-B343-E16F44F0B48F}"/>
              </a:ext>
            </a:extLst>
          </p:cNvPr>
          <p:cNvSpPr/>
          <p:nvPr/>
        </p:nvSpPr>
        <p:spPr>
          <a:xfrm>
            <a:off x="0" y="0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FF813-FF6A-2C4A-A330-FF569C8E0DD3}"/>
              </a:ext>
            </a:extLst>
          </p:cNvPr>
          <p:cNvSpPr/>
          <p:nvPr/>
        </p:nvSpPr>
        <p:spPr>
          <a:xfrm>
            <a:off x="0" y="175815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Pricing Information – Access Points &amp; Mesh Extenders</a:t>
            </a:r>
            <a:endParaRPr kumimoji="0" lang="en-GB" sz="16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C2C2F3B-C8BA-E54D-9ED1-D193147A3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353712"/>
              </p:ext>
            </p:extLst>
          </p:nvPr>
        </p:nvGraphicFramePr>
        <p:xfrm>
          <a:off x="276905" y="1417315"/>
          <a:ext cx="8590189" cy="31585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31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5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17546241"/>
                    </a:ext>
                  </a:extLst>
                </a:gridCol>
              </a:tblGrid>
              <a:tr h="396633">
                <a:tc>
                  <a:txBody>
                    <a:bodyPr/>
                    <a:lstStyle/>
                    <a:p>
                      <a:r>
                        <a:rPr lang="en-US" sz="1200"/>
                        <a:t>Model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Product Description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List Price </a:t>
                      </a:r>
                    </a:p>
                    <a:p>
                      <a:pPr algn="ctr"/>
                      <a:r>
                        <a:rPr lang="en-US" sz="1200"/>
                        <a:t>($ USD)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CSP</a:t>
                      </a:r>
                    </a:p>
                    <a:p>
                      <a:pPr algn="ctr"/>
                      <a:r>
                        <a:rPr lang="en-US" sz="1200"/>
                        <a:t>($ USD)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CBW140AC 2x2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$246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$139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CBW240AC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CBW240AC 4x4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$354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CBW145AC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CBW145AC 2x2 Wave 2 Wall Plate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$309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$159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06120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CBW141ACM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CBW141ACM 2x2 Wave 2 Desktop Mesh Extender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$355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$179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98059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CBW142ACM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CBW142ACM 2x2 Wave 2 Wall Outlet Mesh Extender 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$200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652300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CBW143ACM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CBW143ACM 2x2 Wave 2 Wall Mount Mesh Extender 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$241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$119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903669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CB-PWRINJ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Cisco Business 802.3af Gigabit PoE Injector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$74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$56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64173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D3FE0D2-68F0-464A-92B0-FF689CDABF1D}"/>
              </a:ext>
            </a:extLst>
          </p:cNvPr>
          <p:cNvSpPr txBox="1"/>
          <p:nvPr/>
        </p:nvSpPr>
        <p:spPr>
          <a:xfrm>
            <a:off x="348345" y="860082"/>
            <a:ext cx="248202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ＭＳ Ｐゴシック"/>
              </a:rPr>
              <a:t>List Price – Excluding US </a:t>
            </a:r>
          </a:p>
        </p:txBody>
      </p:sp>
    </p:spTree>
    <p:extLst>
      <p:ext uri="{BB962C8B-B14F-4D97-AF65-F5344CB8AC3E}">
        <p14:creationId xmlns:p14="http://schemas.microsoft.com/office/powerpoint/2010/main" val="2783569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F80A5D-410D-824A-9AAD-2CE5148F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F6F99-AB25-BF46-9116-50666BCED688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59065C-2D0E-334B-B7BD-CCDE3FB1A770}"/>
              </a:ext>
            </a:extLst>
          </p:cNvPr>
          <p:cNvSpPr/>
          <p:nvPr/>
        </p:nvSpPr>
        <p:spPr>
          <a:xfrm>
            <a:off x="-13740" y="168134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Pricing Information – Multipacks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2F7DEF-4D81-2D40-9557-189337C641AC}"/>
              </a:ext>
            </a:extLst>
          </p:cNvPr>
          <p:cNvGraphicFramePr>
            <a:graphicFrameLocks noGrp="1"/>
          </p:cNvGraphicFramePr>
          <p:nvPr/>
        </p:nvGraphicFramePr>
        <p:xfrm>
          <a:off x="273051" y="1659443"/>
          <a:ext cx="8697768" cy="20008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17546241"/>
                    </a:ext>
                  </a:extLst>
                </a:gridCol>
              </a:tblGrid>
              <a:tr h="396633">
                <a:tc>
                  <a:txBody>
                    <a:bodyPr/>
                    <a:lstStyle/>
                    <a:p>
                      <a:r>
                        <a:rPr lang="en-US" sz="1200"/>
                        <a:t>Model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Product Description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List Price </a:t>
                      </a:r>
                    </a:p>
                    <a:p>
                      <a:pPr algn="ctr"/>
                      <a:r>
                        <a:rPr lang="en-US" sz="1200"/>
                        <a:t>($ USD)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CSP</a:t>
                      </a:r>
                    </a:p>
                    <a:p>
                      <a:pPr algn="ctr"/>
                      <a:r>
                        <a:rPr lang="en-US" sz="1200"/>
                        <a:t>($ USD)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3-CBW140AC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3 Pack - Cisco Business CBW140AC 2x2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$730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$399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5-CBW140AC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5 Pack - Cisco Business CBW140AC 2x2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$1205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$669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78076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3-CBW240AC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3 Pack - Cisco Business CBW240AC 4x4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$1055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$559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914">
                <a:tc>
                  <a:txBody>
                    <a:bodyPr/>
                    <a:lstStyle/>
                    <a:p>
                      <a:pPr marL="0" algn="l" defTabSz="914324" rtl="0" eaLnBrk="1" latinLnBrk="0" hangingPunct="1"/>
                      <a:r>
                        <a:rPr lang="en-US" sz="10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5-CBW240AC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000" baseline="0">
                          <a:solidFill>
                            <a:schemeClr val="tx1"/>
                          </a:solidFill>
                        </a:rPr>
                        <a:t>3 Pack - Cisco Business CBW240AC 4x4 Wave 2 Ceiling Mount Access Point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$1735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ctr" defTabSz="685777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$899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0612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F23FFB6-5F90-3E40-B9D5-7EBB441B5521}"/>
              </a:ext>
            </a:extLst>
          </p:cNvPr>
          <p:cNvSpPr txBox="1"/>
          <p:nvPr/>
        </p:nvSpPr>
        <p:spPr>
          <a:xfrm>
            <a:off x="348345" y="860082"/>
            <a:ext cx="2429127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ＭＳ Ｐゴシック"/>
              </a:rPr>
              <a:t>List Price – Excluding US</a:t>
            </a:r>
            <a:endParaRPr lang="en-US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53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0DE772-98B0-E64D-8CD4-2E4F7B7877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B81D4E-B223-1741-B8CB-6D80076FD1DC}"/>
              </a:ext>
            </a:extLst>
          </p:cNvPr>
          <p:cNvSpPr/>
          <p:nvPr/>
        </p:nvSpPr>
        <p:spPr>
          <a:xfrm>
            <a:off x="0" y="1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EC49ED-6717-EC45-945D-33CA3332B33C}"/>
              </a:ext>
            </a:extLst>
          </p:cNvPr>
          <p:cNvSpPr/>
          <p:nvPr/>
        </p:nvSpPr>
        <p:spPr>
          <a:xfrm>
            <a:off x="-13740" y="161871"/>
            <a:ext cx="9162966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t>Small Business – What We’ve Learned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08A2FB2-1A99-C14B-ADC1-232506A27E8A}"/>
              </a:ext>
            </a:extLst>
          </p:cNvPr>
          <p:cNvSpPr/>
          <p:nvPr/>
        </p:nvSpPr>
        <p:spPr>
          <a:xfrm>
            <a:off x="8085582" y="2782147"/>
            <a:ext cx="841773" cy="190541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2CEAA78-5FA1-514F-81F5-6FC44C8915E9}"/>
              </a:ext>
            </a:extLst>
          </p:cNvPr>
          <p:cNvSpPr/>
          <p:nvPr/>
        </p:nvSpPr>
        <p:spPr>
          <a:xfrm>
            <a:off x="8089514" y="815305"/>
            <a:ext cx="841773" cy="19101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13A682-1599-114F-B403-2EA7F86D70B9}"/>
              </a:ext>
            </a:extLst>
          </p:cNvPr>
          <p:cNvSpPr/>
          <p:nvPr/>
        </p:nvSpPr>
        <p:spPr>
          <a:xfrm>
            <a:off x="260613" y="2785474"/>
            <a:ext cx="841773" cy="191309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818CCEA-AB5B-7A42-8DD5-48CC898E37AA}"/>
              </a:ext>
            </a:extLst>
          </p:cNvPr>
          <p:cNvSpPr/>
          <p:nvPr/>
        </p:nvSpPr>
        <p:spPr>
          <a:xfrm rot="10800000">
            <a:off x="260612" y="819258"/>
            <a:ext cx="841773" cy="1899773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B2C690-9D7D-A04E-957A-93B55100ECD6}"/>
              </a:ext>
            </a:extLst>
          </p:cNvPr>
          <p:cNvGrpSpPr/>
          <p:nvPr/>
        </p:nvGrpSpPr>
        <p:grpSpPr>
          <a:xfrm>
            <a:off x="569700" y="2782406"/>
            <a:ext cx="8095359" cy="1916164"/>
            <a:chOff x="252000" y="1078783"/>
            <a:chExt cx="8685259" cy="1224136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8F1DDD8-A4D7-AA41-97C9-8EE5220D8769}"/>
                </a:ext>
              </a:extLst>
            </p:cNvPr>
            <p:cNvSpPr/>
            <p:nvPr/>
          </p:nvSpPr>
          <p:spPr>
            <a:xfrm>
              <a:off x="252000" y="1078919"/>
              <a:ext cx="4320000" cy="1224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-2500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30D8D1C-C5BB-6E43-AE1E-9346E8EB1555}"/>
                </a:ext>
              </a:extLst>
            </p:cNvPr>
            <p:cNvSpPr/>
            <p:nvPr/>
          </p:nvSpPr>
          <p:spPr>
            <a:xfrm>
              <a:off x="4617259" y="1078783"/>
              <a:ext cx="4320000" cy="1224136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-2500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14851E-A1EC-5B4A-82EA-D9EDDCE7859E}"/>
              </a:ext>
            </a:extLst>
          </p:cNvPr>
          <p:cNvGrpSpPr/>
          <p:nvPr/>
        </p:nvGrpSpPr>
        <p:grpSpPr>
          <a:xfrm rot="10800000">
            <a:off x="569700" y="809524"/>
            <a:ext cx="8095359" cy="1916164"/>
            <a:chOff x="252000" y="1078783"/>
            <a:chExt cx="8685259" cy="1224136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A4E50D8-7B8E-2345-9B64-4B1EB7FA0678}"/>
                </a:ext>
              </a:extLst>
            </p:cNvPr>
            <p:cNvSpPr/>
            <p:nvPr/>
          </p:nvSpPr>
          <p:spPr>
            <a:xfrm>
              <a:off x="252000" y="1078919"/>
              <a:ext cx="4320000" cy="1224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-2500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22D5501-259A-FD44-80E5-6C7CDC321F97}"/>
                </a:ext>
              </a:extLst>
            </p:cNvPr>
            <p:cNvSpPr/>
            <p:nvPr/>
          </p:nvSpPr>
          <p:spPr>
            <a:xfrm>
              <a:off x="4617259" y="1078783"/>
              <a:ext cx="4320000" cy="1224136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-2500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0FBFD12-F7FA-2447-AE5C-C3090F3ABFA7}"/>
              </a:ext>
            </a:extLst>
          </p:cNvPr>
          <p:cNvSpPr/>
          <p:nvPr/>
        </p:nvSpPr>
        <p:spPr>
          <a:xfrm>
            <a:off x="2917747" y="1087453"/>
            <a:ext cx="3456384" cy="3456384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B82DF4-2300-A34E-80E0-9E3A0F354B9D}"/>
              </a:ext>
            </a:extLst>
          </p:cNvPr>
          <p:cNvSpPr/>
          <p:nvPr/>
        </p:nvSpPr>
        <p:spPr>
          <a:xfrm>
            <a:off x="3140444" y="1306953"/>
            <a:ext cx="3010989" cy="30109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-2500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F295A8-9B19-5642-90BB-44AEB1670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82" r="8678" b="4844"/>
          <a:stretch/>
        </p:blipFill>
        <p:spPr>
          <a:xfrm>
            <a:off x="3316219" y="2116064"/>
            <a:ext cx="1212714" cy="1178633"/>
          </a:xfrm>
          <a:prstGeom prst="ellipse">
            <a:avLst/>
          </a:prstGeom>
          <a:solidFill>
            <a:schemeClr val="tx2"/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DE3F29-7E72-1348-A63B-BA0FF3CF699B}"/>
              </a:ext>
            </a:extLst>
          </p:cNvPr>
          <p:cNvSpPr/>
          <p:nvPr/>
        </p:nvSpPr>
        <p:spPr>
          <a:xfrm>
            <a:off x="554998" y="3070195"/>
            <a:ext cx="2530435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marR="0" lvl="0" indent="-171446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Digital transformation</a:t>
            </a:r>
          </a:p>
          <a:p>
            <a:pPr marL="171446" marR="0" lvl="0" indent="-171446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Aligning IT to new opportunities and customer needs</a:t>
            </a:r>
          </a:p>
          <a:p>
            <a:pPr marL="171446" marR="0" lvl="0" indent="-171446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Involved in IT purchase decisions</a:t>
            </a:r>
          </a:p>
          <a:p>
            <a:pPr marL="171446" marR="0" lvl="0" indent="-171446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Take recommendation from social media/online resources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171446" marR="0" lvl="0" indent="-171446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  <a:p>
            <a:pPr marL="171446" marR="0" lvl="0" indent="-171446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Calibri" charset="0"/>
              <a:cs typeface="Calibri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A1DFE-C61D-C740-B772-A2FE11408782}"/>
              </a:ext>
            </a:extLst>
          </p:cNvPr>
          <p:cNvSpPr/>
          <p:nvPr/>
        </p:nvSpPr>
        <p:spPr>
          <a:xfrm>
            <a:off x="610654" y="888659"/>
            <a:ext cx="290691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Calibri" charset="0"/>
                <a:cs typeface="Calibri" charset="0"/>
              </a:rPr>
              <a:t>Business growth and market share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Calibri" charset="0"/>
                <a:cs typeface="Calibri" charset="0"/>
              </a:rPr>
              <a:t>Managing operational budgets efficiently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Calibri" charset="0"/>
                <a:cs typeface="Calibri" charset="0"/>
              </a:rPr>
              <a:t>Customer experience and business reputation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Calibri" charset="0"/>
                <a:cs typeface="Calibri" charset="0"/>
              </a:rPr>
              <a:t>Attracting and retaining talent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Arial" charset="0"/>
                <a:ea typeface="Calibri" charset="0"/>
                <a:cs typeface="Calibri" charset="0"/>
                <a:sym typeface="Wingdings" pitchFamily="2" charset="2"/>
              </a:rPr>
              <a:t>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 charset="0"/>
              <a:ea typeface="Calibri" charset="0"/>
              <a:cs typeface="Calibri" charset="0"/>
            </a:endParaRPr>
          </a:p>
          <a:p>
            <a:pPr marL="171446" marR="0" lvl="0" indent="-171446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Arial" charset="0"/>
              <a:ea typeface="Calibri" charset="0"/>
              <a:cs typeface="Calibri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69F4FD-07DA-D945-A39C-0C947F8C17B9}"/>
              </a:ext>
            </a:extLst>
          </p:cNvPr>
          <p:cNvSpPr txBox="1"/>
          <p:nvPr/>
        </p:nvSpPr>
        <p:spPr>
          <a:xfrm>
            <a:off x="230491" y="815307"/>
            <a:ext cx="369332" cy="1905956"/>
          </a:xfrm>
          <a:prstGeom prst="rect">
            <a:avLst/>
          </a:prstGeom>
          <a:noFill/>
        </p:spPr>
        <p:txBody>
          <a:bodyPr vert="vert" wrap="square" rtlCol="0" anchor="ctr" anchorCtr="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Priorities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6AC860-CFE3-4E4B-BC06-C1C861D5607A}"/>
              </a:ext>
            </a:extLst>
          </p:cNvPr>
          <p:cNvSpPr txBox="1"/>
          <p:nvPr/>
        </p:nvSpPr>
        <p:spPr>
          <a:xfrm>
            <a:off x="260611" y="2766650"/>
            <a:ext cx="353943" cy="1968533"/>
          </a:xfrm>
          <a:prstGeom prst="rect">
            <a:avLst/>
          </a:prstGeom>
          <a:noFill/>
        </p:spPr>
        <p:txBody>
          <a:bodyPr vert="vert" wrap="square" rtlCol="0" anchor="ctr" anchorCtr="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Triggers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C110C8-DB73-F44A-B74F-0740E58D2B97}"/>
              </a:ext>
            </a:extLst>
          </p:cNvPr>
          <p:cNvSpPr txBox="1"/>
          <p:nvPr/>
        </p:nvSpPr>
        <p:spPr>
          <a:xfrm>
            <a:off x="8610512" y="801786"/>
            <a:ext cx="353943" cy="1963843"/>
          </a:xfrm>
          <a:prstGeom prst="rect">
            <a:avLst/>
          </a:prstGeom>
          <a:noFill/>
        </p:spPr>
        <p:txBody>
          <a:bodyPr vert="vert" wrap="square" rtlCol="0" anchor="ctr" anchorCtr="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Priorities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A346B2-35AD-B444-BF49-808154193FE6}"/>
              </a:ext>
            </a:extLst>
          </p:cNvPr>
          <p:cNvSpPr txBox="1"/>
          <p:nvPr/>
        </p:nvSpPr>
        <p:spPr>
          <a:xfrm>
            <a:off x="8574607" y="2704483"/>
            <a:ext cx="369332" cy="2081594"/>
          </a:xfrm>
          <a:prstGeom prst="rect">
            <a:avLst/>
          </a:prstGeom>
          <a:noFill/>
        </p:spPr>
        <p:txBody>
          <a:bodyPr vert="vert" wrap="square" rtlCol="0" anchor="ctr" anchorCtr="1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Triggers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B2EEAE-5140-1842-9404-3291BE1FDA49}"/>
              </a:ext>
            </a:extLst>
          </p:cNvPr>
          <p:cNvCxnSpPr>
            <a:stCxn id="19" idx="0"/>
            <a:endCxn id="19" idx="4"/>
          </p:cNvCxnSpPr>
          <p:nvPr/>
        </p:nvCxnSpPr>
        <p:spPr>
          <a:xfrm>
            <a:off x="4645939" y="1306953"/>
            <a:ext cx="0" cy="3010989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5E105D07-1C02-C740-8590-26F0DF757B68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83" r="-11543" b="214"/>
          <a:stretch/>
        </p:blipFill>
        <p:spPr>
          <a:xfrm>
            <a:off x="4739756" y="2116064"/>
            <a:ext cx="1216800" cy="1180800"/>
          </a:xfrm>
          <a:prstGeom prst="ellipse">
            <a:avLst/>
          </a:prstGeom>
          <a:solidFill>
            <a:schemeClr val="tx2"/>
          </a:solidFill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DC74B47-38EC-BE47-B677-7B58524D20BD}"/>
              </a:ext>
            </a:extLst>
          </p:cNvPr>
          <p:cNvSpPr txBox="1"/>
          <p:nvPr/>
        </p:nvSpPr>
        <p:spPr>
          <a:xfrm>
            <a:off x="4669218" y="3340163"/>
            <a:ext cx="142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panose="020B0604020202020204" pitchFamily="34" charset="0"/>
              </a:rPr>
              <a:t>MSPs/VARs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panose="020B0604020202020204" pitchFamily="34" charset="0"/>
              </a:rPr>
              <a:t>IT manager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158E45-D00D-BC4C-9A9F-B85708CEE6AA}"/>
              </a:ext>
            </a:extLst>
          </p:cNvPr>
          <p:cNvSpPr txBox="1"/>
          <p:nvPr/>
        </p:nvSpPr>
        <p:spPr>
          <a:xfrm>
            <a:off x="3325082" y="3310666"/>
            <a:ext cx="142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panose="020B0604020202020204" pitchFamily="34" charset="0"/>
              </a:rPr>
              <a:t>DIY small business owner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C3CEEF-BA8C-5147-853B-CBF4BE5EA299}"/>
              </a:ext>
            </a:extLst>
          </p:cNvPr>
          <p:cNvSpPr/>
          <p:nvPr/>
        </p:nvSpPr>
        <p:spPr>
          <a:xfrm>
            <a:off x="6246972" y="888659"/>
            <a:ext cx="2425554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5" marR="0" lvl="0" indent="-128585" algn="l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Business growth</a:t>
            </a:r>
          </a:p>
          <a:p>
            <a:pPr marL="128585" marR="0" lvl="0" indent="-128585" algn="l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Uptime and reliability</a:t>
            </a:r>
          </a:p>
          <a:p>
            <a:pPr marL="128585" marR="0" lvl="0" indent="-128585" algn="l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Security threats</a:t>
            </a:r>
          </a:p>
          <a:p>
            <a:pPr marL="128585" marR="0" lvl="0" indent="-128585" algn="l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Network demands and capabilities</a:t>
            </a:r>
          </a:p>
          <a:p>
            <a:pPr marL="128585" marR="0" lvl="0" indent="-128585" algn="l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Price/TCO</a:t>
            </a:r>
          </a:p>
          <a:p>
            <a:pPr marL="128585" marR="0" lvl="0" indent="-128585" algn="l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Scale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C1C1FE4-1234-0047-9683-2B7DF1808082}"/>
              </a:ext>
            </a:extLst>
          </p:cNvPr>
          <p:cNvSpPr/>
          <p:nvPr/>
        </p:nvSpPr>
        <p:spPr>
          <a:xfrm>
            <a:off x="6268439" y="3070195"/>
            <a:ext cx="2313636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marR="0" lvl="0" indent="-171446" algn="l" defTabSz="342892" rtl="0" eaLnBrk="1" fontAlgn="base" latinLnBrk="0" hangingPunct="1">
              <a:lnSpc>
                <a:spcPts val="975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Advise and support small businesses with new technology</a:t>
            </a:r>
          </a:p>
          <a:p>
            <a:pPr marL="171446" marR="0" lvl="0" indent="-171446" algn="l" defTabSz="342892" rtl="0" eaLnBrk="1" fontAlgn="base" latinLnBrk="0" hangingPunct="1">
              <a:lnSpc>
                <a:spcPts val="975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Monitor the performance of  networking infrastructure</a:t>
            </a:r>
          </a:p>
          <a:p>
            <a:pPr marL="171446" marR="0" lvl="0" indent="-171446" algn="l" defTabSz="342892" rtl="0" eaLnBrk="1" fontAlgn="base" latinLnBrk="0" hangingPunct="1">
              <a:lnSpc>
                <a:spcPts val="975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Maintain the infrastructure </a:t>
            </a:r>
          </a:p>
          <a:p>
            <a:pPr marL="171446" marR="0" lvl="0" indent="-171446" algn="l" defTabSz="342892" rtl="0" eaLnBrk="1" fontAlgn="base" latinLnBrk="0" hangingPunct="1">
              <a:lnSpc>
                <a:spcPts val="975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Ticket and case closure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6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ＭＳ Ｐゴシック"/>
              </a:rPr>
              <a:t>Agenda</a:t>
            </a:r>
            <a:r>
              <a:rPr lang="pl-PL" dirty="0">
                <a:solidFill>
                  <a:schemeClr val="bg1"/>
                </a:solidFill>
                <a:ea typeface="ＭＳ Ｐゴシック"/>
              </a:rPr>
              <a:t> </a:t>
            </a:r>
            <a:endParaRPr lang="en-US">
              <a:solidFill>
                <a:schemeClr val="bg1"/>
              </a:solidFill>
              <a:ea typeface="ＭＳ Ｐゴシック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192397" y="471622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192397" y="1398973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192397" y="2326324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3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192397" y="3253675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4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192397" y="4181025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8616" y="377057"/>
            <a:ext cx="344538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Why do small businesses matter?</a:t>
            </a:r>
            <a:endParaRPr lang="en-US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8616" y="1442907"/>
            <a:ext cx="32136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b="1">
                <a:latin typeface="+mn-lt"/>
              </a:rPr>
              <a:t>Cisco Business</a:t>
            </a:r>
            <a:endParaRPr lang="en-US" b="1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8616" y="2370258"/>
            <a:ext cx="33577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Why Cisco Business Wireless?</a:t>
            </a:r>
            <a:endParaRPr lang="en-US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8616" y="3159110"/>
            <a:ext cx="34453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What is Cisco Business Wireless? </a:t>
            </a:r>
            <a:endParaRPr lang="en-US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8617" y="4224959"/>
            <a:ext cx="26555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>
                <a:latin typeface="+mn-lt"/>
              </a:rPr>
              <a:t>Summary 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26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0DE772-98B0-E64D-8CD4-2E4F7B7877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77A2944-BF5A-AA4A-9B41-91C6DB14D6CE}"/>
              </a:ext>
            </a:extLst>
          </p:cNvPr>
          <p:cNvSpPr/>
          <p:nvPr/>
        </p:nvSpPr>
        <p:spPr>
          <a:xfrm>
            <a:off x="-28891" y="0"/>
            <a:ext cx="3550034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FB306722-05BB-5447-9FFA-4F4DF6CE86D0}"/>
              </a:ext>
            </a:extLst>
          </p:cNvPr>
          <p:cNvSpPr txBox="1">
            <a:spLocks/>
          </p:cNvSpPr>
          <p:nvPr/>
        </p:nvSpPr>
        <p:spPr bwMode="auto">
          <a:xfrm>
            <a:off x="653734" y="1510860"/>
            <a:ext cx="24193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 dirty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chemeClr val="bg2"/>
                </a:solidFill>
              </a:rPr>
              <a:t>Small Business Branding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2AA4E5-406C-C346-A067-6EB28AEB183A}"/>
              </a:ext>
            </a:extLst>
          </p:cNvPr>
          <p:cNvCxnSpPr>
            <a:cxnSpLocks/>
          </p:cNvCxnSpPr>
          <p:nvPr/>
        </p:nvCxnSpPr>
        <p:spPr>
          <a:xfrm>
            <a:off x="3800902" y="1497167"/>
            <a:ext cx="4937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BB6BACD2-BFC0-8D4F-A970-AF8C9081E3B0}"/>
              </a:ext>
            </a:extLst>
          </p:cNvPr>
          <p:cNvSpPr/>
          <p:nvPr/>
        </p:nvSpPr>
        <p:spPr>
          <a:xfrm>
            <a:off x="3618766" y="745107"/>
            <a:ext cx="364273" cy="35683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42BC4D1-1B95-B84F-9304-BDA26235D2E8}"/>
              </a:ext>
            </a:extLst>
          </p:cNvPr>
          <p:cNvSpPr/>
          <p:nvPr/>
        </p:nvSpPr>
        <p:spPr>
          <a:xfrm>
            <a:off x="3618766" y="3639059"/>
            <a:ext cx="364273" cy="35683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8925A20-5493-274B-8114-C77296098A76}"/>
              </a:ext>
            </a:extLst>
          </p:cNvPr>
          <p:cNvSpPr/>
          <p:nvPr/>
        </p:nvSpPr>
        <p:spPr>
          <a:xfrm>
            <a:off x="3618766" y="1929410"/>
            <a:ext cx="364273" cy="35683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F60254E-2466-B54E-8CE3-6443F62CED67}"/>
              </a:ext>
            </a:extLst>
          </p:cNvPr>
          <p:cNvSpPr/>
          <p:nvPr/>
        </p:nvSpPr>
        <p:spPr>
          <a:xfrm>
            <a:off x="4154304" y="1937180"/>
            <a:ext cx="1827805" cy="21945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Current state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551ED4-8A90-4447-A86F-C1000FD56947}"/>
              </a:ext>
            </a:extLst>
          </p:cNvPr>
          <p:cNvSpPr/>
          <p:nvPr/>
        </p:nvSpPr>
        <p:spPr>
          <a:xfrm>
            <a:off x="6210555" y="1937872"/>
            <a:ext cx="1822833" cy="2189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New Brand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E16E60-613B-3F4D-B279-B60129FF4025}"/>
              </a:ext>
            </a:extLst>
          </p:cNvPr>
          <p:cNvSpPr txBox="1"/>
          <p:nvPr/>
        </p:nvSpPr>
        <p:spPr>
          <a:xfrm>
            <a:off x="4154490" y="2156846"/>
            <a:ext cx="1827619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 Small Business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13E861-7F0F-694A-BD40-172049DCA14D}"/>
              </a:ext>
            </a:extLst>
          </p:cNvPr>
          <p:cNvSpPr txBox="1"/>
          <p:nvPr/>
        </p:nvSpPr>
        <p:spPr>
          <a:xfrm>
            <a:off x="6210555" y="2154096"/>
            <a:ext cx="1827619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 Business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2C7228D-2457-3D45-8C56-83C59459FA63}"/>
              </a:ext>
            </a:extLst>
          </p:cNvPr>
          <p:cNvCxnSpPr>
            <a:cxnSpLocks/>
          </p:cNvCxnSpPr>
          <p:nvPr/>
        </p:nvCxnSpPr>
        <p:spPr>
          <a:xfrm>
            <a:off x="3800902" y="2696295"/>
            <a:ext cx="4937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66CFAB0-6AD9-D949-B9CA-BDE30828FA37}"/>
              </a:ext>
            </a:extLst>
          </p:cNvPr>
          <p:cNvSpPr txBox="1"/>
          <p:nvPr/>
        </p:nvSpPr>
        <p:spPr>
          <a:xfrm>
            <a:off x="5482409" y="1579718"/>
            <a:ext cx="1208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Portfolio Brand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6FE023-5D98-7342-B691-7B4718FB5915}"/>
              </a:ext>
            </a:extLst>
          </p:cNvPr>
          <p:cNvSpPr txBox="1"/>
          <p:nvPr/>
        </p:nvSpPr>
        <p:spPr>
          <a:xfrm>
            <a:off x="3958339" y="2747411"/>
            <a:ext cx="4216219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/>
              </a:rPr>
              <a:t>Product Line / Model Naming [rolled out over </a:t>
            </a:r>
            <a:r>
              <a:rPr lang="en-US" sz="1200">
                <a:solidFill>
                  <a:srgbClr val="282828"/>
                </a:solidFill>
                <a:latin typeface="CiscoSansTT ExtraLight"/>
                <a:ea typeface="ＭＳ Ｐゴシック"/>
              </a:rPr>
              <a:t>2020-2021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/>
              </a:rPr>
              <a:t>]</a:t>
            </a:r>
          </a:p>
        </p:txBody>
      </p:sp>
      <p:sp>
        <p:nvSpPr>
          <p:cNvPr id="50" name="Rectangle 5">
            <a:extLst>
              <a:ext uri="{FF2B5EF4-FFF2-40B4-BE49-F238E27FC236}">
                <a16:creationId xmlns:a16="http://schemas.microsoft.com/office/drawing/2014/main" id="{C20F9AF3-8911-544B-8180-020B047E2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602" y="3037868"/>
            <a:ext cx="3889086" cy="29861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68589" tIns="34295" rIns="68589" bIns="34295" anchor="ctr" anchorCtr="1"/>
          <a:lstStyle/>
          <a:p>
            <a:pPr marL="0" marR="0" lvl="0" indent="0" algn="ctr" defTabSz="6108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 Business</a:t>
            </a:r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0A66A4BA-27A8-7F47-B199-96A7A8BE5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415" y="3336485"/>
            <a:ext cx="3889273" cy="1520504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1440" tIns="182880" rIns="91440" bIns="34295" anchor="t"/>
          <a:lstStyle/>
          <a:p>
            <a:pPr marL="130983" marR="0" lvl="0" indent="-130983" algn="l" defTabSz="45718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charset="0"/>
              </a:rPr>
              <a:t>Cisco Business Switch (CBS)</a:t>
            </a:r>
          </a:p>
          <a:p>
            <a:pPr marL="130983" marR="0" lvl="0" indent="-130983" algn="l" defTabSz="45718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charset="0"/>
              </a:rPr>
              <a:t>Cisco Business Wireless (CBW)</a:t>
            </a:r>
          </a:p>
          <a:p>
            <a:pPr marL="130983" marR="0" lvl="0" indent="-130983" algn="l" defTabSz="45718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charset="0"/>
              </a:rPr>
              <a:t>Cisco Business Router (CBR)</a:t>
            </a:r>
          </a:p>
          <a:p>
            <a:pPr marL="130983" marR="0" lvl="0" indent="-130983" algn="l" defTabSz="45718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charset="0"/>
              </a:rPr>
              <a:t>Cisco Business Dashboard (CBD)</a:t>
            </a:r>
          </a:p>
          <a:p>
            <a:pPr marL="130983" marR="0" lvl="0" indent="-130983" algn="l" defTabSz="45718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charset="0"/>
              </a:rPr>
              <a:t>Security (TBD)</a:t>
            </a:r>
          </a:p>
        </p:txBody>
      </p:sp>
      <p:sp>
        <p:nvSpPr>
          <p:cNvPr id="52" name="Triangle 29">
            <a:extLst>
              <a:ext uri="{FF2B5EF4-FFF2-40B4-BE49-F238E27FC236}">
                <a16:creationId xmlns:a16="http://schemas.microsoft.com/office/drawing/2014/main" id="{A890695B-1D79-394E-B35E-5F8C441F31EE}"/>
              </a:ext>
            </a:extLst>
          </p:cNvPr>
          <p:cNvSpPr/>
          <p:nvPr/>
        </p:nvSpPr>
        <p:spPr>
          <a:xfrm rot="5400000">
            <a:off x="5845174" y="2138543"/>
            <a:ext cx="522638" cy="12403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3AEEFC-B6E5-8844-A2F2-CA95B903ACCC}"/>
              </a:ext>
            </a:extLst>
          </p:cNvPr>
          <p:cNvSpPr txBox="1"/>
          <p:nvPr/>
        </p:nvSpPr>
        <p:spPr>
          <a:xfrm>
            <a:off x="6418222" y="713874"/>
            <a:ext cx="266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Cisco’s New Global ”Storefront” Brand for Our Digital Experience</a:t>
            </a:r>
          </a:p>
        </p:txBody>
      </p:sp>
      <p:pic>
        <p:nvPicPr>
          <p:cNvPr id="54" name="Picture 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CA5DED-A454-1F4F-BF59-FE5906371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304" y="729905"/>
            <a:ext cx="1828800" cy="39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00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C6489-1D40-C843-9149-23F1A7167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7"/>
          <a:stretch/>
        </p:blipFill>
        <p:spPr>
          <a:xfrm>
            <a:off x="-83698" y="0"/>
            <a:ext cx="9227698" cy="51435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3DB9A2-DBD8-4D43-A67F-303827568A03}"/>
              </a:ext>
            </a:extLst>
          </p:cNvPr>
          <p:cNvSpPr/>
          <p:nvPr/>
        </p:nvSpPr>
        <p:spPr>
          <a:xfrm>
            <a:off x="3852154" y="905668"/>
            <a:ext cx="4883470" cy="48103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58C69A-AAC9-2640-A647-2E87B82447AF}"/>
              </a:ext>
            </a:extLst>
          </p:cNvPr>
          <p:cNvSpPr/>
          <p:nvPr/>
        </p:nvSpPr>
        <p:spPr>
          <a:xfrm>
            <a:off x="547713" y="906196"/>
            <a:ext cx="4251374" cy="48306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5437C52-DB3E-5047-9135-655811393F68}"/>
              </a:ext>
            </a:extLst>
          </p:cNvPr>
          <p:cNvSpPr txBox="1">
            <a:spLocks/>
          </p:cNvSpPr>
          <p:nvPr/>
        </p:nvSpPr>
        <p:spPr>
          <a:xfrm>
            <a:off x="546227" y="903112"/>
            <a:ext cx="4251374" cy="484215"/>
          </a:xfrm>
          <a:prstGeom prst="rect">
            <a:avLst/>
          </a:prstGeom>
        </p:spPr>
        <p:txBody>
          <a:bodyPr anchor="ctr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4196">
              <a:buClr>
                <a:srgbClr val="005073"/>
              </a:buClr>
              <a:buNone/>
              <a:defRPr/>
            </a:pPr>
            <a:r>
              <a:rPr lang="en-US" sz="1400">
                <a:solidFill>
                  <a:srgbClr val="FFFFFF"/>
                </a:solidFill>
                <a:latin typeface="CiscoSansTT ExtraLight"/>
              </a:rPr>
              <a:t>Stages of Business Journey*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198B92-D250-8E4D-99BB-C7036A02D8F3}"/>
              </a:ext>
            </a:extLst>
          </p:cNvPr>
          <p:cNvSpPr txBox="1">
            <a:spLocks/>
          </p:cNvSpPr>
          <p:nvPr/>
        </p:nvSpPr>
        <p:spPr>
          <a:xfrm>
            <a:off x="4838860" y="905042"/>
            <a:ext cx="3896764" cy="487456"/>
          </a:xfrm>
          <a:prstGeom prst="rect">
            <a:avLst/>
          </a:prstGeom>
        </p:spPr>
        <p:txBody>
          <a:bodyPr anchor="ctr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400">
                <a:solidFill>
                  <a:schemeClr val="bg2"/>
                </a:solidFill>
              </a:rPr>
              <a:t>Small Business Portfolio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F99F8C-78F0-AA4D-A762-24F159105262}"/>
              </a:ext>
            </a:extLst>
          </p:cNvPr>
          <p:cNvGrpSpPr/>
          <p:nvPr/>
        </p:nvGrpSpPr>
        <p:grpSpPr>
          <a:xfrm>
            <a:off x="547713" y="2524314"/>
            <a:ext cx="8187911" cy="1019763"/>
            <a:chOff x="547713" y="3659148"/>
            <a:chExt cx="8187911" cy="1019763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93D1CEE6-7576-3343-BBCF-703AB318FCA5}"/>
                </a:ext>
              </a:extLst>
            </p:cNvPr>
            <p:cNvSpPr/>
            <p:nvPr/>
          </p:nvSpPr>
          <p:spPr>
            <a:xfrm>
              <a:off x="3897028" y="3673231"/>
              <a:ext cx="4838596" cy="991596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DE583B9-66AD-784B-B85B-F92AA5EB6631}"/>
                </a:ext>
              </a:extLst>
            </p:cNvPr>
            <p:cNvSpPr/>
            <p:nvPr/>
          </p:nvSpPr>
          <p:spPr>
            <a:xfrm>
              <a:off x="595212" y="3669099"/>
              <a:ext cx="4210523" cy="9998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43109F-65E8-054F-BA3F-2A2A275F13B7}"/>
                </a:ext>
              </a:extLst>
            </p:cNvPr>
            <p:cNvSpPr/>
            <p:nvPr/>
          </p:nvSpPr>
          <p:spPr>
            <a:xfrm>
              <a:off x="1073217" y="3659148"/>
              <a:ext cx="499949" cy="1019763"/>
            </a:xfrm>
            <a:prstGeom prst="rect">
              <a:avLst/>
            </a:prstGeom>
            <a:solidFill>
              <a:srgbClr val="6EBE4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3CA8E8-A693-B34B-B887-56D2D4FBEFE9}"/>
                </a:ext>
              </a:extLst>
            </p:cNvPr>
            <p:cNvSpPr/>
            <p:nvPr/>
          </p:nvSpPr>
          <p:spPr>
            <a:xfrm>
              <a:off x="547713" y="3669099"/>
              <a:ext cx="999860" cy="9998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E5F6C7-A272-BE4E-9E86-5006D4B661F6}"/>
              </a:ext>
            </a:extLst>
          </p:cNvPr>
          <p:cNvGrpSpPr/>
          <p:nvPr/>
        </p:nvGrpSpPr>
        <p:grpSpPr>
          <a:xfrm>
            <a:off x="547713" y="1451860"/>
            <a:ext cx="8187911" cy="1019763"/>
            <a:chOff x="547713" y="3659148"/>
            <a:chExt cx="8187911" cy="101976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ACCF173D-64C9-BD42-B697-49E2CF6A657E}"/>
                </a:ext>
              </a:extLst>
            </p:cNvPr>
            <p:cNvSpPr/>
            <p:nvPr/>
          </p:nvSpPr>
          <p:spPr>
            <a:xfrm>
              <a:off x="3897028" y="3673231"/>
              <a:ext cx="4838596" cy="991596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E43C034-32E1-1244-AAD6-002DAA07F211}"/>
                </a:ext>
              </a:extLst>
            </p:cNvPr>
            <p:cNvSpPr/>
            <p:nvPr/>
          </p:nvSpPr>
          <p:spPr>
            <a:xfrm>
              <a:off x="595212" y="3669099"/>
              <a:ext cx="4210523" cy="9998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AC15CC3-7DCD-2347-B180-940402CA97B9}"/>
                </a:ext>
              </a:extLst>
            </p:cNvPr>
            <p:cNvSpPr/>
            <p:nvPr/>
          </p:nvSpPr>
          <p:spPr>
            <a:xfrm>
              <a:off x="1073217" y="3659148"/>
              <a:ext cx="499949" cy="1019763"/>
            </a:xfrm>
            <a:prstGeom prst="rect">
              <a:avLst/>
            </a:prstGeom>
            <a:solidFill>
              <a:srgbClr val="6EBE4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C6F5F6C-2A4B-B048-BE09-5D9BAC92A069}"/>
                </a:ext>
              </a:extLst>
            </p:cNvPr>
            <p:cNvSpPr/>
            <p:nvPr/>
          </p:nvSpPr>
          <p:spPr>
            <a:xfrm>
              <a:off x="547713" y="3669099"/>
              <a:ext cx="999860" cy="9998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F51139-6A45-3144-978C-1EC405F0E922}"/>
              </a:ext>
            </a:extLst>
          </p:cNvPr>
          <p:cNvGrpSpPr/>
          <p:nvPr/>
        </p:nvGrpSpPr>
        <p:grpSpPr>
          <a:xfrm>
            <a:off x="547713" y="3598132"/>
            <a:ext cx="8187911" cy="1019763"/>
            <a:chOff x="547713" y="3659148"/>
            <a:chExt cx="8187911" cy="1019763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D77FC4B-A6DF-804C-84F7-85461AB8BE9B}"/>
                </a:ext>
              </a:extLst>
            </p:cNvPr>
            <p:cNvSpPr/>
            <p:nvPr/>
          </p:nvSpPr>
          <p:spPr>
            <a:xfrm>
              <a:off x="3897028" y="3673231"/>
              <a:ext cx="4838596" cy="991596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0622BA3-9B32-DF49-B411-96DA82397EDE}"/>
                </a:ext>
              </a:extLst>
            </p:cNvPr>
            <p:cNvSpPr/>
            <p:nvPr/>
          </p:nvSpPr>
          <p:spPr>
            <a:xfrm>
              <a:off x="595212" y="3669099"/>
              <a:ext cx="4210523" cy="9998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0EF3F4-14DB-5F41-8758-7C0CE5815061}"/>
                </a:ext>
              </a:extLst>
            </p:cNvPr>
            <p:cNvSpPr/>
            <p:nvPr/>
          </p:nvSpPr>
          <p:spPr>
            <a:xfrm>
              <a:off x="1073217" y="3659148"/>
              <a:ext cx="499949" cy="1019763"/>
            </a:xfrm>
            <a:prstGeom prst="rect">
              <a:avLst/>
            </a:prstGeom>
            <a:solidFill>
              <a:srgbClr val="6EBE4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ACF0FDF-97D8-7A48-81D3-D1BE0C4815D2}"/>
                </a:ext>
              </a:extLst>
            </p:cNvPr>
            <p:cNvSpPr/>
            <p:nvPr/>
          </p:nvSpPr>
          <p:spPr>
            <a:xfrm>
              <a:off x="547713" y="3669099"/>
              <a:ext cx="999860" cy="9998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ABDAB4-2CCC-B343-BE3C-20DF51342AE5}"/>
              </a:ext>
            </a:extLst>
          </p:cNvPr>
          <p:cNvGrpSpPr/>
          <p:nvPr/>
        </p:nvGrpSpPr>
        <p:grpSpPr>
          <a:xfrm>
            <a:off x="5142305" y="1653465"/>
            <a:ext cx="1215193" cy="604529"/>
            <a:chOff x="6108405" y="1854696"/>
            <a:chExt cx="1215193" cy="604529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8E903D07-161C-AE4C-877C-7F9C1E1C72E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447761" y="1854696"/>
              <a:ext cx="510641" cy="271279"/>
            </a:xfrm>
            <a:custGeom>
              <a:avLst/>
              <a:gdLst>
                <a:gd name="T0" fmla="*/ 2671 w 3456"/>
                <a:gd name="T1" fmla="*/ 1521 h 1834"/>
                <a:gd name="T2" fmla="*/ 2857 w 3456"/>
                <a:gd name="T3" fmla="*/ 1677 h 1834"/>
                <a:gd name="T4" fmla="*/ 2975 w 3456"/>
                <a:gd name="T5" fmla="*/ 1465 h 1834"/>
                <a:gd name="T6" fmla="*/ 1129 w 3456"/>
                <a:gd name="T7" fmla="*/ 1823 h 1834"/>
                <a:gd name="T8" fmla="*/ 3082 w 3456"/>
                <a:gd name="T9" fmla="*/ 1330 h 1834"/>
                <a:gd name="T10" fmla="*/ 3082 w 3456"/>
                <a:gd name="T11" fmla="*/ 1712 h 1834"/>
                <a:gd name="T12" fmla="*/ 2700 w 3456"/>
                <a:gd name="T13" fmla="*/ 1809 h 1834"/>
                <a:gd name="T14" fmla="*/ 2513 w 3456"/>
                <a:gd name="T15" fmla="*/ 1479 h 1834"/>
                <a:gd name="T16" fmla="*/ 2783 w 3456"/>
                <a:gd name="T17" fmla="*/ 1211 h 1834"/>
                <a:gd name="T18" fmla="*/ 2351 w 3456"/>
                <a:gd name="T19" fmla="*/ 1392 h 1834"/>
                <a:gd name="T20" fmla="*/ 2136 w 3456"/>
                <a:gd name="T21" fmla="*/ 1381 h 1834"/>
                <a:gd name="T22" fmla="*/ 2093 w 3456"/>
                <a:gd name="T23" fmla="*/ 1625 h 1834"/>
                <a:gd name="T24" fmla="*/ 2335 w 3456"/>
                <a:gd name="T25" fmla="*/ 1658 h 1834"/>
                <a:gd name="T26" fmla="*/ 2174 w 3456"/>
                <a:gd name="T27" fmla="*/ 1832 h 1834"/>
                <a:gd name="T28" fmla="*/ 1903 w 3456"/>
                <a:gd name="T29" fmla="*/ 1605 h 1834"/>
                <a:gd name="T30" fmla="*/ 2047 w 3456"/>
                <a:gd name="T31" fmla="*/ 1249 h 1834"/>
                <a:gd name="T32" fmla="*/ 748 w 3456"/>
                <a:gd name="T33" fmla="*/ 1223 h 1834"/>
                <a:gd name="T34" fmla="*/ 642 w 3456"/>
                <a:gd name="T35" fmla="*/ 1359 h 1834"/>
                <a:gd name="T36" fmla="*/ 479 w 3456"/>
                <a:gd name="T37" fmla="*/ 1550 h 1834"/>
                <a:gd name="T38" fmla="*/ 697 w 3456"/>
                <a:gd name="T39" fmla="*/ 1676 h 1834"/>
                <a:gd name="T40" fmla="*/ 692 w 3456"/>
                <a:gd name="T41" fmla="*/ 1830 h 1834"/>
                <a:gd name="T42" fmla="*/ 370 w 3456"/>
                <a:gd name="T43" fmla="*/ 1710 h 1834"/>
                <a:gd name="T44" fmla="*/ 375 w 3456"/>
                <a:gd name="T45" fmla="*/ 1326 h 1834"/>
                <a:gd name="T46" fmla="*/ 1610 w 3456"/>
                <a:gd name="T47" fmla="*/ 1211 h 1834"/>
                <a:gd name="T48" fmla="*/ 1679 w 3456"/>
                <a:gd name="T49" fmla="*/ 1350 h 1834"/>
                <a:gd name="T50" fmla="*/ 1494 w 3456"/>
                <a:gd name="T51" fmla="*/ 1373 h 1834"/>
                <a:gd name="T52" fmla="*/ 1634 w 3456"/>
                <a:gd name="T53" fmla="*/ 1470 h 1834"/>
                <a:gd name="T54" fmla="*/ 1737 w 3456"/>
                <a:gd name="T55" fmla="*/ 1694 h 1834"/>
                <a:gd name="T56" fmla="*/ 1524 w 3456"/>
                <a:gd name="T57" fmla="*/ 1833 h 1834"/>
                <a:gd name="T58" fmla="*/ 1334 w 3456"/>
                <a:gd name="T59" fmla="*/ 1678 h 1834"/>
                <a:gd name="T60" fmla="*/ 1552 w 3456"/>
                <a:gd name="T61" fmla="*/ 1690 h 1834"/>
                <a:gd name="T62" fmla="*/ 1520 w 3456"/>
                <a:gd name="T63" fmla="*/ 1584 h 1834"/>
                <a:gd name="T64" fmla="*/ 1350 w 3456"/>
                <a:gd name="T65" fmla="*/ 1473 h 1834"/>
                <a:gd name="T66" fmla="*/ 1446 w 3456"/>
                <a:gd name="T67" fmla="*/ 1227 h 1834"/>
                <a:gd name="T68" fmla="*/ 3456 w 3456"/>
                <a:gd name="T69" fmla="*/ 569 h 1834"/>
                <a:gd name="T70" fmla="*/ 3328 w 3456"/>
                <a:gd name="T71" fmla="*/ 780 h 1834"/>
                <a:gd name="T72" fmla="*/ 3381 w 3456"/>
                <a:gd name="T73" fmla="*/ 493 h 1834"/>
                <a:gd name="T74" fmla="*/ 1793 w 3456"/>
                <a:gd name="T75" fmla="*/ 766 h 1834"/>
                <a:gd name="T76" fmla="*/ 1653 w 3456"/>
                <a:gd name="T77" fmla="*/ 727 h 1834"/>
                <a:gd name="T78" fmla="*/ 113 w 3456"/>
                <a:gd name="T79" fmla="*/ 503 h 1834"/>
                <a:gd name="T80" fmla="*/ 95 w 3456"/>
                <a:gd name="T81" fmla="*/ 801 h 1834"/>
                <a:gd name="T82" fmla="*/ 10 w 3456"/>
                <a:gd name="T83" fmla="*/ 531 h 1834"/>
                <a:gd name="T84" fmla="*/ 3040 w 3456"/>
                <a:gd name="T85" fmla="*/ 340 h 1834"/>
                <a:gd name="T86" fmla="*/ 2929 w 3456"/>
                <a:gd name="T87" fmla="*/ 793 h 1834"/>
                <a:gd name="T88" fmla="*/ 2947 w 3456"/>
                <a:gd name="T89" fmla="*/ 287 h 1834"/>
                <a:gd name="T90" fmla="*/ 2214 w 3456"/>
                <a:gd name="T91" fmla="*/ 748 h 1834"/>
                <a:gd name="T92" fmla="*/ 2069 w 3456"/>
                <a:gd name="T93" fmla="*/ 748 h 1834"/>
                <a:gd name="T94" fmla="*/ 1335 w 3456"/>
                <a:gd name="T95" fmla="*/ 287 h 1834"/>
                <a:gd name="T96" fmla="*/ 1353 w 3456"/>
                <a:gd name="T97" fmla="*/ 793 h 1834"/>
                <a:gd name="T98" fmla="*/ 1242 w 3456"/>
                <a:gd name="T99" fmla="*/ 340 h 1834"/>
                <a:gd name="T100" fmla="*/ 553 w 3456"/>
                <a:gd name="T101" fmla="*/ 322 h 1834"/>
                <a:gd name="T102" fmla="*/ 468 w 3456"/>
                <a:gd name="T103" fmla="*/ 801 h 1834"/>
                <a:gd name="T104" fmla="*/ 450 w 3456"/>
                <a:gd name="T105" fmla="*/ 295 h 1834"/>
                <a:gd name="T106" fmla="*/ 2630 w 3456"/>
                <a:gd name="T107" fmla="*/ 879 h 1834"/>
                <a:gd name="T108" fmla="*/ 2490 w 3456"/>
                <a:gd name="T109" fmla="*/ 917 h 1834"/>
                <a:gd name="T110" fmla="*/ 902 w 3456"/>
                <a:gd name="T111" fmla="*/ 0 h 1834"/>
                <a:gd name="T112" fmla="*/ 955 w 3456"/>
                <a:gd name="T113" fmla="*/ 931 h 1834"/>
                <a:gd name="T114" fmla="*/ 826 w 3456"/>
                <a:gd name="T115" fmla="*/ 75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56" h="1834">
                  <a:moveTo>
                    <a:pt x="2828" y="1362"/>
                  </a:moveTo>
                  <a:lnTo>
                    <a:pt x="2798" y="1364"/>
                  </a:lnTo>
                  <a:lnTo>
                    <a:pt x="2771" y="1371"/>
                  </a:lnTo>
                  <a:lnTo>
                    <a:pt x="2747" y="1384"/>
                  </a:lnTo>
                  <a:lnTo>
                    <a:pt x="2725" y="1400"/>
                  </a:lnTo>
                  <a:lnTo>
                    <a:pt x="2706" y="1419"/>
                  </a:lnTo>
                  <a:lnTo>
                    <a:pt x="2691" y="1441"/>
                  </a:lnTo>
                  <a:lnTo>
                    <a:pt x="2680" y="1465"/>
                  </a:lnTo>
                  <a:lnTo>
                    <a:pt x="2674" y="1492"/>
                  </a:lnTo>
                  <a:lnTo>
                    <a:pt x="2671" y="1521"/>
                  </a:lnTo>
                  <a:lnTo>
                    <a:pt x="2674" y="1549"/>
                  </a:lnTo>
                  <a:lnTo>
                    <a:pt x="2680" y="1577"/>
                  </a:lnTo>
                  <a:lnTo>
                    <a:pt x="2691" y="1601"/>
                  </a:lnTo>
                  <a:lnTo>
                    <a:pt x="2706" y="1623"/>
                  </a:lnTo>
                  <a:lnTo>
                    <a:pt x="2725" y="1642"/>
                  </a:lnTo>
                  <a:lnTo>
                    <a:pt x="2747" y="1658"/>
                  </a:lnTo>
                  <a:lnTo>
                    <a:pt x="2771" y="1669"/>
                  </a:lnTo>
                  <a:lnTo>
                    <a:pt x="2798" y="1677"/>
                  </a:lnTo>
                  <a:lnTo>
                    <a:pt x="2828" y="1680"/>
                  </a:lnTo>
                  <a:lnTo>
                    <a:pt x="2857" y="1677"/>
                  </a:lnTo>
                  <a:lnTo>
                    <a:pt x="2883" y="1669"/>
                  </a:lnTo>
                  <a:lnTo>
                    <a:pt x="2908" y="1658"/>
                  </a:lnTo>
                  <a:lnTo>
                    <a:pt x="2930" y="1642"/>
                  </a:lnTo>
                  <a:lnTo>
                    <a:pt x="2948" y="1623"/>
                  </a:lnTo>
                  <a:lnTo>
                    <a:pt x="2964" y="1601"/>
                  </a:lnTo>
                  <a:lnTo>
                    <a:pt x="2975" y="1577"/>
                  </a:lnTo>
                  <a:lnTo>
                    <a:pt x="2982" y="1549"/>
                  </a:lnTo>
                  <a:lnTo>
                    <a:pt x="2985" y="1521"/>
                  </a:lnTo>
                  <a:lnTo>
                    <a:pt x="2982" y="1492"/>
                  </a:lnTo>
                  <a:lnTo>
                    <a:pt x="2975" y="1465"/>
                  </a:lnTo>
                  <a:lnTo>
                    <a:pt x="2964" y="1441"/>
                  </a:lnTo>
                  <a:lnTo>
                    <a:pt x="2948" y="1419"/>
                  </a:lnTo>
                  <a:lnTo>
                    <a:pt x="2930" y="1400"/>
                  </a:lnTo>
                  <a:lnTo>
                    <a:pt x="2908" y="1384"/>
                  </a:lnTo>
                  <a:lnTo>
                    <a:pt x="2883" y="1371"/>
                  </a:lnTo>
                  <a:lnTo>
                    <a:pt x="2857" y="1364"/>
                  </a:lnTo>
                  <a:lnTo>
                    <a:pt x="2828" y="1362"/>
                  </a:lnTo>
                  <a:close/>
                  <a:moveTo>
                    <a:pt x="977" y="1218"/>
                  </a:moveTo>
                  <a:lnTo>
                    <a:pt x="1129" y="1218"/>
                  </a:lnTo>
                  <a:lnTo>
                    <a:pt x="1129" y="1823"/>
                  </a:lnTo>
                  <a:lnTo>
                    <a:pt x="977" y="1823"/>
                  </a:lnTo>
                  <a:lnTo>
                    <a:pt x="977" y="1218"/>
                  </a:lnTo>
                  <a:close/>
                  <a:moveTo>
                    <a:pt x="2828" y="1208"/>
                  </a:moveTo>
                  <a:lnTo>
                    <a:pt x="2873" y="1211"/>
                  </a:lnTo>
                  <a:lnTo>
                    <a:pt x="2916" y="1219"/>
                  </a:lnTo>
                  <a:lnTo>
                    <a:pt x="2955" y="1232"/>
                  </a:lnTo>
                  <a:lnTo>
                    <a:pt x="2992" y="1251"/>
                  </a:lnTo>
                  <a:lnTo>
                    <a:pt x="3026" y="1273"/>
                  </a:lnTo>
                  <a:lnTo>
                    <a:pt x="3056" y="1299"/>
                  </a:lnTo>
                  <a:lnTo>
                    <a:pt x="3082" y="1330"/>
                  </a:lnTo>
                  <a:lnTo>
                    <a:pt x="3104" y="1363"/>
                  </a:lnTo>
                  <a:lnTo>
                    <a:pt x="3121" y="1398"/>
                  </a:lnTo>
                  <a:lnTo>
                    <a:pt x="3134" y="1437"/>
                  </a:lnTo>
                  <a:lnTo>
                    <a:pt x="3142" y="1479"/>
                  </a:lnTo>
                  <a:lnTo>
                    <a:pt x="3145" y="1521"/>
                  </a:lnTo>
                  <a:lnTo>
                    <a:pt x="3142" y="1563"/>
                  </a:lnTo>
                  <a:lnTo>
                    <a:pt x="3134" y="1604"/>
                  </a:lnTo>
                  <a:lnTo>
                    <a:pt x="3121" y="1642"/>
                  </a:lnTo>
                  <a:lnTo>
                    <a:pt x="3104" y="1679"/>
                  </a:lnTo>
                  <a:lnTo>
                    <a:pt x="3082" y="1712"/>
                  </a:lnTo>
                  <a:lnTo>
                    <a:pt x="3056" y="1742"/>
                  </a:lnTo>
                  <a:lnTo>
                    <a:pt x="3026" y="1769"/>
                  </a:lnTo>
                  <a:lnTo>
                    <a:pt x="2992" y="1791"/>
                  </a:lnTo>
                  <a:lnTo>
                    <a:pt x="2955" y="1809"/>
                  </a:lnTo>
                  <a:lnTo>
                    <a:pt x="2916" y="1822"/>
                  </a:lnTo>
                  <a:lnTo>
                    <a:pt x="2873" y="1831"/>
                  </a:lnTo>
                  <a:lnTo>
                    <a:pt x="2828" y="1834"/>
                  </a:lnTo>
                  <a:lnTo>
                    <a:pt x="2783" y="1831"/>
                  </a:lnTo>
                  <a:lnTo>
                    <a:pt x="2740" y="1822"/>
                  </a:lnTo>
                  <a:lnTo>
                    <a:pt x="2700" y="1809"/>
                  </a:lnTo>
                  <a:lnTo>
                    <a:pt x="2663" y="1791"/>
                  </a:lnTo>
                  <a:lnTo>
                    <a:pt x="2630" y="1769"/>
                  </a:lnTo>
                  <a:lnTo>
                    <a:pt x="2599" y="1742"/>
                  </a:lnTo>
                  <a:lnTo>
                    <a:pt x="2573" y="1712"/>
                  </a:lnTo>
                  <a:lnTo>
                    <a:pt x="2551" y="1679"/>
                  </a:lnTo>
                  <a:lnTo>
                    <a:pt x="2534" y="1642"/>
                  </a:lnTo>
                  <a:lnTo>
                    <a:pt x="2521" y="1604"/>
                  </a:lnTo>
                  <a:lnTo>
                    <a:pt x="2513" y="1563"/>
                  </a:lnTo>
                  <a:lnTo>
                    <a:pt x="2510" y="1521"/>
                  </a:lnTo>
                  <a:lnTo>
                    <a:pt x="2513" y="1479"/>
                  </a:lnTo>
                  <a:lnTo>
                    <a:pt x="2521" y="1437"/>
                  </a:lnTo>
                  <a:lnTo>
                    <a:pt x="2534" y="1398"/>
                  </a:lnTo>
                  <a:lnTo>
                    <a:pt x="2551" y="1363"/>
                  </a:lnTo>
                  <a:lnTo>
                    <a:pt x="2573" y="1330"/>
                  </a:lnTo>
                  <a:lnTo>
                    <a:pt x="2599" y="1299"/>
                  </a:lnTo>
                  <a:lnTo>
                    <a:pt x="2630" y="1273"/>
                  </a:lnTo>
                  <a:lnTo>
                    <a:pt x="2663" y="1251"/>
                  </a:lnTo>
                  <a:lnTo>
                    <a:pt x="2700" y="1232"/>
                  </a:lnTo>
                  <a:lnTo>
                    <a:pt x="2740" y="1219"/>
                  </a:lnTo>
                  <a:lnTo>
                    <a:pt x="2783" y="1211"/>
                  </a:lnTo>
                  <a:lnTo>
                    <a:pt x="2828" y="1208"/>
                  </a:lnTo>
                  <a:close/>
                  <a:moveTo>
                    <a:pt x="2213" y="1208"/>
                  </a:moveTo>
                  <a:lnTo>
                    <a:pt x="2242" y="1209"/>
                  </a:lnTo>
                  <a:lnTo>
                    <a:pt x="2268" y="1211"/>
                  </a:lnTo>
                  <a:lnTo>
                    <a:pt x="2292" y="1215"/>
                  </a:lnTo>
                  <a:lnTo>
                    <a:pt x="2312" y="1219"/>
                  </a:lnTo>
                  <a:lnTo>
                    <a:pt x="2329" y="1223"/>
                  </a:lnTo>
                  <a:lnTo>
                    <a:pt x="2343" y="1227"/>
                  </a:lnTo>
                  <a:lnTo>
                    <a:pt x="2351" y="1230"/>
                  </a:lnTo>
                  <a:lnTo>
                    <a:pt x="2351" y="1392"/>
                  </a:lnTo>
                  <a:lnTo>
                    <a:pt x="2346" y="1389"/>
                  </a:lnTo>
                  <a:lnTo>
                    <a:pt x="2335" y="1384"/>
                  </a:lnTo>
                  <a:lnTo>
                    <a:pt x="2321" y="1377"/>
                  </a:lnTo>
                  <a:lnTo>
                    <a:pt x="2302" y="1371"/>
                  </a:lnTo>
                  <a:lnTo>
                    <a:pt x="2279" y="1365"/>
                  </a:lnTo>
                  <a:lnTo>
                    <a:pt x="2253" y="1360"/>
                  </a:lnTo>
                  <a:lnTo>
                    <a:pt x="2223" y="1359"/>
                  </a:lnTo>
                  <a:lnTo>
                    <a:pt x="2192" y="1362"/>
                  </a:lnTo>
                  <a:lnTo>
                    <a:pt x="2163" y="1369"/>
                  </a:lnTo>
                  <a:lnTo>
                    <a:pt x="2136" y="1381"/>
                  </a:lnTo>
                  <a:lnTo>
                    <a:pt x="2113" y="1396"/>
                  </a:lnTo>
                  <a:lnTo>
                    <a:pt x="2095" y="1415"/>
                  </a:lnTo>
                  <a:lnTo>
                    <a:pt x="2079" y="1437"/>
                  </a:lnTo>
                  <a:lnTo>
                    <a:pt x="2067" y="1463"/>
                  </a:lnTo>
                  <a:lnTo>
                    <a:pt x="2060" y="1490"/>
                  </a:lnTo>
                  <a:lnTo>
                    <a:pt x="2058" y="1521"/>
                  </a:lnTo>
                  <a:lnTo>
                    <a:pt x="2060" y="1550"/>
                  </a:lnTo>
                  <a:lnTo>
                    <a:pt x="2066" y="1578"/>
                  </a:lnTo>
                  <a:lnTo>
                    <a:pt x="2078" y="1602"/>
                  </a:lnTo>
                  <a:lnTo>
                    <a:pt x="2093" y="1625"/>
                  </a:lnTo>
                  <a:lnTo>
                    <a:pt x="2112" y="1644"/>
                  </a:lnTo>
                  <a:lnTo>
                    <a:pt x="2135" y="1660"/>
                  </a:lnTo>
                  <a:lnTo>
                    <a:pt x="2162" y="1672"/>
                  </a:lnTo>
                  <a:lnTo>
                    <a:pt x="2191" y="1679"/>
                  </a:lnTo>
                  <a:lnTo>
                    <a:pt x="2223" y="1682"/>
                  </a:lnTo>
                  <a:lnTo>
                    <a:pt x="2253" y="1680"/>
                  </a:lnTo>
                  <a:lnTo>
                    <a:pt x="2279" y="1676"/>
                  </a:lnTo>
                  <a:lnTo>
                    <a:pt x="2301" y="1671"/>
                  </a:lnTo>
                  <a:lnTo>
                    <a:pt x="2321" y="1664"/>
                  </a:lnTo>
                  <a:lnTo>
                    <a:pt x="2335" y="1658"/>
                  </a:lnTo>
                  <a:lnTo>
                    <a:pt x="2346" y="1653"/>
                  </a:lnTo>
                  <a:lnTo>
                    <a:pt x="2351" y="1649"/>
                  </a:lnTo>
                  <a:lnTo>
                    <a:pt x="2351" y="1812"/>
                  </a:lnTo>
                  <a:lnTo>
                    <a:pt x="2339" y="1816"/>
                  </a:lnTo>
                  <a:lnTo>
                    <a:pt x="2322" y="1820"/>
                  </a:lnTo>
                  <a:lnTo>
                    <a:pt x="2300" y="1826"/>
                  </a:lnTo>
                  <a:lnTo>
                    <a:pt x="2275" y="1830"/>
                  </a:lnTo>
                  <a:lnTo>
                    <a:pt x="2245" y="1833"/>
                  </a:lnTo>
                  <a:lnTo>
                    <a:pt x="2213" y="1834"/>
                  </a:lnTo>
                  <a:lnTo>
                    <a:pt x="2174" y="1832"/>
                  </a:lnTo>
                  <a:lnTo>
                    <a:pt x="2136" y="1826"/>
                  </a:lnTo>
                  <a:lnTo>
                    <a:pt x="2100" y="1815"/>
                  </a:lnTo>
                  <a:lnTo>
                    <a:pt x="2065" y="1801"/>
                  </a:lnTo>
                  <a:lnTo>
                    <a:pt x="2033" y="1783"/>
                  </a:lnTo>
                  <a:lnTo>
                    <a:pt x="2002" y="1762"/>
                  </a:lnTo>
                  <a:lnTo>
                    <a:pt x="1975" y="1737"/>
                  </a:lnTo>
                  <a:lnTo>
                    <a:pt x="1952" y="1710"/>
                  </a:lnTo>
                  <a:lnTo>
                    <a:pt x="1931" y="1678"/>
                  </a:lnTo>
                  <a:lnTo>
                    <a:pt x="1915" y="1643"/>
                  </a:lnTo>
                  <a:lnTo>
                    <a:pt x="1903" y="1605"/>
                  </a:lnTo>
                  <a:lnTo>
                    <a:pt x="1896" y="1564"/>
                  </a:lnTo>
                  <a:lnTo>
                    <a:pt x="1892" y="1521"/>
                  </a:lnTo>
                  <a:lnTo>
                    <a:pt x="1896" y="1477"/>
                  </a:lnTo>
                  <a:lnTo>
                    <a:pt x="1904" y="1434"/>
                  </a:lnTo>
                  <a:lnTo>
                    <a:pt x="1917" y="1395"/>
                  </a:lnTo>
                  <a:lnTo>
                    <a:pt x="1934" y="1359"/>
                  </a:lnTo>
                  <a:lnTo>
                    <a:pt x="1957" y="1326"/>
                  </a:lnTo>
                  <a:lnTo>
                    <a:pt x="1984" y="1296"/>
                  </a:lnTo>
                  <a:lnTo>
                    <a:pt x="2014" y="1271"/>
                  </a:lnTo>
                  <a:lnTo>
                    <a:pt x="2047" y="1249"/>
                  </a:lnTo>
                  <a:lnTo>
                    <a:pt x="2085" y="1231"/>
                  </a:lnTo>
                  <a:lnTo>
                    <a:pt x="2125" y="1218"/>
                  </a:lnTo>
                  <a:lnTo>
                    <a:pt x="2168" y="1211"/>
                  </a:lnTo>
                  <a:lnTo>
                    <a:pt x="2213" y="1208"/>
                  </a:lnTo>
                  <a:close/>
                  <a:moveTo>
                    <a:pt x="630" y="1208"/>
                  </a:moveTo>
                  <a:lnTo>
                    <a:pt x="660" y="1209"/>
                  </a:lnTo>
                  <a:lnTo>
                    <a:pt x="687" y="1211"/>
                  </a:lnTo>
                  <a:lnTo>
                    <a:pt x="711" y="1215"/>
                  </a:lnTo>
                  <a:lnTo>
                    <a:pt x="731" y="1219"/>
                  </a:lnTo>
                  <a:lnTo>
                    <a:pt x="748" y="1223"/>
                  </a:lnTo>
                  <a:lnTo>
                    <a:pt x="760" y="1227"/>
                  </a:lnTo>
                  <a:lnTo>
                    <a:pt x="769" y="1230"/>
                  </a:lnTo>
                  <a:lnTo>
                    <a:pt x="769" y="1392"/>
                  </a:lnTo>
                  <a:lnTo>
                    <a:pt x="763" y="1389"/>
                  </a:lnTo>
                  <a:lnTo>
                    <a:pt x="754" y="1384"/>
                  </a:lnTo>
                  <a:lnTo>
                    <a:pt x="739" y="1377"/>
                  </a:lnTo>
                  <a:lnTo>
                    <a:pt x="721" y="1371"/>
                  </a:lnTo>
                  <a:lnTo>
                    <a:pt x="697" y="1365"/>
                  </a:lnTo>
                  <a:lnTo>
                    <a:pt x="671" y="1360"/>
                  </a:lnTo>
                  <a:lnTo>
                    <a:pt x="642" y="1359"/>
                  </a:lnTo>
                  <a:lnTo>
                    <a:pt x="611" y="1362"/>
                  </a:lnTo>
                  <a:lnTo>
                    <a:pt x="581" y="1369"/>
                  </a:lnTo>
                  <a:lnTo>
                    <a:pt x="555" y="1381"/>
                  </a:lnTo>
                  <a:lnTo>
                    <a:pt x="532" y="1396"/>
                  </a:lnTo>
                  <a:lnTo>
                    <a:pt x="513" y="1415"/>
                  </a:lnTo>
                  <a:lnTo>
                    <a:pt x="497" y="1437"/>
                  </a:lnTo>
                  <a:lnTo>
                    <a:pt x="485" y="1463"/>
                  </a:lnTo>
                  <a:lnTo>
                    <a:pt x="479" y="1490"/>
                  </a:lnTo>
                  <a:lnTo>
                    <a:pt x="475" y="1521"/>
                  </a:lnTo>
                  <a:lnTo>
                    <a:pt x="479" y="1550"/>
                  </a:lnTo>
                  <a:lnTo>
                    <a:pt x="485" y="1578"/>
                  </a:lnTo>
                  <a:lnTo>
                    <a:pt x="496" y="1602"/>
                  </a:lnTo>
                  <a:lnTo>
                    <a:pt x="512" y="1625"/>
                  </a:lnTo>
                  <a:lnTo>
                    <a:pt x="531" y="1644"/>
                  </a:lnTo>
                  <a:lnTo>
                    <a:pt x="554" y="1660"/>
                  </a:lnTo>
                  <a:lnTo>
                    <a:pt x="580" y="1672"/>
                  </a:lnTo>
                  <a:lnTo>
                    <a:pt x="610" y="1679"/>
                  </a:lnTo>
                  <a:lnTo>
                    <a:pt x="642" y="1682"/>
                  </a:lnTo>
                  <a:lnTo>
                    <a:pt x="671" y="1680"/>
                  </a:lnTo>
                  <a:lnTo>
                    <a:pt x="697" y="1676"/>
                  </a:lnTo>
                  <a:lnTo>
                    <a:pt x="719" y="1671"/>
                  </a:lnTo>
                  <a:lnTo>
                    <a:pt x="738" y="1664"/>
                  </a:lnTo>
                  <a:lnTo>
                    <a:pt x="753" y="1658"/>
                  </a:lnTo>
                  <a:lnTo>
                    <a:pt x="763" y="1653"/>
                  </a:lnTo>
                  <a:lnTo>
                    <a:pt x="769" y="1649"/>
                  </a:lnTo>
                  <a:lnTo>
                    <a:pt x="769" y="1812"/>
                  </a:lnTo>
                  <a:lnTo>
                    <a:pt x="757" y="1816"/>
                  </a:lnTo>
                  <a:lnTo>
                    <a:pt x="740" y="1820"/>
                  </a:lnTo>
                  <a:lnTo>
                    <a:pt x="718" y="1826"/>
                  </a:lnTo>
                  <a:lnTo>
                    <a:pt x="692" y="1830"/>
                  </a:lnTo>
                  <a:lnTo>
                    <a:pt x="663" y="1833"/>
                  </a:lnTo>
                  <a:lnTo>
                    <a:pt x="630" y="1834"/>
                  </a:lnTo>
                  <a:lnTo>
                    <a:pt x="592" y="1832"/>
                  </a:lnTo>
                  <a:lnTo>
                    <a:pt x="554" y="1826"/>
                  </a:lnTo>
                  <a:lnTo>
                    <a:pt x="518" y="1815"/>
                  </a:lnTo>
                  <a:lnTo>
                    <a:pt x="484" y="1801"/>
                  </a:lnTo>
                  <a:lnTo>
                    <a:pt x="451" y="1783"/>
                  </a:lnTo>
                  <a:lnTo>
                    <a:pt x="421" y="1762"/>
                  </a:lnTo>
                  <a:lnTo>
                    <a:pt x="394" y="1737"/>
                  </a:lnTo>
                  <a:lnTo>
                    <a:pt x="370" y="1710"/>
                  </a:lnTo>
                  <a:lnTo>
                    <a:pt x="350" y="1678"/>
                  </a:lnTo>
                  <a:lnTo>
                    <a:pt x="333" y="1643"/>
                  </a:lnTo>
                  <a:lnTo>
                    <a:pt x="322" y="1605"/>
                  </a:lnTo>
                  <a:lnTo>
                    <a:pt x="314" y="1564"/>
                  </a:lnTo>
                  <a:lnTo>
                    <a:pt x="311" y="1521"/>
                  </a:lnTo>
                  <a:lnTo>
                    <a:pt x="314" y="1477"/>
                  </a:lnTo>
                  <a:lnTo>
                    <a:pt x="323" y="1434"/>
                  </a:lnTo>
                  <a:lnTo>
                    <a:pt x="335" y="1395"/>
                  </a:lnTo>
                  <a:lnTo>
                    <a:pt x="353" y="1359"/>
                  </a:lnTo>
                  <a:lnTo>
                    <a:pt x="375" y="1326"/>
                  </a:lnTo>
                  <a:lnTo>
                    <a:pt x="402" y="1296"/>
                  </a:lnTo>
                  <a:lnTo>
                    <a:pt x="433" y="1271"/>
                  </a:lnTo>
                  <a:lnTo>
                    <a:pt x="466" y="1249"/>
                  </a:lnTo>
                  <a:lnTo>
                    <a:pt x="503" y="1231"/>
                  </a:lnTo>
                  <a:lnTo>
                    <a:pt x="544" y="1218"/>
                  </a:lnTo>
                  <a:lnTo>
                    <a:pt x="585" y="1211"/>
                  </a:lnTo>
                  <a:lnTo>
                    <a:pt x="630" y="1208"/>
                  </a:lnTo>
                  <a:close/>
                  <a:moveTo>
                    <a:pt x="1556" y="1208"/>
                  </a:moveTo>
                  <a:lnTo>
                    <a:pt x="1583" y="1209"/>
                  </a:lnTo>
                  <a:lnTo>
                    <a:pt x="1610" y="1211"/>
                  </a:lnTo>
                  <a:lnTo>
                    <a:pt x="1634" y="1213"/>
                  </a:lnTo>
                  <a:lnTo>
                    <a:pt x="1656" y="1217"/>
                  </a:lnTo>
                  <a:lnTo>
                    <a:pt x="1675" y="1220"/>
                  </a:lnTo>
                  <a:lnTo>
                    <a:pt x="1689" y="1223"/>
                  </a:lnTo>
                  <a:lnTo>
                    <a:pt x="1699" y="1226"/>
                  </a:lnTo>
                  <a:lnTo>
                    <a:pt x="1704" y="1227"/>
                  </a:lnTo>
                  <a:lnTo>
                    <a:pt x="1704" y="1356"/>
                  </a:lnTo>
                  <a:lnTo>
                    <a:pt x="1700" y="1355"/>
                  </a:lnTo>
                  <a:lnTo>
                    <a:pt x="1691" y="1353"/>
                  </a:lnTo>
                  <a:lnTo>
                    <a:pt x="1679" y="1350"/>
                  </a:lnTo>
                  <a:lnTo>
                    <a:pt x="1663" y="1347"/>
                  </a:lnTo>
                  <a:lnTo>
                    <a:pt x="1645" y="1343"/>
                  </a:lnTo>
                  <a:lnTo>
                    <a:pt x="1625" y="1340"/>
                  </a:lnTo>
                  <a:lnTo>
                    <a:pt x="1605" y="1338"/>
                  </a:lnTo>
                  <a:lnTo>
                    <a:pt x="1586" y="1337"/>
                  </a:lnTo>
                  <a:lnTo>
                    <a:pt x="1557" y="1339"/>
                  </a:lnTo>
                  <a:lnTo>
                    <a:pt x="1534" y="1344"/>
                  </a:lnTo>
                  <a:lnTo>
                    <a:pt x="1515" y="1351"/>
                  </a:lnTo>
                  <a:lnTo>
                    <a:pt x="1502" y="1362"/>
                  </a:lnTo>
                  <a:lnTo>
                    <a:pt x="1494" y="1373"/>
                  </a:lnTo>
                  <a:lnTo>
                    <a:pt x="1491" y="1387"/>
                  </a:lnTo>
                  <a:lnTo>
                    <a:pt x="1494" y="1402"/>
                  </a:lnTo>
                  <a:lnTo>
                    <a:pt x="1501" y="1413"/>
                  </a:lnTo>
                  <a:lnTo>
                    <a:pt x="1511" y="1423"/>
                  </a:lnTo>
                  <a:lnTo>
                    <a:pt x="1523" y="1430"/>
                  </a:lnTo>
                  <a:lnTo>
                    <a:pt x="1536" y="1436"/>
                  </a:lnTo>
                  <a:lnTo>
                    <a:pt x="1549" y="1441"/>
                  </a:lnTo>
                  <a:lnTo>
                    <a:pt x="1560" y="1445"/>
                  </a:lnTo>
                  <a:lnTo>
                    <a:pt x="1602" y="1458"/>
                  </a:lnTo>
                  <a:lnTo>
                    <a:pt x="1634" y="1470"/>
                  </a:lnTo>
                  <a:lnTo>
                    <a:pt x="1661" y="1484"/>
                  </a:lnTo>
                  <a:lnTo>
                    <a:pt x="1684" y="1501"/>
                  </a:lnTo>
                  <a:lnTo>
                    <a:pt x="1703" y="1519"/>
                  </a:lnTo>
                  <a:lnTo>
                    <a:pt x="1719" y="1539"/>
                  </a:lnTo>
                  <a:lnTo>
                    <a:pt x="1731" y="1560"/>
                  </a:lnTo>
                  <a:lnTo>
                    <a:pt x="1740" y="1583"/>
                  </a:lnTo>
                  <a:lnTo>
                    <a:pt x="1745" y="1606"/>
                  </a:lnTo>
                  <a:lnTo>
                    <a:pt x="1746" y="1630"/>
                  </a:lnTo>
                  <a:lnTo>
                    <a:pt x="1744" y="1664"/>
                  </a:lnTo>
                  <a:lnTo>
                    <a:pt x="1737" y="1694"/>
                  </a:lnTo>
                  <a:lnTo>
                    <a:pt x="1727" y="1720"/>
                  </a:lnTo>
                  <a:lnTo>
                    <a:pt x="1712" y="1744"/>
                  </a:lnTo>
                  <a:lnTo>
                    <a:pt x="1696" y="1764"/>
                  </a:lnTo>
                  <a:lnTo>
                    <a:pt x="1676" y="1781"/>
                  </a:lnTo>
                  <a:lnTo>
                    <a:pt x="1654" y="1796"/>
                  </a:lnTo>
                  <a:lnTo>
                    <a:pt x="1630" y="1809"/>
                  </a:lnTo>
                  <a:lnTo>
                    <a:pt x="1604" y="1818"/>
                  </a:lnTo>
                  <a:lnTo>
                    <a:pt x="1578" y="1826"/>
                  </a:lnTo>
                  <a:lnTo>
                    <a:pt x="1551" y="1830"/>
                  </a:lnTo>
                  <a:lnTo>
                    <a:pt x="1524" y="1833"/>
                  </a:lnTo>
                  <a:lnTo>
                    <a:pt x="1498" y="1834"/>
                  </a:lnTo>
                  <a:lnTo>
                    <a:pt x="1467" y="1833"/>
                  </a:lnTo>
                  <a:lnTo>
                    <a:pt x="1439" y="1832"/>
                  </a:lnTo>
                  <a:lnTo>
                    <a:pt x="1412" y="1829"/>
                  </a:lnTo>
                  <a:lnTo>
                    <a:pt x="1388" y="1827"/>
                  </a:lnTo>
                  <a:lnTo>
                    <a:pt x="1368" y="1823"/>
                  </a:lnTo>
                  <a:lnTo>
                    <a:pt x="1351" y="1820"/>
                  </a:lnTo>
                  <a:lnTo>
                    <a:pt x="1339" y="1818"/>
                  </a:lnTo>
                  <a:lnTo>
                    <a:pt x="1334" y="1817"/>
                  </a:lnTo>
                  <a:lnTo>
                    <a:pt x="1334" y="1678"/>
                  </a:lnTo>
                  <a:lnTo>
                    <a:pt x="1343" y="1680"/>
                  </a:lnTo>
                  <a:lnTo>
                    <a:pt x="1356" y="1684"/>
                  </a:lnTo>
                  <a:lnTo>
                    <a:pt x="1375" y="1688"/>
                  </a:lnTo>
                  <a:lnTo>
                    <a:pt x="1397" y="1693"/>
                  </a:lnTo>
                  <a:lnTo>
                    <a:pt x="1422" y="1697"/>
                  </a:lnTo>
                  <a:lnTo>
                    <a:pt x="1448" y="1700"/>
                  </a:lnTo>
                  <a:lnTo>
                    <a:pt x="1477" y="1701"/>
                  </a:lnTo>
                  <a:lnTo>
                    <a:pt x="1507" y="1699"/>
                  </a:lnTo>
                  <a:lnTo>
                    <a:pt x="1531" y="1696"/>
                  </a:lnTo>
                  <a:lnTo>
                    <a:pt x="1552" y="1690"/>
                  </a:lnTo>
                  <a:lnTo>
                    <a:pt x="1568" y="1681"/>
                  </a:lnTo>
                  <a:lnTo>
                    <a:pt x="1578" y="1671"/>
                  </a:lnTo>
                  <a:lnTo>
                    <a:pt x="1585" y="1658"/>
                  </a:lnTo>
                  <a:lnTo>
                    <a:pt x="1587" y="1644"/>
                  </a:lnTo>
                  <a:lnTo>
                    <a:pt x="1585" y="1629"/>
                  </a:lnTo>
                  <a:lnTo>
                    <a:pt x="1578" y="1618"/>
                  </a:lnTo>
                  <a:lnTo>
                    <a:pt x="1567" y="1607"/>
                  </a:lnTo>
                  <a:lnTo>
                    <a:pt x="1553" y="1598"/>
                  </a:lnTo>
                  <a:lnTo>
                    <a:pt x="1537" y="1590"/>
                  </a:lnTo>
                  <a:lnTo>
                    <a:pt x="1520" y="1584"/>
                  </a:lnTo>
                  <a:lnTo>
                    <a:pt x="1509" y="1581"/>
                  </a:lnTo>
                  <a:lnTo>
                    <a:pt x="1498" y="1577"/>
                  </a:lnTo>
                  <a:lnTo>
                    <a:pt x="1487" y="1574"/>
                  </a:lnTo>
                  <a:lnTo>
                    <a:pt x="1462" y="1565"/>
                  </a:lnTo>
                  <a:lnTo>
                    <a:pt x="1439" y="1555"/>
                  </a:lnTo>
                  <a:lnTo>
                    <a:pt x="1416" y="1542"/>
                  </a:lnTo>
                  <a:lnTo>
                    <a:pt x="1396" y="1528"/>
                  </a:lnTo>
                  <a:lnTo>
                    <a:pt x="1378" y="1512"/>
                  </a:lnTo>
                  <a:lnTo>
                    <a:pt x="1363" y="1494"/>
                  </a:lnTo>
                  <a:lnTo>
                    <a:pt x="1350" y="1473"/>
                  </a:lnTo>
                  <a:lnTo>
                    <a:pt x="1341" y="1451"/>
                  </a:lnTo>
                  <a:lnTo>
                    <a:pt x="1334" y="1425"/>
                  </a:lnTo>
                  <a:lnTo>
                    <a:pt x="1332" y="1396"/>
                  </a:lnTo>
                  <a:lnTo>
                    <a:pt x="1334" y="1364"/>
                  </a:lnTo>
                  <a:lnTo>
                    <a:pt x="1342" y="1333"/>
                  </a:lnTo>
                  <a:lnTo>
                    <a:pt x="1354" y="1306"/>
                  </a:lnTo>
                  <a:lnTo>
                    <a:pt x="1371" y="1281"/>
                  </a:lnTo>
                  <a:lnTo>
                    <a:pt x="1392" y="1259"/>
                  </a:lnTo>
                  <a:lnTo>
                    <a:pt x="1417" y="1241"/>
                  </a:lnTo>
                  <a:lnTo>
                    <a:pt x="1446" y="1227"/>
                  </a:lnTo>
                  <a:lnTo>
                    <a:pt x="1479" y="1216"/>
                  </a:lnTo>
                  <a:lnTo>
                    <a:pt x="1515" y="1210"/>
                  </a:lnTo>
                  <a:lnTo>
                    <a:pt x="1556" y="1208"/>
                  </a:lnTo>
                  <a:close/>
                  <a:moveTo>
                    <a:pt x="3381" y="493"/>
                  </a:moveTo>
                  <a:lnTo>
                    <a:pt x="3400" y="496"/>
                  </a:lnTo>
                  <a:lnTo>
                    <a:pt x="3418" y="503"/>
                  </a:lnTo>
                  <a:lnTo>
                    <a:pt x="3434" y="515"/>
                  </a:lnTo>
                  <a:lnTo>
                    <a:pt x="3446" y="531"/>
                  </a:lnTo>
                  <a:lnTo>
                    <a:pt x="3453" y="548"/>
                  </a:lnTo>
                  <a:lnTo>
                    <a:pt x="3456" y="569"/>
                  </a:lnTo>
                  <a:lnTo>
                    <a:pt x="3456" y="727"/>
                  </a:lnTo>
                  <a:lnTo>
                    <a:pt x="3453" y="748"/>
                  </a:lnTo>
                  <a:lnTo>
                    <a:pt x="3446" y="766"/>
                  </a:lnTo>
                  <a:lnTo>
                    <a:pt x="3434" y="780"/>
                  </a:lnTo>
                  <a:lnTo>
                    <a:pt x="3418" y="793"/>
                  </a:lnTo>
                  <a:lnTo>
                    <a:pt x="3400" y="801"/>
                  </a:lnTo>
                  <a:lnTo>
                    <a:pt x="3381" y="803"/>
                  </a:lnTo>
                  <a:lnTo>
                    <a:pt x="3361" y="801"/>
                  </a:lnTo>
                  <a:lnTo>
                    <a:pt x="3343" y="793"/>
                  </a:lnTo>
                  <a:lnTo>
                    <a:pt x="3328" y="780"/>
                  </a:lnTo>
                  <a:lnTo>
                    <a:pt x="3316" y="766"/>
                  </a:lnTo>
                  <a:lnTo>
                    <a:pt x="3308" y="748"/>
                  </a:lnTo>
                  <a:lnTo>
                    <a:pt x="3306" y="727"/>
                  </a:lnTo>
                  <a:lnTo>
                    <a:pt x="3306" y="569"/>
                  </a:lnTo>
                  <a:lnTo>
                    <a:pt x="3308" y="548"/>
                  </a:lnTo>
                  <a:lnTo>
                    <a:pt x="3316" y="531"/>
                  </a:lnTo>
                  <a:lnTo>
                    <a:pt x="3328" y="515"/>
                  </a:lnTo>
                  <a:lnTo>
                    <a:pt x="3343" y="503"/>
                  </a:lnTo>
                  <a:lnTo>
                    <a:pt x="3361" y="496"/>
                  </a:lnTo>
                  <a:lnTo>
                    <a:pt x="3381" y="493"/>
                  </a:lnTo>
                  <a:close/>
                  <a:moveTo>
                    <a:pt x="1728" y="493"/>
                  </a:moveTo>
                  <a:lnTo>
                    <a:pt x="1748" y="496"/>
                  </a:lnTo>
                  <a:lnTo>
                    <a:pt x="1766" y="503"/>
                  </a:lnTo>
                  <a:lnTo>
                    <a:pt x="1781" y="515"/>
                  </a:lnTo>
                  <a:lnTo>
                    <a:pt x="1793" y="531"/>
                  </a:lnTo>
                  <a:lnTo>
                    <a:pt x="1800" y="548"/>
                  </a:lnTo>
                  <a:lnTo>
                    <a:pt x="1803" y="569"/>
                  </a:lnTo>
                  <a:lnTo>
                    <a:pt x="1803" y="727"/>
                  </a:lnTo>
                  <a:lnTo>
                    <a:pt x="1800" y="748"/>
                  </a:lnTo>
                  <a:lnTo>
                    <a:pt x="1793" y="766"/>
                  </a:lnTo>
                  <a:lnTo>
                    <a:pt x="1781" y="780"/>
                  </a:lnTo>
                  <a:lnTo>
                    <a:pt x="1766" y="793"/>
                  </a:lnTo>
                  <a:lnTo>
                    <a:pt x="1748" y="801"/>
                  </a:lnTo>
                  <a:lnTo>
                    <a:pt x="1728" y="803"/>
                  </a:lnTo>
                  <a:lnTo>
                    <a:pt x="1708" y="801"/>
                  </a:lnTo>
                  <a:lnTo>
                    <a:pt x="1690" y="793"/>
                  </a:lnTo>
                  <a:lnTo>
                    <a:pt x="1675" y="780"/>
                  </a:lnTo>
                  <a:lnTo>
                    <a:pt x="1663" y="766"/>
                  </a:lnTo>
                  <a:lnTo>
                    <a:pt x="1656" y="748"/>
                  </a:lnTo>
                  <a:lnTo>
                    <a:pt x="1653" y="727"/>
                  </a:lnTo>
                  <a:lnTo>
                    <a:pt x="1653" y="569"/>
                  </a:lnTo>
                  <a:lnTo>
                    <a:pt x="1656" y="548"/>
                  </a:lnTo>
                  <a:lnTo>
                    <a:pt x="1663" y="531"/>
                  </a:lnTo>
                  <a:lnTo>
                    <a:pt x="1675" y="515"/>
                  </a:lnTo>
                  <a:lnTo>
                    <a:pt x="1690" y="503"/>
                  </a:lnTo>
                  <a:lnTo>
                    <a:pt x="1708" y="496"/>
                  </a:lnTo>
                  <a:lnTo>
                    <a:pt x="1728" y="493"/>
                  </a:lnTo>
                  <a:close/>
                  <a:moveTo>
                    <a:pt x="75" y="493"/>
                  </a:moveTo>
                  <a:lnTo>
                    <a:pt x="95" y="496"/>
                  </a:lnTo>
                  <a:lnTo>
                    <a:pt x="113" y="503"/>
                  </a:lnTo>
                  <a:lnTo>
                    <a:pt x="129" y="515"/>
                  </a:lnTo>
                  <a:lnTo>
                    <a:pt x="140" y="531"/>
                  </a:lnTo>
                  <a:lnTo>
                    <a:pt x="148" y="548"/>
                  </a:lnTo>
                  <a:lnTo>
                    <a:pt x="151" y="569"/>
                  </a:lnTo>
                  <a:lnTo>
                    <a:pt x="151" y="727"/>
                  </a:lnTo>
                  <a:lnTo>
                    <a:pt x="148" y="748"/>
                  </a:lnTo>
                  <a:lnTo>
                    <a:pt x="140" y="766"/>
                  </a:lnTo>
                  <a:lnTo>
                    <a:pt x="129" y="780"/>
                  </a:lnTo>
                  <a:lnTo>
                    <a:pt x="113" y="793"/>
                  </a:lnTo>
                  <a:lnTo>
                    <a:pt x="95" y="801"/>
                  </a:lnTo>
                  <a:lnTo>
                    <a:pt x="75" y="803"/>
                  </a:lnTo>
                  <a:lnTo>
                    <a:pt x="56" y="801"/>
                  </a:lnTo>
                  <a:lnTo>
                    <a:pt x="38" y="793"/>
                  </a:lnTo>
                  <a:lnTo>
                    <a:pt x="22" y="780"/>
                  </a:lnTo>
                  <a:lnTo>
                    <a:pt x="10" y="766"/>
                  </a:lnTo>
                  <a:lnTo>
                    <a:pt x="3" y="748"/>
                  </a:lnTo>
                  <a:lnTo>
                    <a:pt x="0" y="727"/>
                  </a:lnTo>
                  <a:lnTo>
                    <a:pt x="0" y="569"/>
                  </a:lnTo>
                  <a:lnTo>
                    <a:pt x="3" y="548"/>
                  </a:lnTo>
                  <a:lnTo>
                    <a:pt x="10" y="531"/>
                  </a:lnTo>
                  <a:lnTo>
                    <a:pt x="22" y="515"/>
                  </a:lnTo>
                  <a:lnTo>
                    <a:pt x="38" y="503"/>
                  </a:lnTo>
                  <a:lnTo>
                    <a:pt x="56" y="496"/>
                  </a:lnTo>
                  <a:lnTo>
                    <a:pt x="75" y="493"/>
                  </a:lnTo>
                  <a:close/>
                  <a:moveTo>
                    <a:pt x="2968" y="285"/>
                  </a:moveTo>
                  <a:lnTo>
                    <a:pt x="2988" y="287"/>
                  </a:lnTo>
                  <a:lnTo>
                    <a:pt x="3006" y="295"/>
                  </a:lnTo>
                  <a:lnTo>
                    <a:pt x="3021" y="307"/>
                  </a:lnTo>
                  <a:lnTo>
                    <a:pt x="3033" y="322"/>
                  </a:lnTo>
                  <a:lnTo>
                    <a:pt x="3040" y="340"/>
                  </a:lnTo>
                  <a:lnTo>
                    <a:pt x="3043" y="360"/>
                  </a:lnTo>
                  <a:lnTo>
                    <a:pt x="3043" y="727"/>
                  </a:lnTo>
                  <a:lnTo>
                    <a:pt x="3040" y="748"/>
                  </a:lnTo>
                  <a:lnTo>
                    <a:pt x="3033" y="766"/>
                  </a:lnTo>
                  <a:lnTo>
                    <a:pt x="3021" y="780"/>
                  </a:lnTo>
                  <a:lnTo>
                    <a:pt x="3006" y="793"/>
                  </a:lnTo>
                  <a:lnTo>
                    <a:pt x="2988" y="801"/>
                  </a:lnTo>
                  <a:lnTo>
                    <a:pt x="2968" y="803"/>
                  </a:lnTo>
                  <a:lnTo>
                    <a:pt x="2947" y="801"/>
                  </a:lnTo>
                  <a:lnTo>
                    <a:pt x="2929" y="793"/>
                  </a:lnTo>
                  <a:lnTo>
                    <a:pt x="2915" y="780"/>
                  </a:lnTo>
                  <a:lnTo>
                    <a:pt x="2903" y="766"/>
                  </a:lnTo>
                  <a:lnTo>
                    <a:pt x="2895" y="748"/>
                  </a:lnTo>
                  <a:lnTo>
                    <a:pt x="2893" y="727"/>
                  </a:lnTo>
                  <a:lnTo>
                    <a:pt x="2893" y="360"/>
                  </a:lnTo>
                  <a:lnTo>
                    <a:pt x="2895" y="340"/>
                  </a:lnTo>
                  <a:lnTo>
                    <a:pt x="2903" y="322"/>
                  </a:lnTo>
                  <a:lnTo>
                    <a:pt x="2915" y="307"/>
                  </a:lnTo>
                  <a:lnTo>
                    <a:pt x="2929" y="295"/>
                  </a:lnTo>
                  <a:lnTo>
                    <a:pt x="2947" y="287"/>
                  </a:lnTo>
                  <a:lnTo>
                    <a:pt x="2968" y="285"/>
                  </a:lnTo>
                  <a:close/>
                  <a:moveTo>
                    <a:pt x="2142" y="285"/>
                  </a:moveTo>
                  <a:lnTo>
                    <a:pt x="2162" y="287"/>
                  </a:lnTo>
                  <a:lnTo>
                    <a:pt x="2179" y="295"/>
                  </a:lnTo>
                  <a:lnTo>
                    <a:pt x="2194" y="307"/>
                  </a:lnTo>
                  <a:lnTo>
                    <a:pt x="2207" y="322"/>
                  </a:lnTo>
                  <a:lnTo>
                    <a:pt x="2214" y="340"/>
                  </a:lnTo>
                  <a:lnTo>
                    <a:pt x="2216" y="360"/>
                  </a:lnTo>
                  <a:lnTo>
                    <a:pt x="2216" y="727"/>
                  </a:lnTo>
                  <a:lnTo>
                    <a:pt x="2214" y="748"/>
                  </a:lnTo>
                  <a:lnTo>
                    <a:pt x="2207" y="766"/>
                  </a:lnTo>
                  <a:lnTo>
                    <a:pt x="2194" y="780"/>
                  </a:lnTo>
                  <a:lnTo>
                    <a:pt x="2179" y="793"/>
                  </a:lnTo>
                  <a:lnTo>
                    <a:pt x="2162" y="801"/>
                  </a:lnTo>
                  <a:lnTo>
                    <a:pt x="2142" y="803"/>
                  </a:lnTo>
                  <a:lnTo>
                    <a:pt x="2122" y="801"/>
                  </a:lnTo>
                  <a:lnTo>
                    <a:pt x="2104" y="793"/>
                  </a:lnTo>
                  <a:lnTo>
                    <a:pt x="2088" y="780"/>
                  </a:lnTo>
                  <a:lnTo>
                    <a:pt x="2077" y="766"/>
                  </a:lnTo>
                  <a:lnTo>
                    <a:pt x="2069" y="748"/>
                  </a:lnTo>
                  <a:lnTo>
                    <a:pt x="2066" y="727"/>
                  </a:lnTo>
                  <a:lnTo>
                    <a:pt x="2066" y="360"/>
                  </a:lnTo>
                  <a:lnTo>
                    <a:pt x="2069" y="340"/>
                  </a:lnTo>
                  <a:lnTo>
                    <a:pt x="2077" y="322"/>
                  </a:lnTo>
                  <a:lnTo>
                    <a:pt x="2088" y="307"/>
                  </a:lnTo>
                  <a:lnTo>
                    <a:pt x="2104" y="295"/>
                  </a:lnTo>
                  <a:lnTo>
                    <a:pt x="2122" y="287"/>
                  </a:lnTo>
                  <a:lnTo>
                    <a:pt x="2142" y="285"/>
                  </a:lnTo>
                  <a:close/>
                  <a:moveTo>
                    <a:pt x="1315" y="285"/>
                  </a:moveTo>
                  <a:lnTo>
                    <a:pt x="1335" y="287"/>
                  </a:lnTo>
                  <a:lnTo>
                    <a:pt x="1353" y="295"/>
                  </a:lnTo>
                  <a:lnTo>
                    <a:pt x="1368" y="307"/>
                  </a:lnTo>
                  <a:lnTo>
                    <a:pt x="1380" y="322"/>
                  </a:lnTo>
                  <a:lnTo>
                    <a:pt x="1388" y="340"/>
                  </a:lnTo>
                  <a:lnTo>
                    <a:pt x="1390" y="360"/>
                  </a:lnTo>
                  <a:lnTo>
                    <a:pt x="1390" y="727"/>
                  </a:lnTo>
                  <a:lnTo>
                    <a:pt x="1388" y="748"/>
                  </a:lnTo>
                  <a:lnTo>
                    <a:pt x="1380" y="766"/>
                  </a:lnTo>
                  <a:lnTo>
                    <a:pt x="1368" y="780"/>
                  </a:lnTo>
                  <a:lnTo>
                    <a:pt x="1353" y="793"/>
                  </a:lnTo>
                  <a:lnTo>
                    <a:pt x="1335" y="801"/>
                  </a:lnTo>
                  <a:lnTo>
                    <a:pt x="1315" y="803"/>
                  </a:lnTo>
                  <a:lnTo>
                    <a:pt x="1295" y="801"/>
                  </a:lnTo>
                  <a:lnTo>
                    <a:pt x="1277" y="793"/>
                  </a:lnTo>
                  <a:lnTo>
                    <a:pt x="1262" y="780"/>
                  </a:lnTo>
                  <a:lnTo>
                    <a:pt x="1250" y="766"/>
                  </a:lnTo>
                  <a:lnTo>
                    <a:pt x="1242" y="748"/>
                  </a:lnTo>
                  <a:lnTo>
                    <a:pt x="1240" y="727"/>
                  </a:lnTo>
                  <a:lnTo>
                    <a:pt x="1240" y="360"/>
                  </a:lnTo>
                  <a:lnTo>
                    <a:pt x="1242" y="340"/>
                  </a:lnTo>
                  <a:lnTo>
                    <a:pt x="1250" y="322"/>
                  </a:lnTo>
                  <a:lnTo>
                    <a:pt x="1262" y="307"/>
                  </a:lnTo>
                  <a:lnTo>
                    <a:pt x="1277" y="295"/>
                  </a:lnTo>
                  <a:lnTo>
                    <a:pt x="1295" y="287"/>
                  </a:lnTo>
                  <a:lnTo>
                    <a:pt x="1315" y="285"/>
                  </a:lnTo>
                  <a:close/>
                  <a:moveTo>
                    <a:pt x="488" y="285"/>
                  </a:moveTo>
                  <a:lnTo>
                    <a:pt x="508" y="287"/>
                  </a:lnTo>
                  <a:lnTo>
                    <a:pt x="527" y="295"/>
                  </a:lnTo>
                  <a:lnTo>
                    <a:pt x="541" y="307"/>
                  </a:lnTo>
                  <a:lnTo>
                    <a:pt x="553" y="322"/>
                  </a:lnTo>
                  <a:lnTo>
                    <a:pt x="561" y="340"/>
                  </a:lnTo>
                  <a:lnTo>
                    <a:pt x="563" y="360"/>
                  </a:lnTo>
                  <a:lnTo>
                    <a:pt x="563" y="727"/>
                  </a:lnTo>
                  <a:lnTo>
                    <a:pt x="561" y="748"/>
                  </a:lnTo>
                  <a:lnTo>
                    <a:pt x="553" y="766"/>
                  </a:lnTo>
                  <a:lnTo>
                    <a:pt x="541" y="780"/>
                  </a:lnTo>
                  <a:lnTo>
                    <a:pt x="527" y="793"/>
                  </a:lnTo>
                  <a:lnTo>
                    <a:pt x="508" y="801"/>
                  </a:lnTo>
                  <a:lnTo>
                    <a:pt x="488" y="803"/>
                  </a:lnTo>
                  <a:lnTo>
                    <a:pt x="468" y="801"/>
                  </a:lnTo>
                  <a:lnTo>
                    <a:pt x="450" y="793"/>
                  </a:lnTo>
                  <a:lnTo>
                    <a:pt x="436" y="780"/>
                  </a:lnTo>
                  <a:lnTo>
                    <a:pt x="423" y="766"/>
                  </a:lnTo>
                  <a:lnTo>
                    <a:pt x="416" y="748"/>
                  </a:lnTo>
                  <a:lnTo>
                    <a:pt x="414" y="727"/>
                  </a:lnTo>
                  <a:lnTo>
                    <a:pt x="414" y="360"/>
                  </a:lnTo>
                  <a:lnTo>
                    <a:pt x="416" y="340"/>
                  </a:lnTo>
                  <a:lnTo>
                    <a:pt x="423" y="322"/>
                  </a:lnTo>
                  <a:lnTo>
                    <a:pt x="436" y="307"/>
                  </a:lnTo>
                  <a:lnTo>
                    <a:pt x="450" y="295"/>
                  </a:lnTo>
                  <a:lnTo>
                    <a:pt x="468" y="287"/>
                  </a:lnTo>
                  <a:lnTo>
                    <a:pt x="488" y="285"/>
                  </a:lnTo>
                  <a:close/>
                  <a:moveTo>
                    <a:pt x="2555" y="0"/>
                  </a:moveTo>
                  <a:lnTo>
                    <a:pt x="2575" y="2"/>
                  </a:lnTo>
                  <a:lnTo>
                    <a:pt x="2593" y="10"/>
                  </a:lnTo>
                  <a:lnTo>
                    <a:pt x="2608" y="22"/>
                  </a:lnTo>
                  <a:lnTo>
                    <a:pt x="2619" y="37"/>
                  </a:lnTo>
                  <a:lnTo>
                    <a:pt x="2628" y="55"/>
                  </a:lnTo>
                  <a:lnTo>
                    <a:pt x="2630" y="75"/>
                  </a:lnTo>
                  <a:lnTo>
                    <a:pt x="2630" y="879"/>
                  </a:lnTo>
                  <a:lnTo>
                    <a:pt x="2628" y="899"/>
                  </a:lnTo>
                  <a:lnTo>
                    <a:pt x="2619" y="917"/>
                  </a:lnTo>
                  <a:lnTo>
                    <a:pt x="2608" y="931"/>
                  </a:lnTo>
                  <a:lnTo>
                    <a:pt x="2593" y="944"/>
                  </a:lnTo>
                  <a:lnTo>
                    <a:pt x="2575" y="951"/>
                  </a:lnTo>
                  <a:lnTo>
                    <a:pt x="2555" y="953"/>
                  </a:lnTo>
                  <a:lnTo>
                    <a:pt x="2535" y="951"/>
                  </a:lnTo>
                  <a:lnTo>
                    <a:pt x="2517" y="944"/>
                  </a:lnTo>
                  <a:lnTo>
                    <a:pt x="2502" y="931"/>
                  </a:lnTo>
                  <a:lnTo>
                    <a:pt x="2490" y="917"/>
                  </a:lnTo>
                  <a:lnTo>
                    <a:pt x="2483" y="899"/>
                  </a:lnTo>
                  <a:lnTo>
                    <a:pt x="2480" y="879"/>
                  </a:lnTo>
                  <a:lnTo>
                    <a:pt x="2480" y="75"/>
                  </a:lnTo>
                  <a:lnTo>
                    <a:pt x="2483" y="55"/>
                  </a:lnTo>
                  <a:lnTo>
                    <a:pt x="2490" y="37"/>
                  </a:lnTo>
                  <a:lnTo>
                    <a:pt x="2502" y="22"/>
                  </a:lnTo>
                  <a:lnTo>
                    <a:pt x="2517" y="10"/>
                  </a:lnTo>
                  <a:lnTo>
                    <a:pt x="2535" y="2"/>
                  </a:lnTo>
                  <a:lnTo>
                    <a:pt x="2555" y="0"/>
                  </a:lnTo>
                  <a:close/>
                  <a:moveTo>
                    <a:pt x="902" y="0"/>
                  </a:moveTo>
                  <a:lnTo>
                    <a:pt x="922" y="2"/>
                  </a:lnTo>
                  <a:lnTo>
                    <a:pt x="939" y="10"/>
                  </a:lnTo>
                  <a:lnTo>
                    <a:pt x="955" y="22"/>
                  </a:lnTo>
                  <a:lnTo>
                    <a:pt x="967" y="37"/>
                  </a:lnTo>
                  <a:lnTo>
                    <a:pt x="974" y="55"/>
                  </a:lnTo>
                  <a:lnTo>
                    <a:pt x="977" y="75"/>
                  </a:lnTo>
                  <a:lnTo>
                    <a:pt x="977" y="879"/>
                  </a:lnTo>
                  <a:lnTo>
                    <a:pt x="974" y="899"/>
                  </a:lnTo>
                  <a:lnTo>
                    <a:pt x="967" y="917"/>
                  </a:lnTo>
                  <a:lnTo>
                    <a:pt x="955" y="931"/>
                  </a:lnTo>
                  <a:lnTo>
                    <a:pt x="939" y="944"/>
                  </a:lnTo>
                  <a:lnTo>
                    <a:pt x="922" y="951"/>
                  </a:lnTo>
                  <a:lnTo>
                    <a:pt x="902" y="953"/>
                  </a:lnTo>
                  <a:lnTo>
                    <a:pt x="882" y="951"/>
                  </a:lnTo>
                  <a:lnTo>
                    <a:pt x="864" y="944"/>
                  </a:lnTo>
                  <a:lnTo>
                    <a:pt x="848" y="931"/>
                  </a:lnTo>
                  <a:lnTo>
                    <a:pt x="837" y="917"/>
                  </a:lnTo>
                  <a:lnTo>
                    <a:pt x="829" y="899"/>
                  </a:lnTo>
                  <a:lnTo>
                    <a:pt x="826" y="879"/>
                  </a:lnTo>
                  <a:lnTo>
                    <a:pt x="826" y="75"/>
                  </a:lnTo>
                  <a:lnTo>
                    <a:pt x="829" y="55"/>
                  </a:lnTo>
                  <a:lnTo>
                    <a:pt x="837" y="37"/>
                  </a:lnTo>
                  <a:lnTo>
                    <a:pt x="848" y="22"/>
                  </a:lnTo>
                  <a:lnTo>
                    <a:pt x="864" y="10"/>
                  </a:lnTo>
                  <a:lnTo>
                    <a:pt x="882" y="2"/>
                  </a:lnTo>
                  <a:lnTo>
                    <a:pt x="902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>
                <a:solidFill>
                  <a:srgbClr val="005073"/>
                </a:solidFill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AEBEB4-DC52-A540-8EC8-C379B65407E5}"/>
                </a:ext>
              </a:extLst>
            </p:cNvPr>
            <p:cNvSpPr txBox="1"/>
            <p:nvPr/>
          </p:nvSpPr>
          <p:spPr>
            <a:xfrm>
              <a:off x="6108405" y="2151448"/>
              <a:ext cx="12151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sz="1400" b="1">
                  <a:solidFill>
                    <a:srgbClr val="6EBE4A"/>
                  </a:solidFill>
                  <a:latin typeface="CiscoSansTT ExtraLight"/>
                  <a:cs typeface="+mn-cs"/>
                </a:rPr>
                <a:t>Meraki</a:t>
              </a:r>
            </a:p>
          </p:txBody>
        </p:sp>
      </p:grpSp>
      <p:pic>
        <p:nvPicPr>
          <p:cNvPr id="31" name="Google Shape;36;p7">
            <a:extLst>
              <a:ext uri="{FF2B5EF4-FFF2-40B4-BE49-F238E27FC236}">
                <a16:creationId xmlns:a16="http://schemas.microsoft.com/office/drawing/2014/main" id="{1974BF97-7649-624F-AF00-58B642DECD87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268" y="3983943"/>
            <a:ext cx="1374476" cy="3978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F8C4B80-BFFD-8243-B460-E4A5B9CB25EE}"/>
              </a:ext>
            </a:extLst>
          </p:cNvPr>
          <p:cNvGrpSpPr/>
          <p:nvPr/>
        </p:nvGrpSpPr>
        <p:grpSpPr>
          <a:xfrm>
            <a:off x="6201027" y="1426060"/>
            <a:ext cx="994488" cy="843422"/>
            <a:chOff x="6149751" y="1733713"/>
            <a:chExt cx="1129234" cy="84342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5BDB118-C636-D248-9541-B37FF14D1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51898" y="1733713"/>
              <a:ext cx="793484" cy="68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4A94839-72B4-8B4F-B211-686FAF8F3293}"/>
                </a:ext>
              </a:extLst>
            </p:cNvPr>
            <p:cNvSpPr txBox="1"/>
            <p:nvPr/>
          </p:nvSpPr>
          <p:spPr>
            <a:xfrm>
              <a:off x="6149751" y="2272606"/>
              <a:ext cx="1129234" cy="304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sz="1050" b="1">
                  <a:solidFill>
                    <a:srgbClr val="00BCEB"/>
                  </a:solidFill>
                  <a:latin typeface="CiscoSansTT ExtraLight"/>
                </a:rPr>
                <a:t>Catalyst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85CCF3-0D96-F64A-8C1B-9D091B2DE62B}"/>
              </a:ext>
            </a:extLst>
          </p:cNvPr>
          <p:cNvGrpSpPr/>
          <p:nvPr/>
        </p:nvGrpSpPr>
        <p:grpSpPr>
          <a:xfrm>
            <a:off x="7317953" y="1468099"/>
            <a:ext cx="994488" cy="915946"/>
            <a:chOff x="7278985" y="1688676"/>
            <a:chExt cx="1084070" cy="915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1420A1-95D5-F842-A7BB-B172B9069E73}"/>
                </a:ext>
              </a:extLst>
            </p:cNvPr>
            <p:cNvSpPr txBox="1"/>
            <p:nvPr/>
          </p:nvSpPr>
          <p:spPr>
            <a:xfrm>
              <a:off x="7278985" y="2189124"/>
              <a:ext cx="108407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defRPr/>
              </a:pPr>
              <a:r>
                <a:rPr lang="en-US" sz="1000" b="1">
                  <a:solidFill>
                    <a:srgbClr val="00BCEB"/>
                  </a:solidFill>
                  <a:latin typeface="CiscoSansTT ExtraLight"/>
                </a:rPr>
                <a:t>Aironet</a:t>
              </a:r>
            </a:p>
            <a:p>
              <a:pPr algn="ctr" defTabSz="457189">
                <a:defRPr/>
              </a:pPr>
              <a:r>
                <a:rPr lang="en-US" sz="1000" b="1">
                  <a:solidFill>
                    <a:srgbClr val="00BCEB"/>
                  </a:solidFill>
                  <a:latin typeface="CiscoSansTT ExtraLight"/>
                </a:rPr>
                <a:t>ISR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C998B84-C51A-CA41-82A5-2FFF1D3CC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47133" y="1688676"/>
              <a:ext cx="793484" cy="68440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9C554A5-458B-DE4A-A5BF-A45BF8DAC6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756" y="2774802"/>
            <a:ext cx="2347971" cy="55030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C7FF12F-DE68-954A-994B-3C96D5F251B3}"/>
              </a:ext>
            </a:extLst>
          </p:cNvPr>
          <p:cNvSpPr txBox="1"/>
          <p:nvPr/>
        </p:nvSpPr>
        <p:spPr>
          <a:xfrm>
            <a:off x="524577" y="1823242"/>
            <a:ext cx="1102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FFFFFF"/>
                </a:solidFill>
                <a:latin typeface="CiscoSansTT ExtraLight"/>
                <a:cs typeface="+mn-cs"/>
              </a:rPr>
              <a:t>Established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A15A49-0961-4A4C-9B7E-4DD82DDBC197}"/>
              </a:ext>
            </a:extLst>
          </p:cNvPr>
          <p:cNvSpPr txBox="1"/>
          <p:nvPr/>
        </p:nvSpPr>
        <p:spPr>
          <a:xfrm>
            <a:off x="539773" y="2926551"/>
            <a:ext cx="1033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FFFFFF"/>
                </a:solidFill>
                <a:latin typeface="CiscoSansTT ExtraLight"/>
                <a:cs typeface="+mn-cs"/>
              </a:rPr>
              <a:t>Expansion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7BF5F5-BEF8-DC4E-BA57-D3F47E79AA1D}"/>
              </a:ext>
            </a:extLst>
          </p:cNvPr>
          <p:cNvSpPr txBox="1"/>
          <p:nvPr/>
        </p:nvSpPr>
        <p:spPr>
          <a:xfrm>
            <a:off x="539773" y="3968131"/>
            <a:ext cx="103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1200" b="1">
                <a:solidFill>
                  <a:srgbClr val="FFFFFF"/>
                </a:solidFill>
                <a:latin typeface="CiscoSansTT ExtraLight"/>
                <a:cs typeface="+mn-cs"/>
              </a:rPr>
              <a:t>Start-up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58F448-AE72-D54E-AB24-9EC794248949}"/>
              </a:ext>
            </a:extLst>
          </p:cNvPr>
          <p:cNvSpPr txBox="1"/>
          <p:nvPr/>
        </p:nvSpPr>
        <p:spPr>
          <a:xfrm>
            <a:off x="1633598" y="3627190"/>
            <a:ext cx="3230741" cy="984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SG" sz="1400">
                <a:solidFill>
                  <a:schemeClr val="bg1"/>
                </a:solidFill>
                <a:latin typeface="+mn-lt"/>
              </a:rPr>
              <a:t>Price Conscious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Basic IT infrastructure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 complication and prefer easy installation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Conservative buyer to avoid disruption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B4E9EC-FADA-B64F-8C52-3B6F2A0D678A}"/>
              </a:ext>
            </a:extLst>
          </p:cNvPr>
          <p:cNvSpPr txBox="1"/>
          <p:nvPr/>
        </p:nvSpPr>
        <p:spPr>
          <a:xfrm>
            <a:off x="1633598" y="2541752"/>
            <a:ext cx="3039482" cy="1003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SG" sz="1400">
                <a:solidFill>
                  <a:schemeClr val="bg1"/>
                </a:solidFill>
                <a:latin typeface="+mn-lt"/>
              </a:rPr>
              <a:t>Value For Money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Focus on business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Scalability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Proven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Evaluation/pilot of new technology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FDC08B-67E2-AB41-BEE9-F5E115A1E7A3}"/>
              </a:ext>
            </a:extLst>
          </p:cNvPr>
          <p:cNvSpPr txBox="1"/>
          <p:nvPr/>
        </p:nvSpPr>
        <p:spPr>
          <a:xfrm>
            <a:off x="1633598" y="1460773"/>
            <a:ext cx="3247695" cy="10256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SG" sz="1400">
                <a:solidFill>
                  <a:schemeClr val="bg1"/>
                </a:solidFill>
                <a:latin typeface="+mn-lt"/>
              </a:rPr>
              <a:t>Quality Over Price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Operation efficiency and cost optimization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Enhancement of current 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Vendor evaluation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9C4166-629C-EE45-AAED-12ED9E83FB35}"/>
              </a:ext>
            </a:extLst>
          </p:cNvPr>
          <p:cNvSpPr/>
          <p:nvPr/>
        </p:nvSpPr>
        <p:spPr>
          <a:xfrm>
            <a:off x="383921" y="4806143"/>
            <a:ext cx="1184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+mj-lt"/>
                <a:cs typeface="CiscoSansTT" panose="020B0503020201020303" pitchFamily="34" charset="0"/>
              </a:rPr>
              <a:t>*Source: Gartner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38F4E5C-4C17-AE49-ABC5-2306331FAFD0}"/>
              </a:ext>
            </a:extLst>
          </p:cNvPr>
          <p:cNvSpPr/>
          <p:nvPr/>
        </p:nvSpPr>
        <p:spPr>
          <a:xfrm>
            <a:off x="0" y="0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D53679D-7D5A-BA46-9A00-5E5905007ADF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pc="300">
                <a:solidFill>
                  <a:srgbClr val="FFFFFF"/>
                </a:solidFill>
                <a:latin typeface="CiscoSansTT Light" panose="020B0503020201020303" pitchFamily="34" charset="0"/>
              </a:rPr>
              <a:t>Business is a Journey</a:t>
            </a:r>
            <a:endParaRPr kumimoji="0" lang="en-GB" sz="16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4C070-4B2D-3C4D-9C7C-00B06DBD3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3216B-2637-BD41-90F2-4473729B78F5}"/>
              </a:ext>
            </a:extLst>
          </p:cNvPr>
          <p:cNvSpPr/>
          <p:nvPr/>
        </p:nvSpPr>
        <p:spPr>
          <a:xfrm>
            <a:off x="0" y="0"/>
            <a:ext cx="9144000" cy="610627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3BDE76-7DB7-4C48-8AF8-A7034E31A1FF}"/>
              </a:ext>
            </a:extLst>
          </p:cNvPr>
          <p:cNvSpPr/>
          <p:nvPr/>
        </p:nvSpPr>
        <p:spPr>
          <a:xfrm>
            <a:off x="5225" y="161871"/>
            <a:ext cx="9144000" cy="28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t>Building on Our Strong Foundation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3BDDD3-2FD2-F246-B389-147908B5A99A}"/>
              </a:ext>
            </a:extLst>
          </p:cNvPr>
          <p:cNvGrpSpPr/>
          <p:nvPr/>
        </p:nvGrpSpPr>
        <p:grpSpPr>
          <a:xfrm>
            <a:off x="497009" y="2942830"/>
            <a:ext cx="1846372" cy="1407688"/>
            <a:chOff x="497009" y="2942830"/>
            <a:chExt cx="1846372" cy="1407688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9F51B1BA-07D7-D547-A740-D0C0C76AC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510" y="4176472"/>
              <a:ext cx="1699557" cy="1740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algn="ctr" eaLnBrk="1" hangingPunct="1">
                <a:lnSpc>
                  <a:spcPct val="100000"/>
                </a:lnSpc>
              </a:pPr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A5136251-5B70-C74F-873F-6C88F7A624A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41509" y="4176472"/>
              <a:ext cx="174047" cy="174045"/>
            </a:xfrm>
            <a:prstGeom prst="ellipse">
              <a:avLst/>
            </a:prstGeom>
            <a:solidFill>
              <a:srgbClr val="1290DB"/>
            </a:solidFill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endParaRPr lang="en-US">
                <a:latin typeface="+mn-lt"/>
              </a:endParaRPr>
            </a:p>
          </p:txBody>
        </p:sp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2396B153-4C8E-254A-9621-FD459E6C2A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925813" y="3932947"/>
              <a:ext cx="681992" cy="15314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algn="ctr" eaLnBrk="1" hangingPunct="1">
                <a:lnSpc>
                  <a:spcPct val="100000"/>
                </a:lnSpc>
              </a:pPr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0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C3CB1896-5833-C74F-B905-35924DA2F79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97009" y="2942830"/>
              <a:ext cx="1699557" cy="114646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89996" tIns="0" rIns="71997" bIns="0" anchor="b" anchorCtr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sz="2000" b="1" noProof="1">
                  <a:solidFill>
                    <a:schemeClr val="accent1"/>
                  </a:solidFill>
                  <a:latin typeface="+mn-lt"/>
                  <a:cs typeface="Calibri" pitchFamily="34" charset="0"/>
                </a:rPr>
                <a:t>Design It</a:t>
              </a:r>
            </a:p>
            <a:p>
              <a:pPr>
                <a:spcBef>
                  <a:spcPct val="50000"/>
                </a:spcBef>
              </a:pPr>
              <a:r>
                <a:rPr lang="en-GB" sz="1100" noProof="1">
                  <a:latin typeface="+mn-lt"/>
                  <a:cs typeface="Calibri" pitchFamily="34" charset="0"/>
                </a:rPr>
                <a:t>Making investments in user experience</a:t>
              </a:r>
            </a:p>
            <a:p>
              <a:pPr marL="171450" indent="-17145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GB" sz="1100" noProof="1">
                  <a:latin typeface="+mn-lt"/>
                  <a:cs typeface="Calibri" pitchFamily="34" charset="0"/>
                </a:rPr>
                <a:t>Design Thinking</a:t>
              </a:r>
            </a:p>
            <a:p>
              <a:pPr marL="171450" indent="-17145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GB" sz="1100" noProof="1">
                  <a:latin typeface="+mn-lt"/>
                  <a:cs typeface="Calibri" pitchFamily="34" charset="0"/>
                </a:rPr>
                <a:t>UX design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4DC76-04F7-3741-B4D0-B87732D7A665}"/>
              </a:ext>
            </a:extLst>
          </p:cNvPr>
          <p:cNvGrpSpPr/>
          <p:nvPr/>
        </p:nvGrpSpPr>
        <p:grpSpPr>
          <a:xfrm>
            <a:off x="2146628" y="2603080"/>
            <a:ext cx="1749496" cy="1239489"/>
            <a:chOff x="2146628" y="2603080"/>
            <a:chExt cx="1749496" cy="1239489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E26C7734-7512-D24B-A4EE-0256152A1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235" y="3668523"/>
              <a:ext cx="1699557" cy="17404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algn="ctr" eaLnBrk="1" hangingPunct="1">
                <a:lnSpc>
                  <a:spcPct val="100000"/>
                </a:lnSpc>
              </a:pPr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34B96504-E0B2-224D-B6ED-861A8E5F04B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180709" y="3668522"/>
              <a:ext cx="174047" cy="17404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endParaRPr lang="en-US">
                <a:latin typeface="+mn-lt"/>
              </a:endParaRPr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910DFE3B-F500-0640-90BE-24581D148E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478555" y="3424997"/>
              <a:ext cx="681994" cy="15314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algn="ctr" eaLnBrk="1" hangingPunct="1">
                <a:lnSpc>
                  <a:spcPct val="100000"/>
                </a:lnSpc>
              </a:pPr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1CA7F670-32F5-224C-98E9-B4C424EB9B8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46628" y="2603080"/>
              <a:ext cx="1626614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9996" tIns="0" rIns="71997" bIns="0" anchor="b" anchorCtr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sz="2000" b="1" noProof="1">
                  <a:solidFill>
                    <a:schemeClr val="tx2"/>
                  </a:solidFill>
                  <a:latin typeface="+mn-lt"/>
                  <a:cs typeface="Calibri" pitchFamily="34" charset="0"/>
                </a:rPr>
                <a:t>Build It</a:t>
              </a:r>
            </a:p>
            <a:p>
              <a:pPr>
                <a:spcBef>
                  <a:spcPct val="50000"/>
                </a:spcBef>
              </a:pPr>
              <a:r>
                <a:rPr lang="en-GB" sz="1100" noProof="1">
                  <a:latin typeface="+mn-lt"/>
                  <a:cs typeface="Calibri" pitchFamily="34" charset="0"/>
                </a:rPr>
                <a:t>Same standards as Enterprise equipment</a:t>
              </a:r>
            </a:p>
            <a:p>
              <a:pPr>
                <a:spcBef>
                  <a:spcPct val="50000"/>
                </a:spcBef>
              </a:pPr>
              <a:r>
                <a:rPr lang="en-GB" sz="1100" noProof="1">
                  <a:latin typeface="+mn-lt"/>
                  <a:cs typeface="Calibri" pitchFamily="34" charset="0"/>
                </a:rPr>
                <a:t>World class dev team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9974C8-FE7B-5743-83C5-76ED3D12F018}"/>
              </a:ext>
            </a:extLst>
          </p:cNvPr>
          <p:cNvGrpSpPr/>
          <p:nvPr/>
        </p:nvGrpSpPr>
        <p:grpSpPr>
          <a:xfrm>
            <a:off x="3695675" y="2002765"/>
            <a:ext cx="1749177" cy="1331853"/>
            <a:chOff x="3695675" y="2002765"/>
            <a:chExt cx="1749177" cy="1331853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0D4561D7-E8C8-194A-93F3-09CC94D66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979" y="3160572"/>
              <a:ext cx="1699559" cy="17404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algn="ctr" eaLnBrk="1" hangingPunct="1">
                <a:lnSpc>
                  <a:spcPct val="100000"/>
                </a:lnSpc>
              </a:pPr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" name="Oval 11">
              <a:extLst>
                <a:ext uri="{FF2B5EF4-FFF2-40B4-BE49-F238E27FC236}">
                  <a16:creationId xmlns:a16="http://schemas.microsoft.com/office/drawing/2014/main" id="{DE916A10-25CC-C340-A10C-5D004BB10F6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736185" y="3160570"/>
              <a:ext cx="174047" cy="174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endParaRPr lang="en-US">
                <a:latin typeface="+mn-lt"/>
              </a:endParaRPr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BAFC5E2A-BED9-3649-A000-6B7546B1BF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027282" y="2917046"/>
              <a:ext cx="681994" cy="15314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algn="ctr" eaLnBrk="1" hangingPunct="1">
                <a:lnSpc>
                  <a:spcPct val="100000"/>
                </a:lnSpc>
              </a:pPr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93A2A1EA-85A5-CB42-BFAB-ED7E43D3BE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695675" y="2002765"/>
              <a:ext cx="1626613" cy="1069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9996" tIns="0" rIns="71997" bIns="0" anchor="b" anchorCtr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sz="2000" b="1" noProof="1">
                  <a:solidFill>
                    <a:schemeClr val="accent2"/>
                  </a:solidFill>
                  <a:latin typeface="+mn-lt"/>
                  <a:cs typeface="Calibri" pitchFamily="34" charset="0"/>
                </a:rPr>
                <a:t>Test It</a:t>
              </a:r>
            </a:p>
            <a:p>
              <a:pPr>
                <a:spcBef>
                  <a:spcPct val="50000"/>
                </a:spcBef>
              </a:pPr>
              <a:r>
                <a:rPr lang="en-GB" sz="1100" noProof="1">
                  <a:latin typeface="+mn-lt"/>
                  <a:cs typeface="Calibri" pitchFamily="34" charset="0"/>
                </a:rPr>
                <a:t>Solution level testing</a:t>
              </a:r>
            </a:p>
            <a:p>
              <a:pPr>
                <a:spcBef>
                  <a:spcPct val="50000"/>
                </a:spcBef>
              </a:pPr>
              <a:r>
                <a:rPr lang="en-GB" sz="1100" noProof="1">
                  <a:latin typeface="+mn-lt"/>
                  <a:cs typeface="Calibri" pitchFamily="34" charset="0"/>
                </a:rPr>
                <a:t>Security Baselines</a:t>
              </a:r>
            </a:p>
            <a:p>
              <a:pPr>
                <a:spcBef>
                  <a:spcPct val="50000"/>
                </a:spcBef>
              </a:pPr>
              <a:r>
                <a:rPr lang="en-GB" sz="1100" noProof="1">
                  <a:latin typeface="+mn-lt"/>
                  <a:cs typeface="Calibri" pitchFamily="34" charset="0"/>
                </a:rPr>
                <a:t>Human factor testing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19CEBD-4DB1-464D-82D5-1A33549442BB}"/>
              </a:ext>
            </a:extLst>
          </p:cNvPr>
          <p:cNvGrpSpPr/>
          <p:nvPr/>
        </p:nvGrpSpPr>
        <p:grpSpPr>
          <a:xfrm>
            <a:off x="5205810" y="1272609"/>
            <a:ext cx="1791562" cy="1554059"/>
            <a:chOff x="5205810" y="1272609"/>
            <a:chExt cx="1791562" cy="1554059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DDA900E3-1854-5245-8275-7D1C2FB8D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704" y="2652622"/>
              <a:ext cx="1699557" cy="174046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algn="ctr" eaLnBrk="1" hangingPunct="1">
                <a:lnSpc>
                  <a:spcPct val="100000"/>
                </a:lnSpc>
              </a:pPr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id="{DA268CBE-A6FB-5049-89ED-ECC3A64BA5D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288085" y="2652621"/>
              <a:ext cx="174047" cy="174045"/>
            </a:xfrm>
            <a:prstGeom prst="ellipse">
              <a:avLst/>
            </a:prstGeom>
            <a:solidFill>
              <a:srgbClr val="F15D08"/>
            </a:solidFill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endParaRPr lang="en-US">
                <a:latin typeface="+mn-lt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612A05A8-9A8B-0E46-B62E-AA98823A18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579802" y="2409096"/>
              <a:ext cx="681994" cy="153147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algn="ctr" eaLnBrk="1" hangingPunct="1">
                <a:lnSpc>
                  <a:spcPct val="100000"/>
                </a:lnSpc>
              </a:pPr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5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BAFA246E-BDAD-0A44-9242-AED7AF8516D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205810" y="1272609"/>
              <a:ext cx="1638413" cy="129266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89996" tIns="0" rIns="71997" bIns="0" anchor="b" anchorCtr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b="1" noProof="1">
                  <a:solidFill>
                    <a:schemeClr val="accent5"/>
                  </a:solidFill>
                  <a:latin typeface="+mn-lt"/>
                  <a:cs typeface="Calibri" pitchFamily="34" charset="0"/>
                </a:rPr>
                <a:t>Secure It</a:t>
              </a:r>
            </a:p>
            <a:p>
              <a:pPr>
                <a:spcBef>
                  <a:spcPct val="50000"/>
                </a:spcBef>
              </a:pPr>
              <a:r>
                <a:rPr lang="en-GB" sz="1100" noProof="1">
                  <a:latin typeface="+mn-lt"/>
                  <a:cs typeface="Calibri" pitchFamily="34" charset="0"/>
                </a:rPr>
                <a:t>Leading company for threat research </a:t>
              </a:r>
            </a:p>
            <a:p>
              <a:pPr>
                <a:spcBef>
                  <a:spcPct val="50000"/>
                </a:spcBef>
              </a:pPr>
              <a:r>
                <a:rPr lang="en-GB" sz="1100" noProof="1">
                  <a:latin typeface="+mn-lt"/>
                  <a:cs typeface="Calibri" pitchFamily="34" charset="0"/>
                </a:rPr>
                <a:t>Dedicated team to focused on Product Security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AACA61-1D09-864C-8FDB-AEB05BC0067B}"/>
              </a:ext>
            </a:extLst>
          </p:cNvPr>
          <p:cNvGrpSpPr/>
          <p:nvPr/>
        </p:nvGrpSpPr>
        <p:grpSpPr>
          <a:xfrm>
            <a:off x="6844224" y="1000301"/>
            <a:ext cx="1719422" cy="1318417"/>
            <a:chOff x="6844224" y="1000301"/>
            <a:chExt cx="1719422" cy="1318417"/>
          </a:xfrm>
        </p:grpSpPr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E0E04379-4F20-0142-A984-EE205F7B9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225" y="2144672"/>
              <a:ext cx="1638413" cy="174046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algn="ctr" eaLnBrk="1" hangingPunct="1">
                <a:lnSpc>
                  <a:spcPct val="100000"/>
                </a:lnSpc>
              </a:pPr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Oval 11">
              <a:extLst>
                <a:ext uri="{FF2B5EF4-FFF2-40B4-BE49-F238E27FC236}">
                  <a16:creationId xmlns:a16="http://schemas.microsoft.com/office/drawing/2014/main" id="{7950EAD5-C056-224E-8C16-A188FF2CC98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844224" y="2144671"/>
              <a:ext cx="174047" cy="174045"/>
            </a:xfrm>
            <a:prstGeom prst="ellipse">
              <a:avLst/>
            </a:prstGeom>
            <a:solidFill>
              <a:srgbClr val="C50200"/>
            </a:solidFill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endParaRPr lang="en-US">
                <a:latin typeface="+mn-lt"/>
              </a:endParaRPr>
            </a:p>
          </p:txBody>
        </p:sp>
        <p:sp>
          <p:nvSpPr>
            <p:cNvPr id="29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5B07759A-BB8D-9348-A527-5AE64A9460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925233" y="1000301"/>
              <a:ext cx="1638413" cy="108491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89996" tIns="0" rIns="71997" bIns="0" anchor="b" anchorCtr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b="1" noProof="1">
                  <a:solidFill>
                    <a:schemeClr val="accent6"/>
                  </a:solidFill>
                  <a:latin typeface="+mn-lt"/>
                  <a:cs typeface="Calibri" pitchFamily="34" charset="0"/>
                </a:rPr>
                <a:t>Support It</a:t>
              </a:r>
            </a:p>
            <a:p>
              <a:pPr>
                <a:spcBef>
                  <a:spcPct val="50000"/>
                </a:spcBef>
              </a:pPr>
              <a:r>
                <a:rPr lang="en-GB" sz="1050" noProof="1">
                  <a:latin typeface="+mn-lt"/>
                  <a:cs typeface="Calibri" pitchFamily="34" charset="0"/>
                </a:rPr>
                <a:t>World class customer experience organization</a:t>
              </a:r>
            </a:p>
            <a:p>
              <a:pPr>
                <a:spcBef>
                  <a:spcPct val="50000"/>
                </a:spcBef>
              </a:pPr>
              <a:r>
                <a:rPr lang="en-GB" sz="1050" noProof="1">
                  <a:latin typeface="+mn-lt"/>
                  <a:cs typeface="Calibri" pitchFamily="34" charset="0"/>
                </a:rPr>
                <a:t>Tech Support delivered in 9 different languages</a:t>
              </a:r>
            </a:p>
          </p:txBody>
        </p:sp>
      </p:grpSp>
      <p:pic>
        <p:nvPicPr>
          <p:cNvPr id="30" name="Picture 29" descr="A close up of a device&#10;&#10;Description automatically generated">
            <a:extLst>
              <a:ext uri="{FF2B5EF4-FFF2-40B4-BE49-F238E27FC236}">
                <a16:creationId xmlns:a16="http://schemas.microsoft.com/office/drawing/2014/main" id="{1926BD00-0E67-5E47-B12E-4097B66FED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180" y="3247592"/>
            <a:ext cx="3199052" cy="14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</TotalTime>
  <Words>2704</Words>
  <Application>Microsoft Macintosh PowerPoint</Application>
  <PresentationFormat>On-screen Show (16:9)</PresentationFormat>
  <Paragraphs>689</Paragraphs>
  <Slides>41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2" baseType="lpstr">
      <vt:lpstr>MS PGothic</vt:lpstr>
      <vt:lpstr>MS PGothic</vt:lpstr>
      <vt:lpstr>新細明體</vt:lpstr>
      <vt:lpstr>Arial</vt:lpstr>
      <vt:lpstr>Arial Narrow</vt:lpstr>
      <vt:lpstr>Calibri</vt:lpstr>
      <vt:lpstr>Ciscolight</vt:lpstr>
      <vt:lpstr>CiscoSans</vt:lpstr>
      <vt:lpstr>CiscoSans ExtraLight</vt:lpstr>
      <vt:lpstr>CiscoSans Thin</vt:lpstr>
      <vt:lpstr>CiscoSansTT</vt:lpstr>
      <vt:lpstr>CiscoSansTT ExtraLight</vt:lpstr>
      <vt:lpstr>CiscoSansTT ExtraLightOblique</vt:lpstr>
      <vt:lpstr>CiscoSansTT Light</vt:lpstr>
      <vt:lpstr>CiscoSansTT Thin</vt:lpstr>
      <vt:lpstr>Proxima Nova</vt:lpstr>
      <vt:lpstr>Rockwell Nova Extra Bold</vt:lpstr>
      <vt:lpstr>Times New Roman</vt:lpstr>
      <vt:lpstr>Tipo de letra del sistema Fina</vt:lpstr>
      <vt:lpstr>Wingdings</vt:lpstr>
      <vt:lpstr>4_Blue theme 2015 16x9</vt:lpstr>
      <vt:lpstr>Cisco Business Wireless</vt:lpstr>
      <vt:lpstr>Agenda </vt:lpstr>
      <vt:lpstr>PowerPoint Presentation</vt:lpstr>
      <vt:lpstr>PowerPoint Presentation</vt:lpstr>
      <vt:lpstr>PowerPoint Presentation</vt:lpstr>
      <vt:lpstr>Agenda </vt:lpstr>
      <vt:lpstr>PowerPoint Presentation</vt:lpstr>
      <vt:lpstr>PowerPoint Presentation</vt:lpstr>
      <vt:lpstr>PowerPoint Presentation</vt:lpstr>
      <vt:lpstr>Agenda </vt:lpstr>
      <vt:lpstr>PowerPoint Presentation</vt:lpstr>
      <vt:lpstr>PowerPoint Presentation</vt:lpstr>
      <vt:lpstr>PowerPoint Presentation</vt:lpstr>
      <vt:lpstr>Agenda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 </vt:lpstr>
      <vt:lpstr>PowerPoint Presentation</vt:lpstr>
      <vt:lpstr>PowerPoint Presentation</vt:lpstr>
      <vt:lpstr>PowerPoint Presentation</vt:lpstr>
      <vt:lpstr>Questions?</vt:lpstr>
      <vt:lpstr>PowerPoint Presentation</vt:lpstr>
      <vt:lpstr>Additional slides for Disti/Partner or technical audience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Cisco Catalyst 1000 Series Switches Next generation of simple access switches for small deployments</dc:title>
  <dc:creator>Microsoft Office User</dc:creator>
  <cp:lastModifiedBy>Robert Tang (robtang)</cp:lastModifiedBy>
  <cp:revision>42</cp:revision>
  <dcterms:created xsi:type="dcterms:W3CDTF">2019-12-06T07:19:57Z</dcterms:created>
  <dcterms:modified xsi:type="dcterms:W3CDTF">2020-06-26T03:17:23Z</dcterms:modified>
</cp:coreProperties>
</file>