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47"/>
  </p:notesMasterIdLst>
  <p:handoutMasterIdLst>
    <p:handoutMasterId r:id="rId48"/>
  </p:handoutMasterIdLst>
  <p:sldIdLst>
    <p:sldId id="371" r:id="rId2"/>
    <p:sldId id="334" r:id="rId3"/>
    <p:sldId id="388" r:id="rId4"/>
    <p:sldId id="426" r:id="rId5"/>
    <p:sldId id="375" r:id="rId6"/>
    <p:sldId id="425" r:id="rId7"/>
    <p:sldId id="413" r:id="rId8"/>
    <p:sldId id="613" r:id="rId9"/>
    <p:sldId id="391" r:id="rId10"/>
    <p:sldId id="382" r:id="rId11"/>
    <p:sldId id="357" r:id="rId12"/>
    <p:sldId id="351" r:id="rId13"/>
    <p:sldId id="422" r:id="rId14"/>
    <p:sldId id="418" r:id="rId15"/>
    <p:sldId id="614" r:id="rId16"/>
    <p:sldId id="615" r:id="rId17"/>
    <p:sldId id="430" r:id="rId18"/>
    <p:sldId id="608" r:id="rId19"/>
    <p:sldId id="352" r:id="rId20"/>
    <p:sldId id="315" r:id="rId21"/>
    <p:sldId id="309" r:id="rId22"/>
    <p:sldId id="438" r:id="rId23"/>
    <p:sldId id="439" r:id="rId24"/>
    <p:sldId id="609" r:id="rId25"/>
    <p:sldId id="441" r:id="rId26"/>
    <p:sldId id="610" r:id="rId27"/>
    <p:sldId id="443" r:id="rId28"/>
    <p:sldId id="444" r:id="rId29"/>
    <p:sldId id="344" r:id="rId30"/>
    <p:sldId id="445" r:id="rId31"/>
    <p:sldId id="611" r:id="rId32"/>
    <p:sldId id="397" r:id="rId33"/>
    <p:sldId id="616" r:id="rId34"/>
    <p:sldId id="612" r:id="rId35"/>
    <p:sldId id="427" r:id="rId36"/>
    <p:sldId id="368" r:id="rId37"/>
    <p:sldId id="394" r:id="rId38"/>
    <p:sldId id="354" r:id="rId39"/>
    <p:sldId id="437" r:id="rId40"/>
    <p:sldId id="329" r:id="rId41"/>
    <p:sldId id="330" r:id="rId42"/>
    <p:sldId id="435" r:id="rId43"/>
    <p:sldId id="436" r:id="rId44"/>
    <p:sldId id="385" r:id="rId45"/>
    <p:sldId id="290" r:id="rId46"/>
  </p:sldIdLst>
  <p:sldSz cx="9144000" cy="5143500" type="screen16x9"/>
  <p:notesSz cx="6858000" cy="9144000"/>
  <p:custDataLst>
    <p:tags r:id="rId49"/>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44" userDrawn="1">
          <p15:clr>
            <a:srgbClr val="A4A3A4"/>
          </p15:clr>
        </p15:guide>
        <p15:guide id="2" orient="horz" pos="1620">
          <p15:clr>
            <a:srgbClr val="A4A3A4"/>
          </p15:clr>
        </p15:guide>
        <p15:guide id="3" orient="horz" pos="4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9ED"/>
    <a:srgbClr val="004669"/>
    <a:srgbClr val="86DBF2"/>
    <a:srgbClr val="049FD9"/>
    <a:srgbClr val="1FAED4"/>
    <a:srgbClr val="72C059"/>
    <a:srgbClr val="B2D171"/>
    <a:srgbClr val="B8E1D0"/>
    <a:srgbClr val="26194B"/>
    <a:srgbClr val="9891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57314" autoAdjust="0"/>
  </p:normalViewPr>
  <p:slideViewPr>
    <p:cSldViewPr snapToGrid="0" snapToObjects="1" showGuides="1">
      <p:cViewPr varScale="1">
        <p:scale>
          <a:sx n="85" d="100"/>
          <a:sy n="85" d="100"/>
        </p:scale>
        <p:origin x="420" y="78"/>
      </p:cViewPr>
      <p:guideLst>
        <p:guide pos="3144"/>
        <p:guide orient="horz" pos="1620"/>
        <p:guide orient="horz" pos="444"/>
      </p:guideLst>
    </p:cSldViewPr>
  </p:slideViewPr>
  <p:notesTextViewPr>
    <p:cViewPr>
      <p:scale>
        <a:sx n="100" d="100"/>
        <a:sy n="100" d="100"/>
      </p:scale>
      <p:origin x="0" y="0"/>
    </p:cViewPr>
  </p:notesTextViewPr>
  <p:sorterViewPr>
    <p:cViewPr varScale="1">
      <p:scale>
        <a:sx n="100" d="100"/>
        <a:sy n="100" d="100"/>
      </p:scale>
      <p:origin x="0" y="-3488"/>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21-Aug-19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21-Aug-19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cisco.com/c/en/us/td/docs/telepresence/ix5000/recommendations/ix5000_room_requirements.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isco.com/go/ipphones/880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cisco.com/go/ipphones/7800"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www.cisco.com/go/ipphones/8800"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1066428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b="0" u="none" dirty="0"/>
              <a:t>Intelligent Proximity is a suite of features that activate when you bring your smartphone,</a:t>
            </a:r>
            <a:r>
              <a:rPr lang="en-US" sz="700" b="0" u="none" baseline="0" dirty="0"/>
              <a:t> tablet, or laptop close enough to select Cisco voice and video collaboration devices. It exists in two forms: </a:t>
            </a:r>
          </a:p>
          <a:p>
            <a:r>
              <a:rPr lang="en-US" sz="700" b="0" u="none" baseline="0" dirty="0"/>
              <a:t> </a:t>
            </a:r>
          </a:p>
          <a:p>
            <a:pPr marL="171450" indent="-171450">
              <a:buFont typeface="Arial" panose="020B0604020202020204" pitchFamily="34" charset="0"/>
              <a:buChar char="•"/>
            </a:pPr>
            <a:r>
              <a:rPr lang="en-US" sz="700" b="1" u="none" baseline="0" dirty="0"/>
              <a:t>Intelligent Proximity for Mobile Voice</a:t>
            </a:r>
            <a:r>
              <a:rPr lang="en-US" sz="700" b="0" u="none" baseline="0" dirty="0"/>
              <a:t>, which allows users to move the audio from a smartphone call to higher-quality Cisco devices, and import contacts and call history from your personal mobile device to your desktop endpoint.</a:t>
            </a:r>
          </a:p>
          <a:p>
            <a:pPr marL="171450" indent="-171450">
              <a:buFont typeface="Arial" panose="020B0604020202020204" pitchFamily="34" charset="0"/>
              <a:buChar char="•"/>
            </a:pPr>
            <a:r>
              <a:rPr lang="en-US" sz="700" b="1" u="none" baseline="0" dirty="0"/>
              <a:t>Intelligent Proximity for Content,</a:t>
            </a:r>
            <a:r>
              <a:rPr lang="en-US" sz="700" b="0" u="none" baseline="0" dirty="0"/>
              <a:t> which </a:t>
            </a:r>
            <a:r>
              <a:rPr lang="en-US" sz="700" b="0" u="none" dirty="0"/>
              <a:t>allows users to view shared content on their mobile devices</a:t>
            </a:r>
            <a:r>
              <a:rPr lang="en-US" sz="700" b="0" u="none" baseline="0" dirty="0"/>
              <a:t> and even to share content wirelessly from select devices.</a:t>
            </a:r>
            <a:endParaRPr lang="en-US" sz="700" b="0" u="none" dirty="0"/>
          </a:p>
          <a:p>
            <a:pPr marL="171450" indent="-171450">
              <a:buFont typeface="Arial" panose="020B0604020202020204" pitchFamily="34" charset="0"/>
              <a:buChar char="•"/>
            </a:pPr>
            <a:endParaRPr lang="en-US" sz="700" b="0" u="none"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700" b="0" u="none" baseline="0" dirty="0"/>
              <a:t>Integration across mobile devices makes for richer overall collaboration experiences. </a:t>
            </a:r>
            <a:r>
              <a:rPr lang="en-US" sz="700" b="0" u="none" dirty="0">
                <a:effectLst/>
              </a:rPr>
              <a:t>Let’s see how it works</a:t>
            </a:r>
            <a:r>
              <a:rPr lang="en-US" sz="700" b="0" u="none" baseline="0" dirty="0">
                <a:effectLst/>
              </a:rPr>
              <a:t> in this short video.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700" b="1" baseline="0" dirty="0">
              <a:effectLst/>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700" b="0" i="1" baseline="0" dirty="0">
                <a:effectLst/>
              </a:rPr>
              <a:t>[[</a:t>
            </a:r>
            <a:r>
              <a:rPr lang="en-US" sz="700" b="0" i="1" dirty="0">
                <a:effectLst/>
              </a:rPr>
              <a:t>Watch Video: </a:t>
            </a:r>
            <a:r>
              <a:rPr lang="en-US" sz="700" b="0" i="1" baseline="0" dirty="0">
                <a:effectLst/>
              </a:rPr>
              <a:t>“</a:t>
            </a:r>
            <a:r>
              <a:rPr lang="en-US" sz="700" b="0" i="1" dirty="0">
                <a:effectLst/>
              </a:rPr>
              <a:t>Promote Richer Collaboration”]]</a:t>
            </a:r>
          </a:p>
          <a:p>
            <a:endParaRPr lang="en-US" sz="700" b="1" baseline="0" dirty="0"/>
          </a:p>
          <a:p>
            <a:r>
              <a:rPr lang="en-US" sz="700" b="0" baseline="0" dirty="0"/>
              <a:t>Intelligent Proximity for Mobile Voice </a:t>
            </a:r>
          </a:p>
          <a:p>
            <a:pPr marL="171450" indent="-171450">
              <a:buFont typeface="Arial" panose="020B0604020202020204" pitchFamily="34" charset="0"/>
              <a:buChar char="•"/>
            </a:pPr>
            <a:r>
              <a:rPr lang="en-US" sz="700" b="0" baseline="0" dirty="0"/>
              <a:t>Available now on select models of IP Phone 8800 Series endpoints and on the Cisco Webex DX Series.</a:t>
            </a:r>
          </a:p>
          <a:p>
            <a:pPr marL="171450" indent="-171450">
              <a:buFont typeface="Arial" panose="020B0604020202020204" pitchFamily="34" charset="0"/>
              <a:buChar char="•"/>
            </a:pPr>
            <a:r>
              <a:rPr lang="en-US" sz="700" b="0" baseline="0" dirty="0"/>
              <a:t>Users of Apple </a:t>
            </a:r>
            <a:r>
              <a:rPr lang="en-US" sz="700" b="0" baseline="0" dirty="0" err="1"/>
              <a:t>iOS</a:t>
            </a:r>
            <a:r>
              <a:rPr lang="en-US" sz="700" b="0" baseline="0" dirty="0"/>
              <a:t> and Android smartphones and tablets can wirelessly connect to Cisco IP Phones 8845, 8851, 8861, 8865, and Cisco DX650, DX70, and DX80 endpoints through Bluetooth. </a:t>
            </a:r>
          </a:p>
          <a:p>
            <a:pPr marL="171450" indent="-171450">
              <a:buFont typeface="Arial" panose="020B0604020202020204" pitchFamily="34" charset="0"/>
              <a:buChar char="•"/>
            </a:pPr>
            <a:r>
              <a:rPr lang="en-US" sz="700" b="0" baseline="0" dirty="0"/>
              <a:t>Easily import contacts and call history, and quickly access them on these 8800 Series and DX Series endpoints, simplifying the call management process.</a:t>
            </a:r>
          </a:p>
          <a:p>
            <a:pPr marL="171450" indent="-171450">
              <a:buFont typeface="Arial" panose="020B0604020202020204" pitchFamily="34" charset="0"/>
              <a:buChar char="•"/>
            </a:pPr>
            <a:r>
              <a:rPr lang="en-US" sz="700" b="0" baseline="0" dirty="0"/>
              <a:t>Move the audio path from a call in progress on a mobile device to the specified Cisco devices to enjoy the superior audio quality Cisco devices.</a:t>
            </a:r>
          </a:p>
          <a:p>
            <a:endParaRPr lang="en-US" sz="700" b="1" baseline="0" dirty="0"/>
          </a:p>
          <a:p>
            <a:r>
              <a:rPr lang="en-US" sz="700" b="0" baseline="0" dirty="0"/>
              <a:t>Intelligent Proximity for Content Sharing</a:t>
            </a:r>
          </a:p>
          <a:p>
            <a:pPr marL="171450" indent="-171450">
              <a:buFont typeface="Arial" panose="020B0604020202020204" pitchFamily="34" charset="0"/>
              <a:buChar char="•"/>
            </a:pPr>
            <a:r>
              <a:rPr lang="en-US" sz="700" b="0" baseline="0" dirty="0"/>
              <a:t>Cisco Webex Room Series, Cisco MX Series, SX, and IX Series.</a:t>
            </a:r>
          </a:p>
          <a:p>
            <a:pPr marL="171450" indent="-171450">
              <a:buFont typeface="Arial" panose="020B0604020202020204" pitchFamily="34" charset="0"/>
              <a:buChar char="•"/>
            </a:pPr>
            <a:r>
              <a:rPr lang="en-US" sz="700" b="0" baseline="0" dirty="0"/>
              <a:t>Automatically pair your device with Cisco room-based video collaboration devices when they come within range. </a:t>
            </a:r>
          </a:p>
          <a:p>
            <a:pPr marL="171450" indent="-171450">
              <a:buFont typeface="Arial" panose="020B0604020202020204" pitchFamily="34" charset="0"/>
              <a:buChar char="•"/>
            </a:pPr>
            <a:r>
              <a:rPr lang="en-US" sz="700" b="0" baseline="0" dirty="0"/>
              <a:t>Once mobile phones and tablets are paired, two functions are available. First, you can control the video system remotely from your mobile device. Second, you can view content being shared on the video systems on your mobile device. You can also save snapshots of shared content.</a:t>
            </a:r>
          </a:p>
          <a:p>
            <a:pPr marL="171450" indent="-171450">
              <a:buFont typeface="Arial" panose="020B0604020202020204" pitchFamily="34" charset="0"/>
              <a:buChar char="•"/>
            </a:pPr>
            <a:r>
              <a:rPr lang="en-US" sz="700" b="0" baseline="0" dirty="0"/>
              <a:t>Once Mac or PC laptops are paired with the video system, users can share content from their laptop screen wirelessly with the room system. This is useful both for local meetings, where content is presented only to people in the same room, and during video calls, when you can present both locally and to remote participants.</a:t>
            </a:r>
          </a:p>
          <a:p>
            <a:pPr marL="171450" indent="-171450">
              <a:buFont typeface="Arial" panose="020B0604020202020204" pitchFamily="34" charset="0"/>
              <a:buChar char="•"/>
            </a:pPr>
            <a:r>
              <a:rPr lang="en-US" sz="700" b="0" baseline="0" dirty="0"/>
              <a:t>Cisco Touch 10 is recommended for optimal user experience. Touch 10 ships with the Room Series, MX Series and SX80, and is an option for SX10 and SX20.</a:t>
            </a:r>
          </a:p>
          <a:p>
            <a:endParaRPr lang="en-US" sz="700" b="1" baseline="0" dirty="0"/>
          </a:p>
          <a:p>
            <a:endParaRPr lang="en-US" sz="700" b="1" dirty="0"/>
          </a:p>
          <a:p>
            <a:endParaRPr lang="en-US" sz="7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dirty="0"/>
          </a:p>
        </p:txBody>
      </p:sp>
    </p:spTree>
    <p:extLst>
      <p:ext uri="{BB962C8B-B14F-4D97-AF65-F5344CB8AC3E}">
        <p14:creationId xmlns:p14="http://schemas.microsoft.com/office/powerpoint/2010/main" val="2147538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u="none" dirty="0"/>
              <a:t>Intelligent</a:t>
            </a:r>
            <a:r>
              <a:rPr lang="en-US" sz="1050" b="0" u="none" baseline="0" dirty="0"/>
              <a:t> imaging gives everyone a front-row seat and gives users a more intuitive experience with automated framing of speakers for the best views. Now, on the Cisco Webex Room Series, digital camera(s) provide more discreet digital tracking and puts users more at ease compared to PTZ cameras of older generation video devices.</a:t>
            </a:r>
          </a:p>
          <a:p>
            <a:endParaRPr lang="en-US" sz="1050" b="0" u="none" baseline="0" dirty="0"/>
          </a:p>
          <a:p>
            <a:r>
              <a:rPr lang="en-US" sz="1050" b="0" u="none" baseline="0" dirty="0"/>
              <a:t>Speaker tracking tracks the active speaker</a:t>
            </a:r>
          </a:p>
          <a:p>
            <a:endParaRPr lang="en-US" sz="1050" b="0" u="none" baseline="0" dirty="0"/>
          </a:p>
          <a:p>
            <a:r>
              <a:rPr lang="en-US" sz="1050" b="0" u="none" baseline="0" dirty="0"/>
              <a:t>Best overview dynamically and automatically frames participants in the room and sends the ideal image to the far end.</a:t>
            </a:r>
          </a:p>
          <a:p>
            <a:endParaRPr lang="en-US" sz="1050" dirty="0"/>
          </a:p>
          <a:p>
            <a:r>
              <a:rPr lang="en-US" sz="1050" dirty="0"/>
              <a:t>Features</a:t>
            </a:r>
          </a:p>
          <a:p>
            <a:pPr marL="171450" indent="-171450">
              <a:buFont typeface="Arial" panose="020B0604020202020204" pitchFamily="34" charset="0"/>
              <a:buChar char="•"/>
            </a:pPr>
            <a:r>
              <a:rPr lang="en-US" sz="1050" dirty="0"/>
              <a:t>Fast, direct, </a:t>
            </a:r>
            <a:r>
              <a:rPr lang="en-US" sz="1050" u="none" dirty="0"/>
              <a:t>and intelligent</a:t>
            </a:r>
            <a:r>
              <a:rPr lang="en-US" sz="1050" u="none" baseline="0" dirty="0"/>
              <a:t> </a:t>
            </a:r>
            <a:r>
              <a:rPr lang="en-US" sz="1050" dirty="0"/>
              <a:t>switching between active speakers provides an optimal, continuous meeting experience.</a:t>
            </a:r>
          </a:p>
          <a:p>
            <a:pPr marL="171450" indent="-171450">
              <a:buFont typeface="Arial" panose="020B0604020202020204" pitchFamily="34" charset="0"/>
              <a:buChar char="•"/>
            </a:pPr>
            <a:r>
              <a:rPr lang="en-US" sz="1050" dirty="0" err="1"/>
              <a:t>Multispeaker</a:t>
            </a:r>
            <a:r>
              <a:rPr lang="en-US" sz="1050" dirty="0"/>
              <a:t> views prevent unnecessary switching when the next active speaker is already in the current shot.</a:t>
            </a:r>
          </a:p>
          <a:p>
            <a:pPr marL="171450" indent="-171450">
              <a:buFont typeface="Arial" panose="020B0604020202020204" pitchFamily="34" charset="0"/>
              <a:buChar char="•"/>
            </a:pPr>
            <a:r>
              <a:rPr lang="en-US" sz="1050" dirty="0"/>
              <a:t>Automatic framing of all participants provides a dynamic overview of the full room.</a:t>
            </a:r>
          </a:p>
          <a:p>
            <a:pPr marL="171450" indent="-171450">
              <a:buFont typeface="Arial" panose="020B0604020202020204" pitchFamily="34" charset="0"/>
              <a:buChar char="•"/>
            </a:pPr>
            <a:endParaRPr lang="en-US" sz="1050" dirty="0"/>
          </a:p>
          <a:p>
            <a:pPr marL="0" indent="0">
              <a:buFont typeface="Arial" panose="020B0604020202020204" pitchFamily="34" charset="0"/>
              <a:buNone/>
            </a:pPr>
            <a:r>
              <a:rPr lang="en-US" sz="1050" dirty="0"/>
              <a:t>Cisco offers intelligent views capability on a range of products, so that all users of meeting rooms, large and small, can benefit and experience clearer communications.</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dirty="0"/>
          </a:p>
        </p:txBody>
      </p:sp>
    </p:spTree>
    <p:extLst>
      <p:ext uri="{BB962C8B-B14F-4D97-AF65-F5344CB8AC3E}">
        <p14:creationId xmlns:p14="http://schemas.microsoft.com/office/powerpoint/2010/main" val="2120254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0"/>
                <a:cs typeface="ＭＳ Ｐゴシック" charset="0"/>
              </a:rPr>
              <a:t>Smarter Presentation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charset="0"/>
                <a:cs typeface="ＭＳ Ｐゴシック" charset="0"/>
              </a:rPr>
              <a:t>Cisco video devices offers a rich and easy content sharing experience:  </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charset="0"/>
                <a:cs typeface="ＭＳ Ｐゴシック" charset="0"/>
              </a:rPr>
              <a:t>Wired or wireless connection for content sharing</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charset="0"/>
                <a:cs typeface="ＭＳ Ｐゴシック" charset="0"/>
              </a:rPr>
              <a:t>4K content</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charset="0"/>
                <a:cs typeface="ＭＳ Ｐゴシック" charset="0"/>
              </a:rPr>
              <a:t>Supports dual screens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charset="0"/>
                <a:cs typeface="ＭＳ Ｐゴシック" charset="0"/>
              </a:rPr>
              <a:t>Dual content sources supported for local meetings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charset="0"/>
                <a:cs typeface="ＭＳ Ｐゴシック" charset="0"/>
              </a:rPr>
              <a:t>White boarding experience enabled across portfolio (details next slide)</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a:p>
        </p:txBody>
      </p:sp>
    </p:spTree>
    <p:extLst>
      <p:ext uri="{BB962C8B-B14F-4D97-AF65-F5344CB8AC3E}">
        <p14:creationId xmlns:p14="http://schemas.microsoft.com/office/powerpoint/2010/main" val="334311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Cisco has democratized the white board experience to let everyone on your team – wherever they are – contribute ... before, during and even after the meeting</a:t>
            </a: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rPr>
              <a:t>On the Cisco Webex Board and Webex DX80, you can whiteboard and annotate directly on the screen.</a:t>
            </a: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rPr>
              <a:t>On the Room Series (Room Kit, Room Kit Plus, Room Kit </a:t>
            </a:r>
            <a:r>
              <a:rPr lang="en-US" sz="1200" kern="1200">
                <a:solidFill>
                  <a:schemeClr val="tx1"/>
                </a:solidFill>
                <a:effectLst/>
                <a:latin typeface="+mn-lt"/>
                <a:ea typeface="ＭＳ Ｐゴシック" charset="0"/>
              </a:rPr>
              <a:t>Pro, Room 55, Room 55 Dual </a:t>
            </a:r>
            <a:r>
              <a:rPr lang="en-US" sz="1200" kern="1200" dirty="0">
                <a:solidFill>
                  <a:schemeClr val="tx1"/>
                </a:solidFill>
                <a:effectLst/>
                <a:latin typeface="+mn-lt"/>
                <a:ea typeface="ＭＳ Ｐゴシック" charset="0"/>
              </a:rPr>
              <a:t>and </a:t>
            </a:r>
            <a:r>
              <a:rPr lang="en-US" sz="1200" kern="1200">
                <a:solidFill>
                  <a:schemeClr val="tx1"/>
                </a:solidFill>
                <a:effectLst/>
                <a:latin typeface="+mn-lt"/>
                <a:ea typeface="ＭＳ Ｐゴシック" charset="0"/>
              </a:rPr>
              <a:t>Room 70 G2), </a:t>
            </a:r>
            <a:r>
              <a:rPr lang="en-US" sz="1200" kern="1200" dirty="0">
                <a:solidFill>
                  <a:schemeClr val="tx1"/>
                </a:solidFill>
                <a:effectLst/>
                <a:latin typeface="+mn-lt"/>
                <a:ea typeface="ＭＳ Ｐゴシック" charset="0"/>
                <a:cs typeface="ＭＳ Ｐゴシック" charset="0"/>
              </a:rPr>
              <a:t>you’ll be able to see the whiteboard as content when shared from a Webex Board, DX Series, or the Cisco Webex Teams app. And if you want to white board back, you can do so on the Webex Teams app.</a:t>
            </a: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rPr>
              <a:t>On the MX and SX Series, </a:t>
            </a:r>
            <a:r>
              <a:rPr lang="en-US" sz="1200" kern="1200" dirty="0">
                <a:solidFill>
                  <a:schemeClr val="tx1"/>
                </a:solidFill>
                <a:effectLst/>
                <a:latin typeface="+mn-lt"/>
                <a:ea typeface="ＭＳ Ｐゴシック" charset="0"/>
                <a:cs typeface="ＭＳ Ｐゴシック" charset="0"/>
              </a:rPr>
              <a:t>you’ll get a notification on the screen that a white board has been shared. You can then view it and whiteboard back on the Webex Teams app.</a:t>
            </a: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On an mobile device or PC, the Webex Teams app is like your mobile white board. You can initiate a whiteboard, share it in the meeting, and save it to a Webex Teams space.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2366754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0"/>
                <a:cs typeface="ＭＳ Ｐゴシック" charset="0"/>
              </a:rPr>
              <a:t>Smarter Room Integrations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0"/>
                <a:cs typeface="ＭＳ Ｐゴシック" charset="0"/>
              </a:rPr>
              <a:t>People count: </a:t>
            </a:r>
            <a:r>
              <a:rPr lang="en-US" sz="1200" b="0" kern="1200" dirty="0">
                <a:solidFill>
                  <a:schemeClr val="tx1"/>
                </a:solidFill>
                <a:effectLst/>
                <a:latin typeface="+mn-lt"/>
                <a:ea typeface="ＭＳ Ｐゴシック" charset="0"/>
                <a:cs typeface="ＭＳ Ｐゴシック" charset="0"/>
              </a:rPr>
              <a:t>knowing how many people are in a meeting p</a:t>
            </a:r>
            <a:r>
              <a:rPr lang="en-US" sz="1200" kern="1200" dirty="0">
                <a:solidFill>
                  <a:schemeClr val="tx1"/>
                </a:solidFill>
                <a:effectLst/>
                <a:latin typeface="+mn-lt"/>
                <a:ea typeface="ＭＳ Ｐゴシック" charset="0"/>
                <a:cs typeface="ＭＳ Ｐゴシック" charset="0"/>
              </a:rPr>
              <a:t>rovides valuable analytics for better resource planning and usability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0"/>
                <a:cs typeface="ＭＳ Ｐゴシック" charset="0"/>
              </a:rPr>
              <a:t>Display integration:  </a:t>
            </a:r>
            <a:r>
              <a:rPr lang="en-US" sz="1200" kern="1200" dirty="0">
                <a:solidFill>
                  <a:schemeClr val="tx1"/>
                </a:solidFill>
                <a:effectLst/>
                <a:latin typeface="+mn-lt"/>
                <a:ea typeface="ＭＳ Ｐゴシック" charset="0"/>
                <a:cs typeface="ＭＳ Ｐゴシック" charset="0"/>
              </a:rPr>
              <a:t>seamlessly integrates with flat panel display (Room Kits);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0"/>
                <a:cs typeface="ＭＳ Ｐゴシック" charset="0"/>
              </a:rPr>
              <a:t>In-room controls</a:t>
            </a:r>
            <a:r>
              <a:rPr lang="en-US" sz="1200" kern="1200" dirty="0">
                <a:solidFill>
                  <a:schemeClr val="tx1"/>
                </a:solidFill>
                <a:effectLst/>
                <a:latin typeface="+mn-lt"/>
                <a:ea typeface="ＭＳ Ｐゴシック" charset="0"/>
                <a:cs typeface="ＭＳ Ｐゴシック" charset="0"/>
              </a:rPr>
              <a:t>: control room peripherals (curtains, A/C, lights) directly from the Touch 10 control unit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0"/>
                <a:cs typeface="ＭＳ Ｐゴシック" charset="0"/>
              </a:rPr>
              <a:t>Macros framework</a:t>
            </a:r>
            <a:r>
              <a:rPr lang="en-US" sz="1200" kern="1200" dirty="0">
                <a:solidFill>
                  <a:schemeClr val="tx1"/>
                </a:solidFill>
                <a:effectLst/>
                <a:latin typeface="+mn-lt"/>
                <a:ea typeface="ＭＳ Ｐゴシック" charset="0"/>
                <a:cs typeface="ＭＳ Ｐゴシック" charset="0"/>
              </a:rPr>
              <a:t>: customize your meeting experience through the power of your video device by writing applets (e.g., auto answer when certain people call, or send certain people directly to voicemail; auto start a stand meeting at a particular time; limited only by your imagination and business needs)</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a:p>
        </p:txBody>
      </p:sp>
    </p:spTree>
    <p:extLst>
      <p:ext uri="{BB962C8B-B14F-4D97-AF65-F5344CB8AC3E}">
        <p14:creationId xmlns:p14="http://schemas.microsoft.com/office/powerpoint/2010/main" val="1410879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a:t>Cisco Webex Meetings is the market</a:t>
            </a:r>
            <a:r>
              <a:rPr lang="en-US" baseline="0" dirty="0"/>
              <a:t> leader in video conferencing.</a:t>
            </a:r>
          </a:p>
          <a:p>
            <a:r>
              <a:rPr lang="en-US" baseline="0" dirty="0"/>
              <a:t>Adding Cisco devices to the overall meeting experience extends the video capabilities of Webex Meetings to more people in more places - maximizing your investments in both Webex Meetings and your video devices</a:t>
            </a:r>
          </a:p>
        </p:txBody>
      </p:sp>
      <p:sp>
        <p:nvSpPr>
          <p:cNvPr id="4" name="Slide Number Placeholder 3"/>
          <p:cNvSpPr>
            <a:spLocks noGrp="1"/>
          </p:cNvSpPr>
          <p:nvPr>
            <p:ph type="sldNum" sz="quarter" idx="10"/>
          </p:nvPr>
        </p:nvSpPr>
        <p:spPr/>
        <p:txBody>
          <a:bodyPr/>
          <a:lstStyle/>
          <a:p>
            <a:fld id="{3F6C1005-B323-4A04-B0D1-DB577C3C2ECA}" type="slidenum">
              <a:rPr lang="en-US" smtClean="0"/>
              <a:pPr/>
              <a:t>15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80114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Cisco Webex Teams brings people and work together in a single, reimagined workspace</a:t>
            </a:r>
            <a:r>
              <a:rPr lang="en-US" baseline="0" dirty="0"/>
              <a:t> </a:t>
            </a:r>
            <a:r>
              <a:rPr lang="en-US" dirty="0"/>
              <a:t>in and beyond the meeting.</a:t>
            </a:r>
          </a:p>
          <a:p>
            <a:pPr marL="171450" marR="0" indent="-171450" algn="l" defTabSz="457200" rtl="0" eaLnBrk="0" fontAlgn="base" latinLnBrk="0" hangingPunct="0">
              <a:lnSpc>
                <a:spcPct val="100000"/>
              </a:lnSpc>
              <a:spcBef>
                <a:spcPct val="30000"/>
              </a:spcBef>
              <a:spcAft>
                <a:spcPct val="0"/>
              </a:spcAft>
              <a:buClrTx/>
              <a:buSzTx/>
              <a:buFont typeface="Arial" charset="0"/>
              <a:buChar char="•"/>
              <a:tabLst/>
              <a:defRPr/>
            </a:pPr>
            <a:r>
              <a:rPr lang="en-GB" sz="1200" b="0" baseline="0" dirty="0"/>
              <a:t>provides a workspace where all your collaboration tools are brought together in a single reimagined place on any device, anywhere.</a:t>
            </a:r>
          </a:p>
          <a:p>
            <a:pPr marL="171450" marR="0" indent="-171450" algn="l" defTabSz="457200" rtl="0" eaLnBrk="0" fontAlgn="base" latinLnBrk="0" hangingPunct="0">
              <a:lnSpc>
                <a:spcPct val="100000"/>
              </a:lnSpc>
              <a:spcBef>
                <a:spcPct val="30000"/>
              </a:spcBef>
              <a:spcAft>
                <a:spcPct val="0"/>
              </a:spcAft>
              <a:buClrTx/>
              <a:buSzTx/>
              <a:buFont typeface="Arial" charset="0"/>
              <a:buChar char="•"/>
              <a:tabLst/>
              <a:defRPr/>
            </a:pPr>
            <a:r>
              <a:rPr lang="en-GB" sz="1200" b="0" baseline="0" dirty="0"/>
              <a:t>allows you to connect with people (inside and outside your organization) and places all your tools right in the </a:t>
            </a:r>
            <a:r>
              <a:rPr lang="en-GB" sz="1200" b="0" baseline="0" dirty="0" err="1"/>
              <a:t>center</a:t>
            </a:r>
            <a:r>
              <a:rPr lang="en-GB" sz="1200" b="0" baseline="0" dirty="0"/>
              <a:t> of your workflow - i</a:t>
            </a:r>
            <a:r>
              <a:rPr lang="en-GB" sz="1200" b="0" dirty="0"/>
              <a:t>t</a:t>
            </a:r>
            <a:r>
              <a:rPr lang="en-GB" sz="1200" b="0" baseline="0" dirty="0"/>
              <a:t> b</a:t>
            </a:r>
            <a:r>
              <a:rPr lang="en-GB" sz="1200" b="0" dirty="0"/>
              <a:t>reaks down the siloes that exist for some across their collaboration experience.</a:t>
            </a:r>
          </a:p>
          <a:p>
            <a:pPr marL="57136" marR="0" indent="0" algn="l" defTabSz="457200" rtl="0" eaLnBrk="0" fontAlgn="base" latinLnBrk="0" hangingPunct="0">
              <a:lnSpc>
                <a:spcPct val="100000"/>
              </a:lnSpc>
              <a:spcBef>
                <a:spcPct val="30000"/>
              </a:spcBef>
              <a:spcAft>
                <a:spcPct val="0"/>
              </a:spcAft>
              <a:buClrTx/>
              <a:buSzTx/>
              <a:buFontTx/>
              <a:buNone/>
              <a:tabLst/>
              <a:defRPr/>
            </a:pPr>
            <a:endParaRPr lang="en-GB" sz="1200" b="0" dirty="0"/>
          </a:p>
          <a:p>
            <a:r>
              <a:rPr lang="en-US" dirty="0"/>
              <a:t>At the time of your meeting, a</a:t>
            </a:r>
            <a:r>
              <a:rPr lang="en-US" i="0" baseline="0" dirty="0"/>
              <a:t> </a:t>
            </a:r>
            <a:r>
              <a:rPr lang="en-US" b="1" i="0" baseline="0" dirty="0"/>
              <a:t>Join</a:t>
            </a:r>
            <a:r>
              <a:rPr lang="en-US" i="0" baseline="0" dirty="0"/>
              <a:t> button is presented to you and with one click, you’re in the meeting. This applies whether you’re joining from Cisco Webex Teams or Webex Meetings -- and it </a:t>
            </a:r>
            <a:r>
              <a:rPr lang="en-US" sz="1200" dirty="0"/>
              <a:t>really helps you manage your day more effectively and also helps ensue that meetings start on time … </a:t>
            </a:r>
            <a:r>
              <a:rPr lang="en-US" sz="1200" b="1" dirty="0"/>
              <a:t>because everyone can join </a:t>
            </a:r>
            <a:r>
              <a:rPr lang="en-US" sz="1200" b="1" u="sng" dirty="0"/>
              <a:t>instantly</a:t>
            </a:r>
            <a:r>
              <a:rPr lang="en-US" sz="1200" b="1" dirty="0"/>
              <a:t> with one simple click, removing all those</a:t>
            </a:r>
            <a:r>
              <a:rPr lang="en-US" sz="1200" b="1" baseline="0" dirty="0"/>
              <a:t> excuses of being late.</a:t>
            </a:r>
          </a:p>
          <a:p>
            <a:endParaRPr lang="en-US" b="1" i="0" baseline="0" dirty="0"/>
          </a:p>
          <a:p>
            <a:r>
              <a:rPr lang="en-US" i="0" baseline="0" dirty="0"/>
              <a:t>Also in your Cisco Webex calendar* you will see any other meetings you have. If the join details are in your calendar, you can also see those details within your Webex Teams calendar.</a:t>
            </a:r>
          </a:p>
          <a:p>
            <a:r>
              <a:rPr lang="en-US" i="1" baseline="0" dirty="0"/>
              <a:t>* Cisco Webex Hybrid Services required (Calendar Service)</a:t>
            </a:r>
          </a:p>
          <a:p>
            <a:endParaRPr lang="en-US" i="0" baseline="0" dirty="0"/>
          </a:p>
          <a:p>
            <a:r>
              <a:rPr lang="en-US" i="0" baseline="0" dirty="0"/>
              <a:t>Specifically for any Cisco Webex Teams meeting, you will also see some really cool value-add information that will help you make decisions on which meetings to prioritize and when to join them:</a:t>
            </a:r>
          </a:p>
          <a:p>
            <a:pPr marL="171450" indent="-171450">
              <a:buFont typeface="Arial" charset="0"/>
              <a:buChar char="•"/>
            </a:pPr>
            <a:r>
              <a:rPr lang="en-US" i="0" baseline="0" dirty="0"/>
              <a:t>See invitee status / participants - every invitee will see who has accepted/declined the meeting and who’s in the meeting live before you even join.  </a:t>
            </a:r>
            <a:r>
              <a:rPr lang="en-US" b="1" i="0" baseline="0" dirty="0"/>
              <a:t>(unlike: having to switching back and forth between your calendar and the meeting application)</a:t>
            </a:r>
          </a:p>
          <a:p>
            <a:pPr marL="171450" indent="-171450">
              <a:buFont typeface="Arial" charset="0"/>
              <a:buChar char="•"/>
            </a:pPr>
            <a:r>
              <a:rPr lang="en-US" i="0" baseline="0" dirty="0"/>
              <a:t>Instantly switch between meetings - if you need to work between meetings we have made that really simple.  Leave the meeting with one click and join the other one with another click </a:t>
            </a:r>
            <a:r>
              <a:rPr lang="en-US" b="1" i="0" baseline="0" dirty="0"/>
              <a:t>(unlike: having leave a meeting, go to your calendar and find the other meeting, access the meeting and wait to join it)</a:t>
            </a:r>
            <a:endParaRPr lang="en-US" i="0" baseline="0" dirty="0"/>
          </a:p>
          <a:p>
            <a:pPr marL="171450" indent="-171450">
              <a:buFont typeface="Arial" charset="0"/>
              <a:buChar char="•"/>
            </a:pPr>
            <a:r>
              <a:rPr lang="en-US" i="0" baseline="0" dirty="0"/>
              <a:t>Easily inform attendees if you’re are late - In Webex Teams, you can message people in the meeting through the space and keep them posted </a:t>
            </a:r>
            <a:r>
              <a:rPr lang="en-US" b="1" i="0" baseline="0" dirty="0"/>
              <a:t>(unlike: sending an email that no one will read because they are in the meeting)</a:t>
            </a:r>
            <a:endParaRPr lang="en-US" i="0" baseline="0" dirty="0"/>
          </a:p>
          <a:p>
            <a:r>
              <a:rPr lang="en-US" dirty="0"/>
              <a:t>The next big thing is context. What we mean by that is having all your teamwork available on hand in the meeting</a:t>
            </a:r>
            <a:r>
              <a:rPr lang="en-US" baseline="0" dirty="0"/>
              <a:t> and having the ability to ‘meet’ before the meeting.</a:t>
            </a:r>
          </a:p>
          <a:p>
            <a:endParaRPr lang="en-US" baseline="0" dirty="0"/>
          </a:p>
          <a:p>
            <a:r>
              <a:rPr lang="en-US" baseline="0" dirty="0"/>
              <a:t>Before the meeting, work happens and Webex Teams provides the space for the team to discuss things, share content - start working.</a:t>
            </a:r>
          </a:p>
          <a:p>
            <a:r>
              <a:rPr lang="en-US" baseline="0" dirty="0"/>
              <a:t>Once the meeting starts, work as already begun and all that discussion and work is available right there in the meeting space.</a:t>
            </a:r>
          </a:p>
          <a:p>
            <a:r>
              <a:rPr lang="en-US" baseline="0" dirty="0"/>
              <a:t>You can simply share content from any device in the meeting - directly from the space, another device, or from your desktop or mobile device - it really is that simple, wireless and fast! </a:t>
            </a:r>
            <a:r>
              <a:rPr lang="en-US" sz="1200" b="1" kern="1200" dirty="0">
                <a:solidFill>
                  <a:schemeClr val="tx1"/>
                </a:solidFill>
                <a:effectLst/>
                <a:latin typeface="Arial" pitchFamily="34" charset="0"/>
                <a:ea typeface="ＭＳ Ｐゴシック" charset="0"/>
                <a:cs typeface="Arial" pitchFamily="34" charset="0"/>
              </a:rPr>
              <a:t>(unlike: having to go find content, find a lead to connect to the video system if in a room, or</a:t>
            </a:r>
            <a:r>
              <a:rPr lang="en-US" sz="1200" b="1" kern="1200" baseline="0" dirty="0">
                <a:solidFill>
                  <a:schemeClr val="tx1"/>
                </a:solidFill>
                <a:effectLst/>
                <a:latin typeface="Arial" pitchFamily="34" charset="0"/>
                <a:ea typeface="ＭＳ Ｐゴシック" charset="0"/>
                <a:cs typeface="Arial" pitchFamily="34" charset="0"/>
              </a:rPr>
              <a:t> even email to all participants</a:t>
            </a:r>
            <a:r>
              <a:rPr lang="en-US" sz="1200" b="1" kern="1200" dirty="0">
                <a:solidFill>
                  <a:schemeClr val="tx1"/>
                </a:solidFill>
                <a:effectLst/>
                <a:latin typeface="Arial" pitchFamily="34" charset="0"/>
                <a:ea typeface="ＭＳ Ｐゴシック" charset="0"/>
                <a:cs typeface="Arial" pitchFamily="34" charset="0"/>
              </a:rPr>
              <a:t>)</a:t>
            </a:r>
            <a:endParaRPr lang="en-US" baseline="0" dirty="0"/>
          </a:p>
          <a:p>
            <a:r>
              <a:rPr lang="en-US" baseline="0" dirty="0"/>
              <a:t>And it doesn’t stop there. The moment the meeting finishes, the work doesn’t - the team is still connected and can carry on, keep productive, check in on items discussed, provide updates and status reports - and all this is all available in the next meeting</a:t>
            </a:r>
            <a:r>
              <a:rPr lang="mr-IN" baseline="0" dirty="0"/>
              <a:t>…</a:t>
            </a:r>
            <a:endParaRPr lang="en-GB" baseline="0" dirty="0"/>
          </a:p>
          <a:p>
            <a:r>
              <a:rPr lang="en-US" dirty="0"/>
              <a:t>An added benefit</a:t>
            </a:r>
            <a:r>
              <a:rPr lang="en-US" baseline="0" dirty="0"/>
              <a:t> of joining a meeting through Webex Teams is that during the meeting everyone is an equal participant and so can mange the meeting - mute noisy participants, record</a:t>
            </a:r>
            <a:r>
              <a:rPr lang="mr-IN" baseline="0" dirty="0"/>
              <a:t>…</a:t>
            </a:r>
            <a:r>
              <a:rPr lang="en-GB" baseline="0" dirty="0"/>
              <a:t>  </a:t>
            </a:r>
            <a:r>
              <a:rPr lang="en-GB" b="1" baseline="0" dirty="0"/>
              <a:t>without having to disrupt the flow of the meeting so keeping the productivity going </a:t>
            </a: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dirty="0"/>
          </a:p>
        </p:txBody>
      </p:sp>
    </p:spTree>
    <p:extLst>
      <p:ext uri="{BB962C8B-B14F-4D97-AF65-F5344CB8AC3E}">
        <p14:creationId xmlns:p14="http://schemas.microsoft.com/office/powerpoint/2010/main" val="4162156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spcBef>
                <a:spcPts val="1000"/>
              </a:spcBef>
            </a:pPr>
            <a:r>
              <a:rPr lang="en-US" dirty="0">
                <a:latin typeface="CiscoSans Light" charset="0"/>
                <a:ea typeface="CiscoSans Light" charset="0"/>
                <a:cs typeface="CiscoSans Light" charset="0"/>
              </a:rPr>
              <a:t>The majority of our devices can register to Cisco Webex in the cloud, which provides a next-gen experience.</a:t>
            </a:r>
          </a:p>
          <a:p>
            <a:pPr>
              <a:lnSpc>
                <a:spcPct val="90000"/>
              </a:lnSpc>
              <a:spcBef>
                <a:spcPts val="1000"/>
              </a:spcBef>
            </a:pPr>
            <a:r>
              <a:rPr lang="en-US" dirty="0">
                <a:latin typeface="CiscoSans Light" charset="0"/>
                <a:ea typeface="CiscoSans Light" charset="0"/>
                <a:cs typeface="CiscoSans Light" charset="0"/>
              </a:rPr>
              <a:t>It’s a personalized experience. Video systems will wake up and greet you with Hello &lt;name&gt;.</a:t>
            </a:r>
          </a:p>
          <a:p>
            <a:pPr>
              <a:lnSpc>
                <a:spcPct val="90000"/>
              </a:lnSpc>
              <a:spcBef>
                <a:spcPts val="1000"/>
              </a:spcBef>
            </a:pPr>
            <a:r>
              <a:rPr lang="en-US" dirty="0">
                <a:latin typeface="CiscoSans Light" charset="0"/>
                <a:ea typeface="CiscoSans Light" charset="0"/>
                <a:cs typeface="CiscoSans Light" charset="0"/>
              </a:rPr>
              <a:t>It extends the surface of a Webex Teams space. For example, you can place a call in the Webex Teams space and move it to the Room Kit or other Cisco desk or room collaboration devices.</a:t>
            </a:r>
          </a:p>
          <a:p>
            <a:pPr>
              <a:lnSpc>
                <a:spcPct val="90000"/>
              </a:lnSpc>
              <a:spcBef>
                <a:spcPts val="1000"/>
              </a:spcBef>
            </a:pPr>
            <a:r>
              <a:rPr lang="en-US" dirty="0">
                <a:latin typeface="CiscoSans Light" charset="0"/>
                <a:ea typeface="CiscoSans Light" charset="0"/>
                <a:cs typeface="CiscoSans Light" charset="0"/>
              </a:rPr>
              <a:t>Similarly, if you have to leave a meeting room, you can take the meeting with you on your mobile device.</a:t>
            </a:r>
          </a:p>
          <a:p>
            <a:pPr>
              <a:lnSpc>
                <a:spcPct val="90000"/>
              </a:lnSpc>
              <a:spcBef>
                <a:spcPts val="1000"/>
              </a:spcBef>
            </a:pPr>
            <a:r>
              <a:rPr lang="en-US" dirty="0">
                <a:latin typeface="CiscoSans Light" charset="0"/>
                <a:ea typeface="CiscoSans Light" charset="0"/>
                <a:cs typeface="CiscoSans Light" charset="0"/>
              </a:rPr>
              <a:t>IT also benefits, receiving an alert if something is wrong with the system.</a:t>
            </a:r>
          </a:p>
          <a:p>
            <a:pPr>
              <a:lnSpc>
                <a:spcPct val="90000"/>
              </a:lnSpc>
              <a:spcBef>
                <a:spcPts val="1000"/>
              </a:spcBef>
            </a:pPr>
            <a:r>
              <a:rPr lang="en-US" dirty="0">
                <a:latin typeface="CiscoSans Light" charset="0"/>
                <a:ea typeface="CiscoSans Light" charset="0"/>
                <a:cs typeface="CiscoSans Light" charset="0"/>
              </a:rPr>
              <a:t>And of course there is the end-to-end encryption of the Webex platform for enhanced security.</a:t>
            </a:r>
          </a:p>
          <a:p>
            <a:endParaRPr lang="en-US" dirty="0"/>
          </a:p>
        </p:txBody>
      </p:sp>
      <p:sp>
        <p:nvSpPr>
          <p:cNvPr id="4" name="Slide Number Placeholder 3"/>
          <p:cNvSpPr>
            <a:spLocks noGrp="1"/>
          </p:cNvSpPr>
          <p:nvPr>
            <p:ph type="sldNum" sz="quarter" idx="10"/>
          </p:nvPr>
        </p:nvSpPr>
        <p:spPr/>
        <p:txBody>
          <a:bodyPr/>
          <a:lstStyle/>
          <a:p>
            <a:fld id="{FBB449C5-4E2E-DF4A-AEAD-E7341EA1E981}" type="slidenum">
              <a:rPr lang="en-US" smtClean="0"/>
              <a:pPr/>
              <a:t>17</a:t>
            </a:fld>
            <a:endParaRPr lang="en-US"/>
          </a:p>
        </p:txBody>
      </p:sp>
    </p:spTree>
    <p:extLst>
      <p:ext uri="{BB962C8B-B14F-4D97-AF65-F5344CB8AC3E}">
        <p14:creationId xmlns:p14="http://schemas.microsoft.com/office/powerpoint/2010/main" val="1629219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u="none" baseline="0" dirty="0"/>
              <a:t>And now we come back to simplicity. It’s a top priority for all of our collaboration solutions.</a:t>
            </a:r>
            <a:r>
              <a:rPr lang="en-US" sz="800" baseline="0" dirty="0"/>
              <a:t> So we’ve made it easy to video-enable any location and make it conveniently accessible to users – even remote sites and conference rooms. </a:t>
            </a:r>
          </a:p>
          <a:p>
            <a:endParaRPr lang="en-US" sz="800" baseline="0" dirty="0"/>
          </a:p>
          <a:p>
            <a:r>
              <a:rPr lang="en-US" sz="800" b="1" u="none" baseline="0" dirty="0"/>
              <a:t>Simple deployment and configuration</a:t>
            </a:r>
            <a:r>
              <a:rPr lang="en-US" sz="800" u="none" baseline="0" dirty="0"/>
              <a:t>. </a:t>
            </a:r>
          </a:p>
          <a:p>
            <a:r>
              <a:rPr lang="en-US" sz="800" u="none" baseline="0" dirty="0"/>
              <a:t>Eliminate installation complexity and cabling nightmares. No hassle for IT, because any user can install an integrated video system in minutes. For example: </a:t>
            </a:r>
          </a:p>
          <a:p>
            <a:pPr marL="171450" indent="-171450">
              <a:buFont typeface="Arial" panose="020B0604020202020204" pitchFamily="34" charset="0"/>
              <a:buChar char="•"/>
            </a:pPr>
            <a:r>
              <a:rPr lang="en-US" sz="800" u="none" baseline="0" dirty="0"/>
              <a:t>For example, the SX10 is out of the box and installed in minutes with just two cables: Power over Ethernet cable and an HDMI connection to the display of your choice. </a:t>
            </a:r>
          </a:p>
          <a:p>
            <a:pPr marL="171450" indent="-171450">
              <a:buFont typeface="Arial" panose="020B0604020202020204" pitchFamily="34" charset="0"/>
              <a:buChar char="•"/>
            </a:pPr>
            <a:r>
              <a:rPr lang="en-US" sz="800" u="none" baseline="0" dirty="0"/>
              <a:t>Integrated camera, codec, and microphone make it simple for any user to set up and be on a call in minutes.</a:t>
            </a:r>
          </a:p>
          <a:p>
            <a:pPr marL="171450" indent="-171450">
              <a:buFont typeface="Arial" panose="020B0604020202020204" pitchFamily="34" charset="0"/>
              <a:buChar char="•"/>
            </a:pPr>
            <a:r>
              <a:rPr lang="en-US" sz="800" u="none" baseline="0" dirty="0"/>
              <a:t>Going wireless simplifies things even further. Many of our devices, such as the DX80 and IP Phones 8800 Series, are wireless with support for connectivity, control, and content sharing.</a:t>
            </a:r>
          </a:p>
          <a:p>
            <a:endParaRPr lang="en-US" sz="800" u="sng" baseline="0" dirty="0"/>
          </a:p>
          <a:p>
            <a:r>
              <a:rPr lang="en-US" sz="800" b="1" u="none" baseline="0" dirty="0"/>
              <a:t>Simple, consistent user experience. </a:t>
            </a:r>
          </a:p>
          <a:p>
            <a:r>
              <a:rPr lang="en-US" sz="800" u="none" baseline="0" dirty="0"/>
              <a:t>Information workers, salespeople, and busy executives need to connect to office environments simply, consistently, and securely. Across all systems and devices. Our integrated devices provide consistent, business-class experiences inside or outside the corporate network.</a:t>
            </a:r>
          </a:p>
          <a:p>
            <a:endParaRPr lang="en-US" sz="800" u="sng" baseline="0" dirty="0"/>
          </a:p>
          <a:p>
            <a:r>
              <a:rPr lang="en-US" sz="800" b="1" u="none" baseline="0" dirty="0"/>
              <a:t>Simple reach and access. </a:t>
            </a:r>
          </a:p>
          <a:p>
            <a:r>
              <a:rPr lang="en-US" sz="800" u="none" baseline="0" dirty="0"/>
              <a:t>Video collaboration becomes intelligent collaboration when you can efficiently and securely connect in one step to the collaboration tools you need – from the device you’re using at the time. With Cisco Collaboration edge architecture and Expressway, people working from home or on the road have secure, one-click access to collaboration tools and resources just as if they were in the office. No cumbersome VPN required. </a:t>
            </a:r>
          </a:p>
          <a:p>
            <a:pPr marL="171450" indent="-171450">
              <a:buFont typeface="Arial" panose="020B0604020202020204" pitchFamily="34" charset="0"/>
              <a:buChar char="•"/>
            </a:pPr>
            <a:r>
              <a:rPr lang="en-US" sz="800" u="none" baseline="0" dirty="0"/>
              <a:t>Securely extend the reach of your organization by integrating with your existing UC environment to offer directory and easy video-enabled call features. </a:t>
            </a:r>
          </a:p>
          <a:p>
            <a:pPr marL="171450" indent="-171450">
              <a:buFont typeface="Arial" panose="020B0604020202020204" pitchFamily="34" charset="0"/>
              <a:buChar char="•"/>
            </a:pPr>
            <a:r>
              <a:rPr lang="en-US" sz="800" u="none" baseline="0" dirty="0"/>
              <a:t>Easily escalate IM to video conference in one click to quickly address business opportunities. </a:t>
            </a:r>
          </a:p>
          <a:p>
            <a:pPr marL="171450" indent="-171450">
              <a:buFont typeface="Arial" panose="020B0604020202020204" pitchFamily="34" charset="0"/>
              <a:buChar char="•"/>
            </a:pPr>
            <a:r>
              <a:rPr lang="en-US" sz="800" u="none" baseline="0" dirty="0"/>
              <a:t>Build stronger relationships with customers and partners by enabling employees to work at customer or partner sites with access to all of your collaboration applications and tools as if they are in your office. This also helps scale resources across geographies. It enables mobile and virtual employees to work where they need to at the time in order to be more productive.   </a:t>
            </a:r>
          </a:p>
          <a:p>
            <a:pPr marL="445770" indent="-171450">
              <a:buFont typeface="Courier New" panose="02070309020205020404" pitchFamily="49" charset="0"/>
              <a:buChar char="o"/>
            </a:pPr>
            <a:r>
              <a:rPr lang="en-US" sz="800" u="none" baseline="0" dirty="0"/>
              <a:t>For example: The US Patent and Trademark Office was able to operate at 70% of normal productivity during devastating Superstorm Sandy despite a U.S. federal government shutdown. All thanks to their telework program and Cisco Collaboration technology, which includes video solutions</a:t>
            </a:r>
            <a:r>
              <a:rPr lang="en-US" sz="800" u="none" baseline="0"/>
              <a:t>.   </a:t>
            </a:r>
            <a:endParaRPr lang="en-US" sz="800" u="none"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z="1000" smtClean="0"/>
              <a:pPr>
                <a:defRPr/>
              </a:pPr>
              <a:t>18</a:t>
            </a:fld>
            <a:endParaRPr lang="en-US" sz="1000" dirty="0"/>
          </a:p>
        </p:txBody>
      </p:sp>
    </p:spTree>
    <p:extLst>
      <p:ext uri="{BB962C8B-B14F-4D97-AF65-F5344CB8AC3E}">
        <p14:creationId xmlns:p14="http://schemas.microsoft.com/office/powerpoint/2010/main" val="3996382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 put context</a:t>
            </a:r>
            <a:r>
              <a:rPr lang="en-GB" baseline="0" dirty="0"/>
              <a:t> around helping the customer choose between premises and cloud.</a:t>
            </a:r>
          </a:p>
          <a:p>
            <a:endParaRPr lang="en-GB" baseline="0" dirty="0"/>
          </a:p>
          <a:p>
            <a:r>
              <a:rPr lang="en-GB" baseline="0" dirty="0"/>
              <a:t>Cloud is the right option for many customers, however in some cases CMR premises provides a more appropriate solution – and we can see the main three considerations in making that choice in this chart.</a:t>
            </a:r>
          </a:p>
          <a:p>
            <a:endParaRPr lang="en-GB" baseline="0" dirty="0"/>
          </a:p>
          <a:p>
            <a:r>
              <a:rPr lang="en-GB" baseline="0" dirty="0"/>
              <a:t>Offer:</a:t>
            </a:r>
          </a:p>
          <a:p>
            <a:r>
              <a:rPr lang="en-GB" u="sng" baseline="0" dirty="0"/>
              <a:t>Cloud Pros			Cloud Cons</a:t>
            </a:r>
          </a:p>
          <a:p>
            <a:r>
              <a:rPr lang="en-GB" baseline="0" dirty="0"/>
              <a:t>Simple to get started	Significant Bandwidth when scaling usage</a:t>
            </a:r>
          </a:p>
          <a:p>
            <a:r>
              <a:rPr lang="en-GB" baseline="0" dirty="0"/>
              <a:t>Easy to use			Limited Control for “white glove/exec level meetings”</a:t>
            </a:r>
          </a:p>
          <a:p>
            <a:r>
              <a:rPr lang="en-GB" baseline="0" dirty="0"/>
              <a:t>Subscription 			Internet quality</a:t>
            </a:r>
          </a:p>
          <a:p>
            <a:endParaRPr lang="en-GB" baseline="0" dirty="0"/>
          </a:p>
          <a:p>
            <a:r>
              <a:rPr lang="en-GB" u="sng" baseline="0" dirty="0"/>
              <a:t>Premises Pros		                      </a:t>
            </a:r>
            <a:r>
              <a:rPr lang="en-GB" u="sng" baseline="0" dirty="0" err="1"/>
              <a:t>Premsies</a:t>
            </a:r>
            <a:r>
              <a:rPr lang="en-GB" u="sng" baseline="0" dirty="0"/>
              <a:t> Cons</a:t>
            </a:r>
          </a:p>
          <a:p>
            <a:r>
              <a:rPr lang="en-GB" baseline="0" dirty="0"/>
              <a:t>Low cost per user		                      </a:t>
            </a:r>
            <a:r>
              <a:rPr lang="en-GB" baseline="0" dirty="0" err="1"/>
              <a:t>CapEx</a:t>
            </a:r>
            <a:r>
              <a:rPr lang="en-GB" baseline="0" dirty="0"/>
              <a:t> model </a:t>
            </a:r>
          </a:p>
          <a:p>
            <a:r>
              <a:rPr lang="en-GB" baseline="0" dirty="0"/>
              <a:t>Quality/BW guaranteed by network	Complex initial set up </a:t>
            </a:r>
          </a:p>
          <a:p>
            <a:r>
              <a:rPr lang="en-GB" baseline="0" dirty="0"/>
              <a:t>IT level control		                      Requires data </a:t>
            </a:r>
            <a:r>
              <a:rPr lang="en-GB" baseline="0" dirty="0" err="1"/>
              <a:t>center</a:t>
            </a:r>
            <a:r>
              <a:rPr lang="en-GB" baseline="0" dirty="0"/>
              <a:t> and servers</a:t>
            </a:r>
          </a:p>
          <a:p>
            <a:endParaRPr lang="en-GB" dirty="0"/>
          </a:p>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a:solidFill>
                  <a:prstClr val="black"/>
                </a:solidFill>
                <a:latin typeface="Calibri" panose="020F0502020204030204"/>
              </a: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747992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Cisco’s suite of</a:t>
            </a:r>
            <a:r>
              <a:rPr lang="en-US" baseline="0" dirty="0"/>
              <a:t> communication solutions is designed to simplify and improve how teams get work done today.  By humanizing how people and teams connect, adapting to how virtual teams operate, and enabling faster and better decisions with connected experiences, Cisco is delivering a more intuitive way to work.  All supported by a flexible platform that grows with your business without compromising security or performance</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1924743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38D1842-2CD1-E446-B897-5D30F42BC2EB}" type="slidenum">
              <a:rPr lang="en-US" smtClean="0"/>
              <a:pPr/>
              <a:t>20</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dirty="0">
              <a:latin typeface="CiscoSansTT ExtraLight" pitchFamily="34" charset="0"/>
              <a:cs typeface="CiscoSansTT ExtraLight" pitchFamily="34" charset="0"/>
            </a:endParaRPr>
          </a:p>
        </p:txBody>
      </p:sp>
    </p:spTree>
    <p:extLst>
      <p:ext uri="{BB962C8B-B14F-4D97-AF65-F5344CB8AC3E}">
        <p14:creationId xmlns:p14="http://schemas.microsoft.com/office/powerpoint/2010/main" val="1378904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2892590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take a look at the</a:t>
            </a:r>
            <a:r>
              <a:rPr lang="en-US" baseline="0"/>
              <a:t> variety of use cases for our collaboration endpoints – that helps bring together teams of every size, from wherever they are.</a:t>
            </a:r>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dirty="0"/>
          </a:p>
        </p:txBody>
      </p:sp>
    </p:spTree>
    <p:extLst>
      <p:ext uri="{BB962C8B-B14F-4D97-AF65-F5344CB8AC3E}">
        <p14:creationId xmlns:p14="http://schemas.microsoft.com/office/powerpoint/2010/main" val="1015628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50000"/>
              </a:lnSpc>
              <a:spcBef>
                <a:spcPct val="30000"/>
              </a:spcBef>
              <a:spcAft>
                <a:spcPct val="0"/>
              </a:spcAft>
              <a:buClrTx/>
              <a:buSzTx/>
              <a:buFont typeface="Arial"/>
              <a:buNone/>
              <a:tabLst/>
              <a:defRPr/>
            </a:pPr>
            <a:r>
              <a:rPr lang="en-US" sz="1000" kern="1200" dirty="0">
                <a:solidFill>
                  <a:schemeClr val="tx1"/>
                </a:solidFill>
                <a:latin typeface="Arial" pitchFamily="34" charset="0"/>
                <a:ea typeface="ＭＳ Ｐゴシック" charset="0"/>
                <a:cs typeface="Arial" pitchFamily="34" charset="0"/>
              </a:rPr>
              <a:t>The Cisco Webex Board is a presentation screen, digital whiteboard and video conferencing device all in a single device -</a:t>
            </a:r>
            <a:r>
              <a:rPr lang="en-US" sz="1000" kern="1200" baseline="0" dirty="0">
                <a:solidFill>
                  <a:schemeClr val="tx1"/>
                </a:solidFill>
                <a:latin typeface="Arial" pitchFamily="34" charset="0"/>
                <a:ea typeface="ＭＳ Ｐゴシック" charset="0"/>
                <a:cs typeface="Arial" pitchFamily="34" charset="0"/>
              </a:rPr>
              <a:t> </a:t>
            </a:r>
            <a:r>
              <a:rPr lang="en-US" sz="1000" kern="1200" dirty="0">
                <a:solidFill>
                  <a:schemeClr val="tx1"/>
                </a:solidFill>
                <a:latin typeface="Arial" pitchFamily="34" charset="0"/>
                <a:ea typeface="ＭＳ Ｐゴシック" charset="0"/>
                <a:cs typeface="Arial" pitchFamily="34" charset="0"/>
              </a:rPr>
              <a:t>for content creation and sharing, connecting physical meeting rooms to virtual teams through Cisco Webex Teams </a:t>
            </a:r>
            <a:endParaRPr lang="en-US" sz="1000" dirty="0"/>
          </a:p>
          <a:p>
            <a:pPr marL="0" marR="0" indent="0" algn="l" defTabSz="457200" rtl="0" eaLnBrk="0" fontAlgn="base" latinLnBrk="0" hangingPunct="0">
              <a:lnSpc>
                <a:spcPct val="150000"/>
              </a:lnSpc>
              <a:spcBef>
                <a:spcPct val="30000"/>
              </a:spcBef>
              <a:spcAft>
                <a:spcPct val="0"/>
              </a:spcAft>
              <a:buClrTx/>
              <a:buSzTx/>
              <a:buFont typeface="Arial"/>
              <a:buNone/>
              <a:tabLst/>
              <a:defRPr/>
            </a:pPr>
            <a:endParaRPr lang="en-US" sz="1000" b="0" dirty="0">
              <a:solidFill>
                <a:srgbClr val="53585F">
                  <a:alpha val="48000"/>
                </a:srgbClr>
              </a:solidFill>
              <a:latin typeface="Arial"/>
              <a:cs typeface="Arial"/>
            </a:endParaRPr>
          </a:p>
          <a:p>
            <a:pPr marL="0" marR="0" indent="0" algn="l" defTabSz="457200" rtl="0" eaLnBrk="0" fontAlgn="base" latinLnBrk="0" hangingPunct="0">
              <a:lnSpc>
                <a:spcPct val="150000"/>
              </a:lnSpc>
              <a:spcBef>
                <a:spcPct val="30000"/>
              </a:spcBef>
              <a:spcAft>
                <a:spcPct val="0"/>
              </a:spcAft>
              <a:buClrTx/>
              <a:buSzTx/>
              <a:buFont typeface="Arial"/>
              <a:buNone/>
              <a:tabLst/>
              <a:defRPr/>
            </a:pPr>
            <a:r>
              <a:rPr lang="en-GB" sz="1000" b="0" dirty="0">
                <a:solidFill>
                  <a:srgbClr val="53585F">
                    <a:alpha val="48000"/>
                  </a:srgbClr>
                </a:solidFill>
                <a:latin typeface="Arial"/>
                <a:cs typeface="Arial"/>
              </a:rPr>
              <a:t>T</a:t>
            </a:r>
            <a:r>
              <a:rPr lang="en-US" sz="1000" b="0" dirty="0">
                <a:solidFill>
                  <a:srgbClr val="53585F">
                    <a:alpha val="48000"/>
                  </a:srgbClr>
                </a:solidFill>
                <a:latin typeface="Arial"/>
                <a:cs typeface="Arial"/>
              </a:rPr>
              <a:t>o engage employees in a conference room and get really creative the Webex Board gives you</a:t>
            </a:r>
            <a:r>
              <a:rPr lang="en-US" sz="1000" b="0" baseline="0" dirty="0">
                <a:solidFill>
                  <a:srgbClr val="53585F">
                    <a:alpha val="48000"/>
                  </a:srgbClr>
                </a:solidFill>
                <a:latin typeface="Arial"/>
                <a:cs typeface="Arial"/>
              </a:rPr>
              <a:t> the bigger picture</a:t>
            </a:r>
          </a:p>
          <a:p>
            <a:pPr marL="0" marR="0" indent="0" algn="l" defTabSz="457200" rtl="0" eaLnBrk="0" fontAlgn="base" latinLnBrk="0" hangingPunct="0">
              <a:lnSpc>
                <a:spcPct val="150000"/>
              </a:lnSpc>
              <a:spcBef>
                <a:spcPct val="30000"/>
              </a:spcBef>
              <a:spcAft>
                <a:spcPct val="0"/>
              </a:spcAft>
              <a:buClrTx/>
              <a:buSzTx/>
              <a:buFont typeface="Arial"/>
              <a:buNone/>
              <a:tabLst/>
              <a:defRPr/>
            </a:pPr>
            <a:endParaRPr lang="en-US" sz="1000" b="0" baseline="0" dirty="0">
              <a:solidFill>
                <a:srgbClr val="53585F">
                  <a:alpha val="48000"/>
                </a:srgbClr>
              </a:solidFill>
              <a:latin typeface="Arial"/>
              <a:cs typeface="Arial"/>
            </a:endParaRPr>
          </a:p>
          <a:p>
            <a:pPr marL="0" marR="0" indent="0" algn="l" defTabSz="457200" rtl="0" eaLnBrk="0" fontAlgn="base" latinLnBrk="0" hangingPunct="0">
              <a:lnSpc>
                <a:spcPct val="150000"/>
              </a:lnSpc>
              <a:spcBef>
                <a:spcPct val="30000"/>
              </a:spcBef>
              <a:spcAft>
                <a:spcPct val="0"/>
              </a:spcAft>
              <a:buClrTx/>
              <a:buSzTx/>
              <a:buFont typeface="Arial"/>
              <a:buNone/>
              <a:tabLst/>
              <a:defRPr/>
            </a:pPr>
            <a:r>
              <a:rPr lang="en-US" sz="1000" b="0" baseline="0" dirty="0">
                <a:solidFill>
                  <a:srgbClr val="53585F">
                    <a:alpha val="48000"/>
                  </a:srgbClr>
                </a:solidFill>
                <a:latin typeface="Arial"/>
                <a:cs typeface="Arial"/>
              </a:rPr>
              <a:t>As with in-app white boarding, the really unique thing about this is that any content done on any Cisco Webex-registered device or the Webex Board is shared a</a:t>
            </a:r>
            <a:r>
              <a:rPr lang="en-US" sz="1000" b="0" dirty="0">
                <a:solidFill>
                  <a:srgbClr val="53585F">
                    <a:alpha val="48000"/>
                  </a:srgbClr>
                </a:solidFill>
                <a:latin typeface="Arial"/>
                <a:cs typeface="Arial"/>
              </a:rPr>
              <a:t>cross the Cisco Webex platform and</a:t>
            </a:r>
            <a:r>
              <a:rPr lang="en-US" sz="1000" b="0" baseline="0" dirty="0">
                <a:solidFill>
                  <a:srgbClr val="53585F">
                    <a:alpha val="48000"/>
                  </a:srgbClr>
                </a:solidFill>
                <a:latin typeface="Arial"/>
                <a:cs typeface="Arial"/>
              </a:rPr>
              <a:t> any participant can join in or simple see what is being shared in the meeting in the Cisco Webex Teams space live (and after the event).</a:t>
            </a:r>
          </a:p>
          <a:p>
            <a:pPr marL="0" marR="0" indent="0" algn="l" defTabSz="457200" rtl="0" eaLnBrk="0" fontAlgn="base" latinLnBrk="0" hangingPunct="0">
              <a:lnSpc>
                <a:spcPct val="150000"/>
              </a:lnSpc>
              <a:spcBef>
                <a:spcPct val="30000"/>
              </a:spcBef>
              <a:spcAft>
                <a:spcPct val="0"/>
              </a:spcAft>
              <a:buClrTx/>
              <a:buSzTx/>
              <a:buFont typeface="Arial"/>
              <a:buNone/>
              <a:tabLst/>
              <a:defRPr/>
            </a:pPr>
            <a:r>
              <a:rPr lang="en-US" sz="1000" b="0" baseline="0" dirty="0">
                <a:solidFill>
                  <a:srgbClr val="53585F">
                    <a:alpha val="48000"/>
                  </a:srgbClr>
                </a:solidFill>
                <a:latin typeface="Arial"/>
                <a:cs typeface="Arial"/>
              </a:rPr>
              <a:t>Also the content is persistent so can be picked up again at a later date to continue</a:t>
            </a:r>
            <a:r>
              <a:rPr lang="mr-IN" sz="1000" b="0" baseline="0" dirty="0">
                <a:solidFill>
                  <a:srgbClr val="53585F">
                    <a:alpha val="48000"/>
                  </a:srgbClr>
                </a:solidFill>
                <a:latin typeface="Arial"/>
                <a:cs typeface="Arial"/>
              </a:rPr>
              <a:t>…</a:t>
            </a:r>
            <a:endParaRPr lang="en-US" sz="1000" b="0" baseline="0" dirty="0">
              <a:solidFill>
                <a:srgbClr val="53585F">
                  <a:alpha val="48000"/>
                </a:srgbClr>
              </a:solidFill>
              <a:latin typeface="Arial"/>
              <a:cs typeface="Arial"/>
            </a:endParaRPr>
          </a:p>
          <a:p>
            <a:pPr marL="0" marR="0" indent="0" algn="l" defTabSz="457200" rtl="0" eaLnBrk="0" fontAlgn="base" latinLnBrk="0" hangingPunct="0">
              <a:lnSpc>
                <a:spcPct val="150000"/>
              </a:lnSpc>
              <a:spcBef>
                <a:spcPct val="30000"/>
              </a:spcBef>
              <a:spcAft>
                <a:spcPct val="0"/>
              </a:spcAft>
              <a:buClrTx/>
              <a:buSzTx/>
              <a:buFont typeface="Arial"/>
              <a:buNone/>
              <a:tabLst/>
              <a:defRPr/>
            </a:pPr>
            <a:r>
              <a:rPr lang="en-US" sz="1000" dirty="0"/>
              <a:t>The Webex Board offers new ways to create and collaborate. </a:t>
            </a:r>
          </a:p>
          <a:p>
            <a:pPr marL="0" marR="0" indent="0" algn="l" defTabSz="457200" rtl="0" eaLnBrk="0" fontAlgn="base" latinLnBrk="0" hangingPunct="0">
              <a:lnSpc>
                <a:spcPct val="150000"/>
              </a:lnSpc>
              <a:spcBef>
                <a:spcPct val="30000"/>
              </a:spcBef>
              <a:spcAft>
                <a:spcPct val="0"/>
              </a:spcAft>
              <a:buClrTx/>
              <a:buSzTx/>
              <a:buFont typeface="Arial"/>
              <a:buNone/>
              <a:tabLst/>
              <a:defRPr/>
            </a:pPr>
            <a:endParaRPr lang="en-US" sz="1000" dirty="0"/>
          </a:p>
          <a:p>
            <a:pPr marL="0" marR="0" indent="0" algn="l" defTabSz="457200" rtl="0" eaLnBrk="0" fontAlgn="base" latinLnBrk="0" hangingPunct="0">
              <a:lnSpc>
                <a:spcPct val="150000"/>
              </a:lnSpc>
              <a:spcBef>
                <a:spcPct val="30000"/>
              </a:spcBef>
              <a:spcAft>
                <a:spcPct val="0"/>
              </a:spcAft>
              <a:buClrTx/>
              <a:buSzTx/>
              <a:buFont typeface="Arial"/>
              <a:buNone/>
              <a:tabLst/>
              <a:defRPr/>
            </a:pPr>
            <a:r>
              <a:rPr lang="en-US" sz="1000" dirty="0"/>
              <a:t>That’s what we mean by ‘leveraging the power of the Cisco Webex Platform’. </a:t>
            </a:r>
          </a:p>
          <a:p>
            <a:pPr marL="0" marR="0" indent="0" algn="l" defTabSz="457200" rtl="0" eaLnBrk="0" fontAlgn="base" latinLnBrk="0" hangingPunct="0">
              <a:lnSpc>
                <a:spcPct val="150000"/>
              </a:lnSpc>
              <a:spcBef>
                <a:spcPct val="30000"/>
              </a:spcBef>
              <a:spcAft>
                <a:spcPct val="0"/>
              </a:spcAft>
              <a:buClrTx/>
              <a:buSzTx/>
              <a:buFont typeface="Arial"/>
              <a:buNone/>
              <a:tabLst/>
              <a:defRPr/>
            </a:pPr>
            <a:endParaRPr lang="en-US" sz="1000" dirty="0"/>
          </a:p>
          <a:p>
            <a:pPr>
              <a:lnSpc>
                <a:spcPct val="150000"/>
              </a:lnSpc>
            </a:pPr>
            <a:r>
              <a:rPr lang="en-US" sz="1000" dirty="0"/>
              <a:t>Also what sets the Webex Board apart?</a:t>
            </a:r>
          </a:p>
          <a:p>
            <a:pPr marL="171450" indent="-171450">
              <a:lnSpc>
                <a:spcPct val="150000"/>
              </a:lnSpc>
              <a:buFont typeface="Arial"/>
              <a:buChar char="•"/>
            </a:pPr>
            <a:r>
              <a:rPr lang="en-US" sz="1000" dirty="0"/>
              <a:t>It recognizes you – as soon as you walk into the room, it will pair with your mobile device running the Webex Teams app and give you access to everything you have in Cisco Webex Teams.</a:t>
            </a:r>
          </a:p>
          <a:p>
            <a:pPr marL="171450" indent="-171450">
              <a:lnSpc>
                <a:spcPct val="150000"/>
              </a:lnSpc>
              <a:buFont typeface="Arial"/>
              <a:buChar char="•"/>
            </a:pPr>
            <a:r>
              <a:rPr lang="en-US" sz="1000" dirty="0"/>
              <a:t>It makes it easy to engage everyone – the ability to draw and annotate (soon) at the same time from any device from anywhere.</a:t>
            </a:r>
          </a:p>
          <a:p>
            <a:pPr marL="171450" indent="-171450">
              <a:lnSpc>
                <a:spcPct val="150000"/>
              </a:lnSpc>
              <a:buFont typeface="Arial"/>
              <a:buChar char="•"/>
            </a:pPr>
            <a:r>
              <a:rPr lang="en-US" sz="1000" dirty="0"/>
              <a:t>And cloud persistence – no one else has this ability.  Users can easily save docs to a Webex Teams space for a continuous  workflow – which helps keep users in synch.  </a:t>
            </a:r>
          </a:p>
          <a:p>
            <a:pPr marL="171450" indent="-171450">
              <a:lnSpc>
                <a:spcPct val="150000"/>
              </a:lnSpc>
              <a:buFont typeface="Arial"/>
              <a:buChar char="•"/>
            </a:pPr>
            <a:r>
              <a:rPr lang="en-US" sz="1000" dirty="0"/>
              <a:t>No more snapping pictures of whiteboards and sticky notes and emailing them out – it all happens in Cisco Webex Teams.</a:t>
            </a:r>
          </a:p>
          <a:p>
            <a:pPr lvl="1"/>
            <a:endParaRPr lang="en-US" sz="800" dirty="0">
              <a:latin typeface="+mj-l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z="1000" smtClean="0"/>
              <a:pPr>
                <a:defRPr/>
              </a:pPr>
              <a:t>23</a:t>
            </a:fld>
            <a:endParaRPr lang="en-US" sz="1000" dirty="0"/>
          </a:p>
        </p:txBody>
      </p:sp>
    </p:spTree>
    <p:extLst>
      <p:ext uri="{BB962C8B-B14F-4D97-AF65-F5344CB8AC3E}">
        <p14:creationId xmlns:p14="http://schemas.microsoft.com/office/powerpoint/2010/main" val="814258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Cisco</a:t>
            </a:r>
            <a:r>
              <a:rPr lang="en-US" baseline="0" dirty="0"/>
              <a:t> </a:t>
            </a:r>
            <a:r>
              <a:rPr lang="en-US" baseline="0" dirty="0" err="1"/>
              <a:t>Webex</a:t>
            </a:r>
            <a:r>
              <a:rPr lang="en-US" baseline="0" dirty="0"/>
              <a:t> offers a unified meeting experience across meeting spaces of all sizes, through a complete range of solutions that deliver a consistent user experience with reliable performance and intuitive controls.</a:t>
            </a:r>
            <a:endParaRPr lang="en-US" dirty="0"/>
          </a:p>
          <a:p>
            <a:endParaRPr lang="en-US" b="1" dirty="0"/>
          </a:p>
          <a:p>
            <a:r>
              <a:rPr lang="en-US" b="1" dirty="0"/>
              <a:t>What are the jobs that need to be done in your organization?</a:t>
            </a:r>
          </a:p>
          <a:p>
            <a:pPr marL="171450" indent="-171450">
              <a:buFontTx/>
              <a:buChar char="-"/>
            </a:pPr>
            <a:endParaRPr lang="en-US" dirty="0"/>
          </a:p>
          <a:p>
            <a:pPr marL="171450" marR="0" indent="-171450" defTabSz="457103" eaLnBrk="1" fontAlgn="auto" latinLnBrk="0" hangingPunct="1">
              <a:lnSpc>
                <a:spcPct val="117999"/>
              </a:lnSpc>
              <a:spcBef>
                <a:spcPts val="0"/>
              </a:spcBef>
              <a:spcAft>
                <a:spcPts val="0"/>
              </a:spcAft>
              <a:buClrTx/>
              <a:buSzTx/>
              <a:buFont typeface="Arial" charset="0"/>
              <a:buChar char="•"/>
              <a:tabLst/>
              <a:defRPr/>
            </a:pPr>
            <a:r>
              <a:rPr lang="en-US" dirty="0"/>
              <a:t>Will</a:t>
            </a:r>
            <a:r>
              <a:rPr lang="en-US" baseline="0" dirty="0"/>
              <a:t> your team be collaborating locally and all they need is the ability to easily share content on an HD display? Cisco Webex Share may be the best choice.</a:t>
            </a:r>
          </a:p>
          <a:p>
            <a:pPr marL="171450" indent="-171450">
              <a:buFont typeface="Arial" charset="0"/>
              <a:buChar char="•"/>
            </a:pPr>
            <a:endParaRPr lang="en-US" baseline="0" dirty="0"/>
          </a:p>
          <a:p>
            <a:pPr marL="171450" indent="-171450">
              <a:buFont typeface="Arial" charset="0"/>
              <a:buChar char="•"/>
            </a:pPr>
            <a:r>
              <a:rPr lang="en-US" dirty="0"/>
              <a:t>Will your teams be presenting information and discussing activities where seeing remote people is most critical? </a:t>
            </a:r>
          </a:p>
          <a:p>
            <a:pPr marL="628650" lvl="1" indent="-171450">
              <a:buFont typeface="Arial" charset="0"/>
              <a:buChar char="•"/>
            </a:pPr>
            <a:r>
              <a:rPr lang="en-US" dirty="0"/>
              <a:t>Connect people with the Cisco Webex Room Series:</a:t>
            </a:r>
            <a:r>
              <a:rPr lang="en-US" baseline="0" dirty="0"/>
              <a:t>  Room </a:t>
            </a:r>
            <a:r>
              <a:rPr lang="en-US" dirty="0"/>
              <a:t>Kit,</a:t>
            </a:r>
            <a:r>
              <a:rPr lang="en-US" baseline="0" dirty="0"/>
              <a:t> </a:t>
            </a:r>
            <a:r>
              <a:rPr lang="en-US" dirty="0"/>
              <a:t> Room Kit Plus, Room 55, Room 70 – in any room. </a:t>
            </a:r>
          </a:p>
          <a:p>
            <a:pPr marL="171450" indent="-171450">
              <a:buFont typeface="Arial" charset="0"/>
              <a:buChar char="•"/>
            </a:pPr>
            <a:endParaRPr lang="en-US" dirty="0"/>
          </a:p>
          <a:p>
            <a:pPr marL="171450" indent="-171450">
              <a:buFont typeface="Arial" charset="0"/>
              <a:buChar char="•"/>
            </a:pPr>
            <a:r>
              <a:rPr lang="en-US" dirty="0"/>
              <a:t>Will your teams be creating together</a:t>
            </a:r>
            <a:r>
              <a:rPr lang="en-US" baseline="0" dirty="0"/>
              <a:t> – white boarding, annotating, sharing content –</a:t>
            </a:r>
            <a:r>
              <a:rPr lang="en-US" dirty="0"/>
              <a:t> both locally and sometimes with remote team members? The Cisco Webex Board may be the best choice.  </a:t>
            </a:r>
          </a:p>
          <a:p>
            <a:pPr marL="171450" indent="-171450">
              <a:buFont typeface="Arial" charset="0"/>
              <a:buChar char="•"/>
            </a:pPr>
            <a:endParaRPr lang="en-US" sz="2100" dirty="0">
              <a:effectLst/>
              <a:latin typeface="Helvetica Neue"/>
              <a:ea typeface="Helvetica Neue"/>
              <a:cs typeface="Helvetica Neue"/>
              <a:sym typeface="Helvetica Neue"/>
            </a:endParaRPr>
          </a:p>
          <a:p>
            <a:pPr marL="0" indent="0" algn="l">
              <a:buFontTx/>
              <a:buNone/>
            </a:pPr>
            <a:r>
              <a:rPr lang="en-US" sz="2100" dirty="0">
                <a:effectLst/>
                <a:latin typeface="Helvetica Neue"/>
                <a:ea typeface="Helvetica Neue"/>
                <a:cs typeface="Helvetica Neue"/>
                <a:sym typeface="Helvetica Neue"/>
              </a:rPr>
              <a:t>Our portfolio of devices offers a complete range of solutions so customers can </a:t>
            </a:r>
            <a:r>
              <a:rPr lang="en-US" sz="2100" baseline="0" dirty="0">
                <a:effectLst/>
                <a:latin typeface="Helvetica Neue"/>
                <a:ea typeface="Helvetica Neue"/>
                <a:cs typeface="Helvetica Neue"/>
                <a:sym typeface="Helvetica Neue"/>
              </a:rPr>
              <a:t>have a unified experience across all meeting rooms. </a:t>
            </a:r>
          </a:p>
          <a:p>
            <a:pPr marL="0" indent="0" algn="l">
              <a:buFontTx/>
              <a:buNone/>
            </a:pPr>
            <a:endParaRPr lang="en-US" baseline="0" dirty="0"/>
          </a:p>
          <a:p>
            <a:pPr marL="0" indent="0">
              <a:buFontTx/>
              <a:buNone/>
            </a:pPr>
            <a:r>
              <a:rPr lang="en-US" baseline="0" dirty="0"/>
              <a:t>All three of these products can support wireless content sharing. Cisco Webex Board leverages </a:t>
            </a:r>
            <a:r>
              <a:rPr lang="en-US" sz="2100" b="0" i="0" dirty="0">
                <a:effectLst/>
                <a:latin typeface="Helvetica Neue"/>
                <a:ea typeface="Helvetica Neue"/>
                <a:cs typeface="Helvetica Neue"/>
                <a:sym typeface="Helvetica Neue"/>
              </a:rPr>
              <a:t>Cisco Webex Proximity (cloud-based) to do this. Cisco Webex Room Series leverages Intelligent Proximity (on premises) and Cisco Webex Proximity (cloud-based).</a:t>
            </a:r>
            <a:r>
              <a:rPr lang="en-US" sz="2100" b="0" i="0" baseline="0" dirty="0">
                <a:effectLst/>
                <a:latin typeface="Helvetica Neue"/>
                <a:ea typeface="Helvetica Neue"/>
                <a:cs typeface="Helvetica Neue"/>
                <a:sym typeface="Helvetica Neue"/>
              </a:rPr>
              <a:t> </a:t>
            </a:r>
          </a:p>
          <a:p>
            <a:pPr marL="0" indent="0">
              <a:buFontTx/>
              <a:buNone/>
            </a:pPr>
            <a:endParaRPr lang="en-US" baseline="0" dirty="0"/>
          </a:p>
          <a:p>
            <a:pPr marL="0" indent="0">
              <a:buFontTx/>
              <a:buNone/>
            </a:pPr>
            <a:r>
              <a:rPr lang="en-US" b="1" baseline="0" dirty="0"/>
              <a:t>Pricing and room size accommodation:</a:t>
            </a:r>
          </a:p>
          <a:p>
            <a:pPr marL="171450" indent="-171450">
              <a:buFont typeface="Arial" charset="0"/>
              <a:buChar char="•"/>
            </a:pPr>
            <a:r>
              <a:rPr lang="en-US" baseline="0" dirty="0"/>
              <a:t>Cisco Webex Share – </a:t>
            </a:r>
          </a:p>
          <a:p>
            <a:pPr marL="628650" lvl="1" indent="-171450">
              <a:buFont typeface="Arial" charset="0"/>
              <a:buChar char="•"/>
            </a:pPr>
            <a:r>
              <a:rPr lang="en-US" sz="3300" dirty="0"/>
              <a:t>GPL:</a:t>
            </a:r>
            <a:r>
              <a:rPr lang="en-US" sz="3300" baseline="0" dirty="0"/>
              <a:t>  </a:t>
            </a:r>
            <a:r>
              <a:rPr lang="en-US" sz="3300" dirty="0"/>
              <a:t>$895 (no subscription</a:t>
            </a:r>
            <a:r>
              <a:rPr lang="en-US" sz="3300" baseline="0" dirty="0"/>
              <a:t> needed)</a:t>
            </a:r>
            <a:endParaRPr lang="en-US" sz="3300" dirty="0"/>
          </a:p>
          <a:p>
            <a:pPr marL="628650" lvl="1" indent="-171450">
              <a:buFont typeface="Arial" charset="0"/>
              <a:buChar char="•"/>
            </a:pPr>
            <a:r>
              <a:rPr lang="en-US" sz="3300" dirty="0"/>
              <a:t>MSRP:</a:t>
            </a:r>
            <a:r>
              <a:rPr lang="en-US" sz="3300" baseline="0" dirty="0"/>
              <a:t>  </a:t>
            </a:r>
            <a:r>
              <a:rPr lang="en-US" sz="3300" dirty="0"/>
              <a:t>$475</a:t>
            </a:r>
            <a:r>
              <a:rPr lang="en-US" sz="3300" baseline="0" dirty="0"/>
              <a:t> (no subscription needed)</a:t>
            </a:r>
            <a:r>
              <a:rPr lang="en-US" sz="3300" dirty="0"/>
              <a:t> </a:t>
            </a:r>
            <a:endParaRPr lang="en-US" b="0" baseline="0" dirty="0"/>
          </a:p>
          <a:p>
            <a:pPr marL="171450" indent="-171450">
              <a:buFont typeface="Arial" charset="0"/>
              <a:buChar char="•"/>
            </a:pPr>
            <a:r>
              <a:rPr lang="en-US" baseline="0" dirty="0"/>
              <a:t>Room Kit – up to 7 people</a:t>
            </a:r>
          </a:p>
          <a:p>
            <a:pPr marL="628650" lvl="1" indent="-171450">
              <a:buFont typeface="Arial" charset="0"/>
              <a:buChar char="•"/>
            </a:pPr>
            <a:r>
              <a:rPr lang="en-US" sz="3300" dirty="0"/>
              <a:t>GPL:</a:t>
            </a:r>
            <a:r>
              <a:rPr lang="en-US" sz="3300" baseline="0" dirty="0"/>
              <a:t>  </a:t>
            </a:r>
            <a:r>
              <a:rPr lang="en-US" sz="3300" dirty="0"/>
              <a:t>$11,900</a:t>
            </a:r>
          </a:p>
          <a:p>
            <a:pPr marL="628650" lvl="1" indent="-171450">
              <a:buFont typeface="Arial" charset="0"/>
              <a:buChar char="•"/>
            </a:pPr>
            <a:r>
              <a:rPr lang="en-US" sz="3300" dirty="0"/>
              <a:t>MSRP:</a:t>
            </a:r>
            <a:r>
              <a:rPr lang="en-US" sz="3300" baseline="0" dirty="0"/>
              <a:t>  </a:t>
            </a:r>
            <a:r>
              <a:rPr lang="en-US" sz="3300" dirty="0"/>
              <a:t>$3990 + $99/month subscription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3300" dirty="0"/>
              <a:t>Room Kit Plus </a:t>
            </a:r>
            <a:r>
              <a:rPr lang="en-US" sz="3600" baseline="0" dirty="0"/>
              <a:t>– up to 14 people</a:t>
            </a:r>
            <a:endParaRPr lang="en-US" sz="3300" dirty="0"/>
          </a:p>
          <a:p>
            <a:pPr marL="628650" lvl="1" indent="-171450">
              <a:buFont typeface="Arial" charset="0"/>
              <a:buChar char="•"/>
            </a:pPr>
            <a:r>
              <a:rPr lang="en-US" sz="3300" dirty="0"/>
              <a:t>GPL</a:t>
            </a:r>
            <a:r>
              <a:rPr lang="en-US" sz="3300" baseline="0" dirty="0"/>
              <a:t>:  </a:t>
            </a:r>
            <a:r>
              <a:rPr lang="en-US" sz="3300" dirty="0"/>
              <a:t>$17,900</a:t>
            </a:r>
          </a:p>
          <a:p>
            <a:pPr marL="628650" lvl="1" indent="-171450">
              <a:buFont typeface="Arial" charset="0"/>
              <a:buChar char="•"/>
            </a:pPr>
            <a:r>
              <a:rPr lang="en-US" sz="3300" dirty="0"/>
              <a:t>MSRP:</a:t>
            </a:r>
            <a:r>
              <a:rPr lang="en-US" sz="3300" baseline="0" dirty="0"/>
              <a:t>  </a:t>
            </a:r>
            <a:r>
              <a:rPr lang="en-US" sz="3300" dirty="0"/>
              <a:t>$7990 + $99 subscription</a:t>
            </a:r>
            <a:endParaRPr lang="en-US" baseline="0" dirty="0"/>
          </a:p>
          <a:p>
            <a:pPr marL="171450" indent="-171450">
              <a:buFont typeface="Arial" charset="0"/>
              <a:buChar char="•"/>
            </a:pPr>
            <a:r>
              <a:rPr lang="en-US" baseline="0" dirty="0"/>
              <a:t>Room 55 – 5 people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GPL:  $23,900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MSRP:</a:t>
            </a:r>
            <a:r>
              <a:rPr lang="en-US" baseline="0" dirty="0"/>
              <a:t>  </a:t>
            </a:r>
            <a:r>
              <a:rPr lang="en-US" dirty="0"/>
              <a:t>$7490 + $199 subscription</a:t>
            </a:r>
            <a:endParaRPr lang="en-US" baseline="0" dirty="0"/>
          </a:p>
          <a:p>
            <a:pPr marL="171450" indent="-171450">
              <a:buFont typeface="Arial" charset="0"/>
              <a:buChar char="•"/>
            </a:pPr>
            <a:r>
              <a:rPr lang="en-US" baseline="0" dirty="0"/>
              <a:t>Room 70 – 12 people</a:t>
            </a:r>
          </a:p>
          <a:p>
            <a:pPr marL="628650" lvl="1" indent="-171450">
              <a:lnSpc>
                <a:spcPct val="110000"/>
              </a:lnSpc>
              <a:buFont typeface="Arial" charset="0"/>
              <a:buChar char="•"/>
            </a:pPr>
            <a:r>
              <a:rPr lang="en-US" baseline="0" dirty="0"/>
              <a:t>GPL:  </a:t>
            </a:r>
            <a:r>
              <a:rPr lang="en-US" sz="1200" dirty="0">
                <a:solidFill>
                  <a:schemeClr val="tx1">
                    <a:lumMod val="65000"/>
                    <a:lumOff val="35000"/>
                  </a:schemeClr>
                </a:solidFill>
                <a:latin typeface="CiscoSansTT Light"/>
                <a:ea typeface="CiscoSansTT Light"/>
                <a:cs typeface="CiscoSansTT Light"/>
                <a:sym typeface="Helvetica" pitchFamily="8" charset="0"/>
              </a:rPr>
              <a:t>$79,900 (dual</a:t>
            </a:r>
            <a:r>
              <a:rPr lang="en-US" sz="1200" baseline="0" dirty="0">
                <a:solidFill>
                  <a:schemeClr val="tx1">
                    <a:lumMod val="65000"/>
                    <a:lumOff val="35000"/>
                  </a:schemeClr>
                </a:solidFill>
                <a:latin typeface="CiscoSansTT Light"/>
                <a:ea typeface="CiscoSansTT Light"/>
                <a:cs typeface="CiscoSansTT Light"/>
                <a:sym typeface="Helvetica" pitchFamily="8" charset="0"/>
              </a:rPr>
              <a:t> screen)</a:t>
            </a:r>
            <a:r>
              <a:rPr lang="en-US" sz="1200" dirty="0">
                <a:solidFill>
                  <a:schemeClr val="tx1">
                    <a:lumMod val="65000"/>
                    <a:lumOff val="35000"/>
                  </a:schemeClr>
                </a:solidFill>
                <a:latin typeface="CiscoSansTT Light"/>
                <a:ea typeface="CiscoSansTT Light"/>
                <a:cs typeface="CiscoSansTT Light"/>
                <a:sym typeface="Helvetica" pitchFamily="8" charset="0"/>
              </a:rPr>
              <a:t>; $54,900 (single screen)</a:t>
            </a:r>
            <a:endParaRPr lang="en-US" sz="1400" dirty="0">
              <a:solidFill>
                <a:srgbClr val="444444"/>
              </a:solidFill>
              <a:latin typeface="CiscoSansTT Light"/>
              <a:ea typeface="CiscoSansTT Light"/>
              <a:cs typeface="CiscoSansTT Light"/>
              <a:sym typeface="Helvetica" pitchFamily="8" charset="0"/>
            </a:endParaRPr>
          </a:p>
          <a:p>
            <a:pPr marL="628650" lvl="1" indent="-171450">
              <a:lnSpc>
                <a:spcPct val="110000"/>
              </a:lnSpc>
              <a:buFont typeface="Arial" charset="0"/>
              <a:buChar char="•"/>
            </a:pPr>
            <a:r>
              <a:rPr lang="en-US" sz="1400" b="0" baseline="0" dirty="0">
                <a:solidFill>
                  <a:srgbClr val="444444"/>
                </a:solidFill>
                <a:latin typeface="CiscoSansTT Light"/>
                <a:ea typeface="CiscoSansTT Light"/>
                <a:cs typeface="CiscoSansTT Light"/>
                <a:sym typeface="Helvetica" pitchFamily="8" charset="0"/>
              </a:rPr>
              <a:t>MSRP:  </a:t>
            </a:r>
            <a:r>
              <a:rPr lang="en-US" sz="1200" dirty="0">
                <a:solidFill>
                  <a:schemeClr val="tx1">
                    <a:lumMod val="65000"/>
                    <a:lumOff val="35000"/>
                  </a:schemeClr>
                </a:solidFill>
                <a:latin typeface="CiscoSansTT Light"/>
                <a:ea typeface="CiscoSansTT Light"/>
                <a:cs typeface="CiscoSansTT Light"/>
                <a:sym typeface="Helvetica" pitchFamily="8" charset="0"/>
              </a:rPr>
              <a:t>$7,490 + $199/month (single and dual)</a:t>
            </a:r>
            <a:endParaRPr lang="en-US" baseline="0" dirty="0"/>
          </a:p>
          <a:p>
            <a:pPr marL="171450" indent="-171450">
              <a:buFont typeface="Arial" charset="0"/>
              <a:buChar char="•"/>
            </a:pPr>
            <a:r>
              <a:rPr lang="en-US" baseline="0" dirty="0"/>
              <a:t>Cisco Webex Board 55 – 5 people</a:t>
            </a:r>
          </a:p>
          <a:p>
            <a:pPr marL="628650" lvl="1" indent="-171450">
              <a:buFont typeface="Arial" charset="0"/>
              <a:buChar char="•"/>
            </a:pPr>
            <a:r>
              <a:rPr lang="en-US" baseline="0" dirty="0"/>
              <a:t>GPL TBD:</a:t>
            </a:r>
          </a:p>
          <a:p>
            <a:pPr marL="628650" lvl="1" indent="-171450">
              <a:buFont typeface="Arial" charset="0"/>
              <a:buChar char="•"/>
            </a:pPr>
            <a:r>
              <a:rPr lang="en-US" baseline="0" dirty="0"/>
              <a:t>MSRP:  $4900 +$199/month subscription</a:t>
            </a:r>
          </a:p>
          <a:p>
            <a:pPr marL="171450" indent="-171450">
              <a:buFont typeface="Arial" charset="0"/>
              <a:buChar char="•"/>
            </a:pPr>
            <a:r>
              <a:rPr lang="en-US" baseline="0" dirty="0"/>
              <a:t>Cisco Webex Board 70 – 12 people</a:t>
            </a:r>
          </a:p>
          <a:p>
            <a:pPr marL="628650" lvl="1" indent="-171450">
              <a:buFont typeface="Arial" charset="0"/>
              <a:buChar char="•"/>
            </a:pPr>
            <a:r>
              <a:rPr lang="en-US" baseline="0" dirty="0"/>
              <a:t>GPL TBD:</a:t>
            </a:r>
          </a:p>
          <a:p>
            <a:pPr marL="628650" lvl="1" indent="-171450">
              <a:buFont typeface="Arial" charset="0"/>
              <a:buChar char="•"/>
            </a:pPr>
            <a:r>
              <a:rPr lang="en-US" baseline="0" dirty="0"/>
              <a:t>MSRP:  $9900 + $199/month subscription</a:t>
            </a:r>
          </a:p>
          <a:p>
            <a:pPr marL="171450" indent="-171450"/>
            <a:endParaRPr lang="en-US" dirty="0"/>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ctr" defTabSz="821339" hangingPunct="0"/>
            <a:fld id="{FBB449C5-4E2E-DF4A-AEAD-E7341EA1E981}" type="slidenum">
              <a:rPr lang="en-US" sz="5100" kern="0">
                <a:solidFill>
                  <a:srgbClr val="000000"/>
                </a:solidFill>
                <a:sym typeface="Helvetica Light"/>
              </a:rPr>
              <a:pPr algn="ctr" defTabSz="821339" hangingPunct="0"/>
              <a:t>24</a:t>
            </a:fld>
            <a:endParaRPr lang="en-US" sz="5100" kern="0">
              <a:solidFill>
                <a:srgbClr val="000000"/>
              </a:solidFill>
              <a:sym typeface="Helvetica Light"/>
            </a:endParaRPr>
          </a:p>
        </p:txBody>
      </p:sp>
    </p:spTree>
    <p:extLst>
      <p:ext uri="{BB962C8B-B14F-4D97-AF65-F5344CB8AC3E}">
        <p14:creationId xmlns:p14="http://schemas.microsoft.com/office/powerpoint/2010/main" val="3029775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Video is only</a:t>
            </a:r>
            <a:r>
              <a:rPr lang="en-US" u="none" baseline="0" dirty="0"/>
              <a:t> effective if the community that needs to collaborate can easily access it.</a:t>
            </a:r>
            <a:r>
              <a:rPr lang="en-US" baseline="0" dirty="0"/>
              <a:t> So we’ve created products that can easily and cost-effectively go into the majority of your meeting rooms and spaces – the small-to-medium rooms that most of us congregate in. The solutions that go into these rooms need to be affordable enough and easy enough to deploy and scale – so everyone can access video when they need it.</a:t>
            </a:r>
          </a:p>
          <a:p>
            <a:endParaRPr lang="en-US" baseline="0" dirty="0"/>
          </a:p>
          <a:p>
            <a:r>
              <a:rPr lang="en-US" baseline="0" dirty="0"/>
              <a:t>For teams of 3 to 6 people, we offer both integrated systems and component-based technologies that easily assemble in 10 minutes or less. While we’ve made these products more affordable, we’ve continued to innovate and bring you even more functionality. Great video and sound combined with Intelligent Proximity for flexible content sharing. And, of course, aesthetically pleasing models, as validated by the Red Dot award.</a:t>
            </a:r>
            <a:endParaRPr lang="en-US" dirty="0"/>
          </a:p>
          <a:p>
            <a:pPr lvl="1"/>
            <a:endParaRPr lang="en-US" sz="800" dirty="0">
              <a:latin typeface="+mj-l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z="1000" smtClean="0"/>
              <a:pPr>
                <a:defRPr/>
              </a:pPr>
              <a:t>25</a:t>
            </a:fld>
            <a:endParaRPr lang="en-US" sz="1000" dirty="0"/>
          </a:p>
        </p:txBody>
      </p:sp>
    </p:spTree>
    <p:extLst>
      <p:ext uri="{BB962C8B-B14F-4D97-AF65-F5344CB8AC3E}">
        <p14:creationId xmlns:p14="http://schemas.microsoft.com/office/powerpoint/2010/main" val="3798734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Consider today’s video conferencing landscape</a:t>
            </a:r>
            <a:r>
              <a:rPr lang="en-US" u="none" baseline="0" dirty="0"/>
              <a:t>.</a:t>
            </a:r>
            <a:r>
              <a:rPr lang="en-US" u="none" dirty="0"/>
              <a:t> </a:t>
            </a:r>
            <a:r>
              <a:rPr lang="en-US" dirty="0"/>
              <a:t>Video is used frequently in the high-end executive suites that can</a:t>
            </a:r>
            <a:r>
              <a:rPr lang="en-US" baseline="0" dirty="0"/>
              <a:t> afford the high cost of exclusive systems, and it’s used in desktop applications such as Skype for Business. The challenge is the middle ground, equipping medium and larger-sized meeting rooms with video that offers the highest-quality video and collaboration features that executives enjoy, only at a lower price point. So your teams can easily collaborate, see one another in high resolution, hear each other clearly, and at the same time share presentations or notes or graphics.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a typeface="ＭＳ Ｐゴシック" charset="0"/>
              <a:cs typeface="Arial" panose="020B06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What would make the</a:t>
            </a:r>
            <a:r>
              <a:rPr lang="en-US" baseline="0" dirty="0"/>
              <a:t> team meeting optimal? A video conferencing solution that could be set up quickly and easily in your medium and large meeting rooms and enable your larger workforce to enjoy video and content sharing regardless of location. One that could be installed within a few hours that you could mount on the wall or install on the floor. And what if you could choose either one or two high-fidelity cameras – with the second zooming up close on the speakers so remote participants can feel the impact of the speaker while also seeing the entire room?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ＭＳ Ｐゴシック" charset="0"/>
                <a:cs typeface="Arial" panose="020B0604020202020204" pitchFamily="34" charset="0"/>
              </a:rPr>
              <a:t>Whether you’re looking for an integrated system </a:t>
            </a:r>
            <a:r>
              <a:rPr lang="en-US" sz="1200" kern="1200" baseline="0" dirty="0">
                <a:solidFill>
                  <a:schemeClr val="tx1"/>
                </a:solidFill>
                <a:latin typeface="+mn-lt"/>
                <a:ea typeface="ＭＳ Ｐゴシック" charset="0"/>
                <a:cs typeface="Arial" panose="020B0604020202020204" pitchFamily="34" charset="0"/>
              </a:rPr>
              <a:t>or a complex, custom deployment, we have the solutions and components to help create the right video environment for your large rooms. Active speaker tracking and Intelligent Proximity are available with all of our large-room systems for the best possible viewing and content sharing experience.</a:t>
            </a:r>
            <a:endParaRPr lang="en-US" sz="1200" kern="1200" dirty="0">
              <a:solidFill>
                <a:schemeClr val="tx1"/>
              </a:solidFill>
              <a:latin typeface="+mn-lt"/>
              <a:ea typeface="ＭＳ Ｐゴシック" charset="0"/>
              <a:cs typeface="Arial" panose="020B0604020202020204" pitchFamily="34" charset="0"/>
            </a:endParaRPr>
          </a:p>
          <a:p>
            <a:pPr lvl="1"/>
            <a:endParaRPr lang="en-US" sz="800" dirty="0">
              <a:latin typeface="+mj-l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z="1000" smtClean="0"/>
              <a:pPr>
                <a:defRPr/>
              </a:pPr>
              <a:t>26</a:t>
            </a:fld>
            <a:endParaRPr lang="en-US" sz="1000" dirty="0"/>
          </a:p>
        </p:txBody>
      </p:sp>
    </p:spTree>
    <p:extLst>
      <p:ext uri="{BB962C8B-B14F-4D97-AF65-F5344CB8AC3E}">
        <p14:creationId xmlns:p14="http://schemas.microsoft.com/office/powerpoint/2010/main" val="2191702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dirty="0"/>
              <a:t>We</a:t>
            </a:r>
            <a:r>
              <a:rPr lang="en-US" sz="1050" b="0" baseline="0" dirty="0"/>
              <a:t> designed the</a:t>
            </a:r>
            <a:r>
              <a:rPr lang="en-US" sz="1050" b="0" dirty="0"/>
              <a:t> Cisco IX5000</a:t>
            </a:r>
            <a:r>
              <a:rPr lang="en-US" sz="1050" b="0" baseline="0" dirty="0"/>
              <a:t> to remove all those barriers holding our customers back from further adoption. </a:t>
            </a:r>
            <a:r>
              <a:rPr lang="en-US" sz="1050" kern="1200" dirty="0">
                <a:solidFill>
                  <a:schemeClr val="tx1"/>
                </a:solidFill>
                <a:ea typeface="ＭＳ Ｐゴシック" charset="0"/>
                <a:cs typeface="Arial" panose="020B0604020202020204" pitchFamily="34" charset="0"/>
              </a:rPr>
              <a:t>Our flagship collaboration product provides the most vivid, immersive experience available, with rich-media features and design elements that bring remote participants together as if they were just across the table. Its sleek design and industry-first technologies make it easier and less costly to deploy than previous systems, and provide a greater user experience. Significant savings lower your total cost of ownership and make it possible to deploy the IX5000 beyond</a:t>
            </a:r>
            <a:r>
              <a:rPr lang="en-US" sz="1050" kern="1200" baseline="0" dirty="0">
                <a:solidFill>
                  <a:schemeClr val="tx1"/>
                </a:solidFill>
                <a:ea typeface="ＭＳ Ｐゴシック" charset="0"/>
                <a:cs typeface="Arial" panose="020B0604020202020204" pitchFamily="34" charset="0"/>
              </a:rPr>
              <a:t> the boardroom.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kern="1200" baseline="0" dirty="0">
              <a:solidFill>
                <a:schemeClr val="tx1"/>
              </a:solidFill>
              <a:ea typeface="ＭＳ Ｐゴシック" charset="0"/>
              <a:cs typeface="Arial" panose="020B0604020202020204" pitchFamily="34" charset="0"/>
            </a:endParaRPr>
          </a:p>
          <a:p>
            <a:r>
              <a:rPr lang="en-US" sz="1050" dirty="0"/>
              <a:t>With</a:t>
            </a:r>
            <a:r>
              <a:rPr lang="en-US" sz="1050" baseline="0" dirty="0"/>
              <a:t> significantly lower deployment costs, you can </a:t>
            </a:r>
            <a:r>
              <a:rPr lang="en-US" sz="1050" baseline="0" dirty="0">
                <a:solidFill>
                  <a:srgbClr val="FF0000"/>
                </a:solidFill>
              </a:rPr>
              <a:t>deploy </a:t>
            </a:r>
            <a:r>
              <a:rPr lang="en-US" sz="1050" baseline="0" dirty="0"/>
              <a:t>the IX5000 far beyond the boardroom to project teams across a number of functions:</a:t>
            </a:r>
            <a:endParaRPr lang="en-US" sz="1050" dirty="0"/>
          </a:p>
          <a:p>
            <a:pPr marL="171450" indent="-171450">
              <a:buFont typeface="Arial" panose="020B0604020202020204" pitchFamily="34" charset="0"/>
              <a:buChar char="•"/>
            </a:pPr>
            <a:r>
              <a:rPr lang="en-US" sz="1050" dirty="0"/>
              <a:t>Program management office – acceleration, product development, launches, office coordination, global launches</a:t>
            </a:r>
          </a:p>
          <a:p>
            <a:pPr marL="171450" indent="-171450">
              <a:buFont typeface="Arial" panose="020B0604020202020204" pitchFamily="34" charset="0"/>
              <a:buChar char="•"/>
            </a:pPr>
            <a:r>
              <a:rPr lang="en-US" sz="1050" dirty="0"/>
              <a:t>Mergers and acquisitions</a:t>
            </a:r>
          </a:p>
          <a:p>
            <a:pPr marL="171450" indent="-171450">
              <a:buFont typeface="Arial" panose="020B0604020202020204" pitchFamily="34" charset="0"/>
              <a:buChar char="•"/>
            </a:pPr>
            <a:r>
              <a:rPr lang="en-US" sz="1050" dirty="0"/>
              <a:t>Legal negotiations</a:t>
            </a:r>
            <a:r>
              <a:rPr lang="en-US" sz="1050" baseline="0" dirty="0"/>
              <a:t> </a:t>
            </a:r>
          </a:p>
          <a:p>
            <a:pPr marL="171450" indent="-171450">
              <a:buFont typeface="Arial" panose="020B0604020202020204" pitchFamily="34" charset="0"/>
              <a:buChar char="•"/>
            </a:pPr>
            <a:r>
              <a:rPr lang="en-US" sz="1050" baseline="0" dirty="0"/>
              <a:t>Brand management</a:t>
            </a:r>
          </a:p>
          <a:p>
            <a:pPr marL="171450" indent="-171450">
              <a:buFont typeface="Arial" panose="020B0604020202020204" pitchFamily="34" charset="0"/>
              <a:buChar char="•"/>
            </a:pPr>
            <a:r>
              <a:rPr lang="en-US" sz="1050" baseline="0" dirty="0"/>
              <a:t>Global product launches </a:t>
            </a:r>
          </a:p>
          <a:p>
            <a:pPr marL="171450" indent="-171450">
              <a:buFont typeface="Arial" panose="020B0604020202020204" pitchFamily="34" charset="0"/>
              <a:buChar char="•"/>
            </a:pPr>
            <a:r>
              <a:rPr lang="en-US" sz="1050" dirty="0"/>
              <a:t>Even to connect innovation centers for sharing new developments</a:t>
            </a:r>
            <a:endParaRPr lang="en-US" sz="1050" kern="1200" baseline="0" dirty="0">
              <a:solidFill>
                <a:schemeClr val="tx1"/>
              </a:solidFill>
              <a:ea typeface="ＭＳ Ｐゴシック"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kern="1200" baseline="0" dirty="0">
              <a:solidFill>
                <a:schemeClr val="tx1"/>
              </a:solidFill>
              <a:latin typeface="+mn-l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kern="1200" baseline="0" dirty="0">
                <a:solidFill>
                  <a:schemeClr val="tx1"/>
                </a:solidFill>
                <a:latin typeface="+mn-lt"/>
                <a:ea typeface="ＭＳ Ｐゴシック" charset="0"/>
                <a:cs typeface="Arial" panose="020B0604020202020204" pitchFamily="34" charset="0"/>
              </a:rPr>
              <a:t>The multiple content streams enrich the collaboration experience, making meetings more efficient and productive. </a:t>
            </a:r>
            <a:r>
              <a:rPr lang="en-US" sz="1050" kern="1200" dirty="0">
                <a:solidFill>
                  <a:schemeClr val="tx1"/>
                </a:solidFill>
                <a:latin typeface="+mn-lt"/>
                <a:ea typeface="ＭＳ Ｐゴシック" charset="0"/>
                <a:cs typeface="Arial" panose="020B0604020202020204" pitchFamily="34" charset="0"/>
              </a:rPr>
              <a:t>Three discreetly placed 4K ultra-HD</a:t>
            </a:r>
            <a:r>
              <a:rPr lang="en-US" sz="1050" kern="1200" baseline="0" dirty="0">
                <a:solidFill>
                  <a:schemeClr val="tx1"/>
                </a:solidFill>
                <a:latin typeface="+mn-lt"/>
                <a:ea typeface="ＭＳ Ｐゴシック" charset="0"/>
                <a:cs typeface="Arial" panose="020B0604020202020204" pitchFamily="34" charset="0"/>
              </a:rPr>
              <a:t> camera clusters </a:t>
            </a:r>
            <a:r>
              <a:rPr lang="en-US" sz="1050" kern="1200" dirty="0">
                <a:solidFill>
                  <a:schemeClr val="tx1"/>
                </a:solidFill>
                <a:latin typeface="+mn-lt"/>
                <a:ea typeface="ＭＳ Ｐゴシック" charset="0"/>
                <a:cs typeface="Arial" panose="020B0604020202020204" pitchFamily="34" charset="0"/>
              </a:rPr>
              <a:t>deliver true 1080p60 images; discreet camera positioning provides full-screen real estate.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kern="1200" dirty="0">
              <a:solidFill>
                <a:schemeClr val="tx1"/>
              </a:solidFill>
              <a:latin typeface="+mn-lt"/>
              <a:ea typeface="ＭＳ Ｐゴシック"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latin typeface="+mn-lt"/>
                <a:ea typeface="ＭＳ Ｐゴシック" charset="0"/>
                <a:cs typeface="Arial" panose="020B0604020202020204" pitchFamily="34" charset="0"/>
              </a:rPr>
              <a:t>And 18 custom</a:t>
            </a:r>
            <a:r>
              <a:rPr lang="en-US" sz="1050" kern="1200" baseline="0" dirty="0">
                <a:solidFill>
                  <a:schemeClr val="tx1"/>
                </a:solidFill>
                <a:latin typeface="+mn-lt"/>
                <a:ea typeface="ＭＳ Ｐゴシック" charset="0"/>
                <a:cs typeface="Arial" panose="020B0604020202020204" pitchFamily="34" charset="0"/>
              </a:rPr>
              <a:t> </a:t>
            </a:r>
            <a:r>
              <a:rPr lang="en-US" sz="1050" kern="1200" dirty="0">
                <a:solidFill>
                  <a:schemeClr val="tx1"/>
                </a:solidFill>
                <a:latin typeface="+mn-lt"/>
                <a:ea typeface="ＭＳ Ｐゴシック" charset="0"/>
                <a:cs typeface="Arial" panose="020B0604020202020204" pitchFamily="34" charset="0"/>
              </a:rPr>
              <a:t>high-fidelity speakers</a:t>
            </a:r>
            <a:r>
              <a:rPr lang="en-US" sz="1050" kern="1200" baseline="0" dirty="0">
                <a:solidFill>
                  <a:schemeClr val="tx1"/>
                </a:solidFill>
                <a:latin typeface="+mn-lt"/>
                <a:ea typeface="ＭＳ Ｐゴシック" charset="0"/>
                <a:cs typeface="Arial" panose="020B0604020202020204" pitchFamily="34" charset="0"/>
              </a:rPr>
              <a:t>, </a:t>
            </a:r>
            <a:r>
              <a:rPr lang="en-US" sz="1050" kern="1200" dirty="0">
                <a:solidFill>
                  <a:schemeClr val="tx1"/>
                </a:solidFill>
                <a:latin typeface="+mn-lt"/>
                <a:ea typeface="ＭＳ Ｐゴシック" charset="0"/>
                <a:cs typeface="Arial" panose="020B0604020202020204" pitchFamily="34" charset="0"/>
              </a:rPr>
              <a:t>a powerful</a:t>
            </a:r>
            <a:r>
              <a:rPr lang="en-US" sz="1050" kern="1200" baseline="0" dirty="0">
                <a:solidFill>
                  <a:schemeClr val="tx1"/>
                </a:solidFill>
                <a:latin typeface="+mn-lt"/>
                <a:ea typeface="ＭＳ Ｐゴシック" charset="0"/>
                <a:cs typeface="Arial" panose="020B0604020202020204" pitchFamily="34" charset="0"/>
              </a:rPr>
              <a:t> subwoofer, and advanced SpeakerTrack technology give you the extraordinary theater-quality sound you get at one of today’s most state-of-the-art theaters.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kern="1200" baseline="0" dirty="0">
              <a:solidFill>
                <a:schemeClr val="tx1"/>
              </a:solidFill>
              <a:latin typeface="+mn-lt"/>
              <a:ea typeface="ＭＳ Ｐゴシック"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kern="1200" baseline="0" dirty="0">
                <a:solidFill>
                  <a:schemeClr val="tx1"/>
                </a:solidFill>
                <a:latin typeface="+mn-lt"/>
                <a:ea typeface="ＭＳ Ｐゴシック" charset="0"/>
                <a:cs typeface="Arial" panose="020B0604020202020204" pitchFamily="34" charset="0"/>
              </a:rPr>
              <a:t>Intelligent Proximity supported </a:t>
            </a:r>
            <a:endParaRPr lang="en-US" sz="1050" kern="1200" dirty="0">
              <a:solidFill>
                <a:schemeClr val="tx1"/>
              </a:solidFill>
              <a:latin typeface="+mn-lt"/>
              <a:ea typeface="ＭＳ Ｐゴシック" charset="0"/>
              <a:cs typeface="Arial" panose="020B0604020202020204" pitchFamily="34" charset="0"/>
            </a:endParaRPr>
          </a:p>
          <a:p>
            <a:pPr lvl="1"/>
            <a:endParaRPr lang="en-US" sz="800" dirty="0">
              <a:latin typeface="+mj-l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z="1000" smtClean="0"/>
              <a:pPr>
                <a:defRPr/>
              </a:pPr>
              <a:t>27</a:t>
            </a:fld>
            <a:endParaRPr lang="en-US" sz="1000" dirty="0"/>
          </a:p>
        </p:txBody>
      </p:sp>
    </p:spTree>
    <p:extLst>
      <p:ext uri="{BB962C8B-B14F-4D97-AF65-F5344CB8AC3E}">
        <p14:creationId xmlns:p14="http://schemas.microsoft.com/office/powerpoint/2010/main" val="2596653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ＭＳ Ｐゴシック" charset="0"/>
                <a:cs typeface="Arial" panose="020B0604020202020204" pitchFamily="34" charset="0"/>
              </a:rPr>
              <a:t>Now it’s easy to empower every desk in your company with video. We have a variety of affordable and scalable endpoints for everyone from knowledge workers to executives with options for compact and large screens. Easy to use in any environment from open work spaces to home offices with features such as built-in wireless and intelligent audio (for non-private work environments).</a:t>
            </a:r>
            <a:endParaRPr lang="en-US" sz="1200" kern="1200" dirty="0">
              <a:solidFill>
                <a:schemeClr val="tx1"/>
              </a:solidFill>
              <a:latin typeface="+mn-lt"/>
              <a:ea typeface="ＭＳ Ｐゴシック"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ＭＳ Ｐゴシック"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ＭＳ Ｐゴシック" charset="0"/>
              <a:cs typeface="ＭＳ Ｐゴシック" charset="0"/>
            </a:endParaRPr>
          </a:p>
          <a:p>
            <a:pPr lvl="1"/>
            <a:endParaRPr lang="en-US" sz="800" dirty="0">
              <a:latin typeface="+mj-l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z="1000" smtClean="0"/>
              <a:pPr>
                <a:defRPr/>
              </a:pPr>
              <a:t>28</a:t>
            </a:fld>
            <a:endParaRPr lang="en-US" sz="1000" dirty="0"/>
          </a:p>
        </p:txBody>
      </p:sp>
    </p:spTree>
    <p:extLst>
      <p:ext uri="{BB962C8B-B14F-4D97-AF65-F5344CB8AC3E}">
        <p14:creationId xmlns:p14="http://schemas.microsoft.com/office/powerpoint/2010/main" val="1048329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For customers seeking mission-critical reliability with support for full-featured voice and unified communications </a:t>
            </a:r>
            <a:r>
              <a:rPr lang="en-US" sz="1000" dirty="0">
                <a:solidFill>
                  <a:srgbClr val="FF0000"/>
                </a:solidFill>
              </a:rPr>
              <a:t>for workers at a desk or shared workspace</a:t>
            </a:r>
            <a:r>
              <a:rPr lang="en-US" sz="1000" dirty="0"/>
              <a:t>, </a:t>
            </a:r>
            <a:r>
              <a:rPr lang="en-US" sz="1000" dirty="0">
                <a:solidFill>
                  <a:srgbClr val="FF0000"/>
                </a:solidFill>
              </a:rPr>
              <a:t>or who are actively mobile within a campus, or collaborate in physical conference rooms,</a:t>
            </a:r>
            <a:r>
              <a:rPr lang="en-US" sz="1000" dirty="0"/>
              <a:t> our latest-generation Cisco IP Phone portfolios with the 8800 and 7800 Series </a:t>
            </a:r>
            <a:r>
              <a:rPr lang="en-US" sz="1000" dirty="0">
                <a:solidFill>
                  <a:srgbClr val="FF0000"/>
                </a:solidFill>
              </a:rPr>
              <a:t>have a range of </a:t>
            </a:r>
            <a:r>
              <a:rPr lang="en-US" sz="1000" dirty="0"/>
              <a:t>models to meet your user and budgetary needs. Select models in the 8800 Series integrate telephony features with your personal mobile devices (supported by Cisco Intelligent Proximity).</a:t>
            </a:r>
          </a:p>
          <a:p>
            <a:endParaRPr lang="en-US" sz="1000" dirty="0"/>
          </a:p>
          <a:p>
            <a:r>
              <a:rPr lang="en-US" sz="1000" dirty="0"/>
              <a:t>Cisco also offers support for in-campus </a:t>
            </a:r>
            <a:r>
              <a:rPr lang="en-US" sz="1000" dirty="0">
                <a:solidFill>
                  <a:srgbClr val="FF0000"/>
                </a:solidFill>
              </a:rPr>
              <a:t>actively mobile </a:t>
            </a:r>
            <a:r>
              <a:rPr lang="en-US" sz="1000" dirty="0"/>
              <a:t>workers with WLAN network access with the </a:t>
            </a:r>
            <a:r>
              <a:rPr lang="en-US" sz="1000" dirty="0">
                <a:solidFill>
                  <a:srgbClr val="FF0000"/>
                </a:solidFill>
              </a:rPr>
              <a:t>8800</a:t>
            </a:r>
            <a:r>
              <a:rPr lang="en-US" sz="1000" dirty="0"/>
              <a:t> Series. </a:t>
            </a:r>
            <a:r>
              <a:rPr lang="en-US" sz="1000" dirty="0">
                <a:solidFill>
                  <a:srgbClr val="FF0000"/>
                </a:solidFill>
              </a:rPr>
              <a:t>These WLAN handsets are designed for mobile workers the nature of their work, IT or regulatory policies, do not find consumer mobile devices or operating systems a suitable option for their voice communications. Examples of use cases would be doctors and nurses in healthcare, customer service personnel in retail, operations managers and engineers in manufacturing facilities, shift workers in oil and chemical facilities (such as an oil rig), construction sites, etc. These are employees who are physically active in their roles and need voice communications endpoints that are portable and rugged (i.e., still work if they are dropped, sealed against the environment). </a:t>
            </a:r>
          </a:p>
          <a:p>
            <a:endParaRPr lang="en-US" sz="1000" dirty="0">
              <a:solidFill>
                <a:srgbClr val="FF0000"/>
              </a:solidFill>
            </a:endParaRPr>
          </a:p>
          <a:p>
            <a:r>
              <a:rPr lang="en-US" sz="1000" dirty="0">
                <a:solidFill>
                  <a:srgbClr val="FF0000"/>
                </a:solidFill>
              </a:rPr>
              <a:t>Two offerings in the IP Phone portfolio support audio conferencing. One model in the 7800 Series supports small conference/huddle rooms (up to 6 people, 172 sq. </a:t>
            </a:r>
            <a:r>
              <a:rPr lang="en-US" sz="1000" dirty="0" err="1">
                <a:solidFill>
                  <a:srgbClr val="FF0000"/>
                </a:solidFill>
              </a:rPr>
              <a:t>ft</a:t>
            </a:r>
            <a:r>
              <a:rPr lang="en-US" sz="1000" dirty="0">
                <a:solidFill>
                  <a:srgbClr val="FF0000"/>
                </a:solidFill>
              </a:rPr>
              <a:t>/16 sq. meters coverage area) and registers to Cisco Webex for cloud deployment. The other, in the 8800 Series, supports coverage area for large conference rooms (up to 1140 sq. </a:t>
            </a:r>
            <a:r>
              <a:rPr lang="en-US" sz="1000" dirty="0" err="1">
                <a:solidFill>
                  <a:srgbClr val="FF0000"/>
                </a:solidFill>
              </a:rPr>
              <a:t>ft</a:t>
            </a:r>
            <a:r>
              <a:rPr lang="en-US" sz="1000" dirty="0">
                <a:solidFill>
                  <a:srgbClr val="FF0000"/>
                </a:solidFill>
              </a:rPr>
              <a:t>/106 sq. meters) and up to approximately 42 people.</a:t>
            </a:r>
          </a:p>
          <a:p>
            <a:endParaRPr lang="en-US" sz="1000" dirty="0">
              <a:solidFill>
                <a:srgbClr val="FF0000"/>
              </a:solidFill>
            </a:endParaRPr>
          </a:p>
          <a:p>
            <a:r>
              <a:rPr lang="en-US" sz="1000" dirty="0"/>
              <a:t>Both series support comprehensive unified communications capabilities. Examples include:</a:t>
            </a:r>
          </a:p>
          <a:p>
            <a:pPr marL="171450" indent="-171450">
              <a:buFont typeface="Arial"/>
              <a:buChar char="•"/>
            </a:pPr>
            <a:r>
              <a:rPr lang="en-US" sz="1000" dirty="0"/>
              <a:t>Extension mobility, where employees can log into their Cisco phone on another phone of like kind and have access to software programmed features, such as speed dials. </a:t>
            </a:r>
          </a:p>
          <a:p>
            <a:pPr marL="171450" indent="-171450">
              <a:buFont typeface="Arial"/>
              <a:buChar char="•"/>
            </a:pPr>
            <a:r>
              <a:rPr lang="en-US" sz="1000" dirty="0"/>
              <a:t>Single number reach – a feature where you can give out one number to your contacts and establish priorities (sequential or concurrent) for the multiple endpoints assigned to you (desk phone, mobile phone, fax machine, </a:t>
            </a:r>
            <a:r>
              <a:rPr lang="en-US" sz="1000" dirty="0" err="1"/>
              <a:t>etc</a:t>
            </a:r>
            <a:r>
              <a:rPr lang="en-US" sz="1000" dirty="0"/>
              <a:t>). </a:t>
            </a:r>
          </a:p>
          <a:p>
            <a:pPr marL="171450" indent="-171450">
              <a:buFont typeface="Arial"/>
              <a:buChar char="•"/>
            </a:pPr>
            <a:r>
              <a:rPr lang="en-US" sz="1000" dirty="0"/>
              <a:t>Multiuser login for shared workspace environments (shift workers at help desks, nurse stations), where the display is customized for them when they are on shift by logging into the phone with a PIN code.</a:t>
            </a:r>
          </a:p>
          <a:p>
            <a:endParaRPr lang="en-US" sz="1000" dirty="0"/>
          </a:p>
          <a:p>
            <a:r>
              <a:rPr lang="en-US" sz="1000" dirty="0"/>
              <a:t>Both portfolios include hardware enhancements to meet new industry standards to deliver superior audio performance*, are easier to use with higher-resolution displays, and include a new more intuitive software design that provides more information at-a-glance to increase user productivity. </a:t>
            </a:r>
          </a:p>
          <a:p>
            <a:r>
              <a:rPr lang="en-US" sz="1000" i="1" dirty="0"/>
              <a:t>*European Telecommunications Standards Institute (ETSI) compliant for both speaker and microphone addressing echo cancellation and vibration isolation for superior audio quality.</a:t>
            </a:r>
          </a:p>
          <a:p>
            <a:pPr lvl="1"/>
            <a:endParaRPr lang="en-US" sz="800" dirty="0">
              <a:latin typeface="+mj-l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z="1000" smtClean="0"/>
              <a:pPr>
                <a:defRPr/>
              </a:pPr>
              <a:t>29</a:t>
            </a:fld>
            <a:endParaRPr lang="en-US" sz="1000" dirty="0"/>
          </a:p>
        </p:txBody>
      </p:sp>
    </p:spTree>
    <p:extLst>
      <p:ext uri="{BB962C8B-B14F-4D97-AF65-F5344CB8AC3E}">
        <p14:creationId xmlns:p14="http://schemas.microsoft.com/office/powerpoint/2010/main" val="134614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6575">
              <a:defRPr/>
            </a:pPr>
            <a:r>
              <a:rPr lang="en-US" dirty="0">
                <a:solidFill>
                  <a:srgbClr val="000000"/>
                </a:solidFill>
                <a:cs typeface="Arial" panose="020B0604020202020204" pitchFamily="34" charset="0"/>
              </a:rPr>
              <a:t>To provide collaboration capabilities that positively affect productivity and innovation, you need to consider your different types of users – because one size does not fit all. Users across your business functions have unique needs and we want the collaboration capabilities to support how they work, not the other way around.</a:t>
            </a:r>
          </a:p>
          <a:p>
            <a:pPr defTabSz="936575">
              <a:defRPr/>
            </a:pPr>
            <a:endParaRPr lang="en-US" dirty="0">
              <a:solidFill>
                <a:srgbClr val="000000"/>
              </a:solidFill>
              <a:cs typeface="Arial" panose="020B0604020202020204" pitchFamily="34" charset="0"/>
            </a:endParaRPr>
          </a:p>
          <a:p>
            <a:pPr defTabSz="936575">
              <a:defRPr/>
            </a:pPr>
            <a:r>
              <a:rPr lang="en-US" dirty="0">
                <a:solidFill>
                  <a:srgbClr val="000000"/>
                </a:solidFill>
                <a:cs typeface="Arial" panose="020B0604020202020204" pitchFamily="34" charset="0"/>
              </a:rPr>
              <a:t>To collaborate successfully, you need the ability to work across and beyond your organization. With customers, partners, and other employees. Each with diverse needs and using different devices. From mobile phones to desk phones,</a:t>
            </a:r>
            <a:r>
              <a:rPr lang="en-US" baseline="0" dirty="0">
                <a:solidFill>
                  <a:srgbClr val="000000"/>
                </a:solidFill>
                <a:cs typeface="Arial" panose="020B0604020202020204" pitchFamily="34" charset="0"/>
              </a:rPr>
              <a:t> or</a:t>
            </a:r>
            <a:r>
              <a:rPr lang="en-US" dirty="0">
                <a:solidFill>
                  <a:srgbClr val="000000"/>
                </a:solidFill>
                <a:cs typeface="Arial" panose="020B0604020202020204" pitchFamily="34" charset="0"/>
              </a:rPr>
              <a:t> soft clients to immersive, full-room video</a:t>
            </a:r>
            <a:r>
              <a:rPr lang="en-US" baseline="0" dirty="0">
                <a:solidFill>
                  <a:srgbClr val="000000"/>
                </a:solidFill>
                <a:cs typeface="Arial" panose="020B0604020202020204" pitchFamily="34" charset="0"/>
              </a:rPr>
              <a:t> conferencing</a:t>
            </a:r>
            <a:r>
              <a:rPr lang="en-US" dirty="0">
                <a:solidFill>
                  <a:srgbClr val="000000"/>
                </a:solidFill>
                <a:cs typeface="Arial" panose="020B0604020202020204" pitchFamily="34" charset="0"/>
              </a:rPr>
              <a:t> systems. </a:t>
            </a:r>
          </a:p>
          <a:p>
            <a:endParaRPr lang="en-US" dirty="0">
              <a:solidFill>
                <a:srgbClr val="000000"/>
              </a:solidFill>
              <a:cs typeface="Arial" panose="020B0604020202020204" pitchFamily="34" charset="0"/>
            </a:endParaRPr>
          </a:p>
          <a:p>
            <a:r>
              <a:rPr lang="en-US" dirty="0">
                <a:solidFill>
                  <a:srgbClr val="000000"/>
                </a:solidFill>
                <a:cs typeface="Arial" panose="020B0604020202020204" pitchFamily="34" charset="0"/>
              </a:rPr>
              <a:t>Collaboration solutions that enable a common experience across roles, organizational boundaries, and devices remove restrictions and complexity. So you can focus on your work and the collaborative opportunities it presents, rather than the tools themselves.</a:t>
            </a:r>
          </a:p>
          <a:p>
            <a:endParaRPr lang="en-US" dirty="0">
              <a:solidFill>
                <a:srgbClr val="000000"/>
              </a:solidFill>
              <a:cs typeface="Arial" panose="020B0604020202020204" pitchFamily="34" charset="0"/>
            </a:endParaRPr>
          </a:p>
          <a:p>
            <a:r>
              <a:rPr lang="en-US" dirty="0">
                <a:solidFill>
                  <a:srgbClr val="000000"/>
                </a:solidFill>
                <a:cs typeface="Arial" panose="020B0604020202020204" pitchFamily="34" charset="0"/>
              </a:rPr>
              <a:t>You need a broad set of collaborative capabilities that connect people with diverse roles, in different locations, using a variety of devices. So everyone can be most effective at what they’re doing.</a:t>
            </a:r>
          </a:p>
        </p:txBody>
      </p:sp>
      <p:sp>
        <p:nvSpPr>
          <p:cNvPr id="4" name="Slide Number Placeholder 3"/>
          <p:cNvSpPr>
            <a:spLocks noGrp="1"/>
          </p:cNvSpPr>
          <p:nvPr>
            <p:ph type="sldNum" sz="quarter" idx="10"/>
          </p:nvPr>
        </p:nvSpPr>
        <p:spPr/>
        <p:txBody>
          <a:bodyPr/>
          <a:lstStyle/>
          <a:p>
            <a:fld id="{004804BB-3128-7E48-A48B-6AD2EE584401}" type="slidenum">
              <a:rPr lang="en-US" smtClean="0"/>
              <a:pPr/>
              <a:t>3</a:t>
            </a:fld>
            <a:endParaRPr lang="en-US" dirty="0"/>
          </a:p>
        </p:txBody>
      </p:sp>
    </p:spTree>
    <p:extLst>
      <p:ext uri="{BB962C8B-B14F-4D97-AF65-F5344CB8AC3E}">
        <p14:creationId xmlns:p14="http://schemas.microsoft.com/office/powerpoint/2010/main" val="1492258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355" rtl="0" eaLnBrk="1" fontAlgn="auto" latinLnBrk="0" hangingPunct="1">
              <a:lnSpc>
                <a:spcPct val="95000"/>
              </a:lnSpc>
              <a:spcBef>
                <a:spcPts val="0"/>
              </a:spcBef>
              <a:spcAft>
                <a:spcPts val="600"/>
              </a:spcAft>
              <a:buClrTx/>
              <a:buSzTx/>
              <a:buFont typeface="Wingdings" pitchFamily="2" charset="2"/>
              <a:buNone/>
              <a:tabLst/>
              <a:defRPr/>
            </a:pPr>
            <a:r>
              <a:rPr lang="en-US" sz="1200" baseline="0" dirty="0"/>
              <a:t>Our portfolio of collaboration devices includes everything from voice to collaboration room devices for the small business to the very large enterprise. Cisco offers you the most complete range of solutions in the industry, so you </a:t>
            </a:r>
            <a:r>
              <a:rPr lang="en-US" sz="1200" dirty="0"/>
              <a:t>can build the voice and video collaboration network that meets your needs.</a:t>
            </a:r>
            <a:endParaRPr lang="en-US" sz="1200" baseline="0" dirty="0"/>
          </a:p>
          <a:p>
            <a:pPr>
              <a:spcAft>
                <a:spcPts val="600"/>
              </a:spcAft>
            </a:pPr>
            <a:endParaRPr lang="en-US" sz="1200" baseline="0" dirty="0"/>
          </a:p>
          <a:p>
            <a:pPr>
              <a:spcAft>
                <a:spcPts val="600"/>
              </a:spcAft>
            </a:pPr>
            <a:r>
              <a:rPr lang="en-US" sz="1200" baseline="0" dirty="0"/>
              <a:t>The majority of the portfolio has been redesigned to make collaboration more affordable, accessible, and easy to use. Many of them of received the Red Dot award for excellence in design. The Cisco Webex Board and IX5000 received the Best of the Best award in 2017 and 2015, respectively.</a:t>
            </a:r>
          </a:p>
          <a:p>
            <a:pPr>
              <a:spcAft>
                <a:spcPts val="600"/>
              </a:spcAft>
            </a:pPr>
            <a:endParaRPr lang="en-US" sz="1200" baseline="0" dirty="0"/>
          </a:p>
          <a:p>
            <a:pPr>
              <a:spcAft>
                <a:spcPts val="600"/>
              </a:spcAft>
            </a:pPr>
            <a:r>
              <a:rPr lang="en-US" sz="1200" baseline="0" dirty="0"/>
              <a:t>Here a few highlights:</a:t>
            </a:r>
          </a:p>
          <a:p>
            <a:pPr marL="171450" indent="-171450">
              <a:spcAft>
                <a:spcPts val="600"/>
              </a:spcAft>
              <a:buFontTx/>
              <a:buChar char="•"/>
            </a:pPr>
            <a:r>
              <a:rPr lang="en-US" sz="1200" baseline="0" dirty="0"/>
              <a:t>Our room-based devices have been completely refreshed with a new award-winning industrial design; richer functionality; easier installation, deployment, and use; and a great, consistent experience across the board.</a:t>
            </a:r>
          </a:p>
          <a:p>
            <a:pPr marL="457200" lvl="1" indent="0" defTabSz="457200">
              <a:lnSpc>
                <a:spcPct val="150000"/>
              </a:lnSpc>
              <a:buFont typeface="Arial"/>
              <a:buNone/>
              <a:defRPr/>
            </a:pPr>
            <a:r>
              <a:rPr lang="en-US" sz="1200" baseline="0" dirty="0"/>
              <a:t>Now with the addition of Cisco Webex Board, we’re expanding the collaboration rooms with </a:t>
            </a:r>
            <a:r>
              <a:rPr lang="en-US" sz="800" dirty="0"/>
              <a:t>new ways to create and collaborate</a:t>
            </a:r>
            <a:r>
              <a:rPr lang="en-US" sz="800" baseline="0" dirty="0"/>
              <a:t> and engage teams. With </a:t>
            </a:r>
            <a:r>
              <a:rPr lang="en-US" sz="800" dirty="0"/>
              <a:t>Cisco Webex Board, you can wirelessly present, white board, and video or audio conference – everything you need for team collaboration, all at the touch of a finger. </a:t>
            </a:r>
            <a:endParaRPr lang="en-US" sz="1200" baseline="0" dirty="0"/>
          </a:p>
          <a:p>
            <a:pPr marL="171450" indent="-171450">
              <a:spcAft>
                <a:spcPts val="600"/>
              </a:spcAft>
              <a:buFontTx/>
              <a:buChar char="•"/>
            </a:pPr>
            <a:r>
              <a:rPr lang="en-US" sz="1200" baseline="0" dirty="0"/>
              <a:t>More intelligent audio, video, and usability, with new ways to bring your own personal devices, such as a smartphone or tablet, into a phone or video meeting to further enhance your collaboration experience.</a:t>
            </a:r>
          </a:p>
          <a:p>
            <a:pPr marL="171450" indent="-171450">
              <a:spcAft>
                <a:spcPts val="600"/>
              </a:spcAft>
              <a:buFontTx/>
              <a:buChar char="•"/>
            </a:pPr>
            <a:r>
              <a:rPr lang="en-US" sz="1200" baseline="0" dirty="0"/>
              <a:t>The new Webex Share device allows easy, one-click wireless screen sharing from the Webex Teams software client to any external display with an HDMI port.</a:t>
            </a:r>
          </a:p>
          <a:p>
            <a:pPr marL="171450" indent="-171450">
              <a:spcAft>
                <a:spcPts val="600"/>
              </a:spcAft>
              <a:buFontTx/>
              <a:buChar char="•"/>
            </a:pPr>
            <a:r>
              <a:rPr lang="en-US" sz="1200" baseline="0" dirty="0"/>
              <a:t>Collaboration desktop video devices offer users a range of options from entry level HD video up to the lifelike DX video collaboration devices.</a:t>
            </a:r>
            <a:endParaRPr lang="en-US" sz="1200" dirty="0"/>
          </a:p>
          <a:p>
            <a:pPr marL="171450" indent="-171450">
              <a:spcAft>
                <a:spcPts val="600"/>
              </a:spcAft>
              <a:buFontTx/>
              <a:buChar char="•"/>
            </a:pPr>
            <a:r>
              <a:rPr lang="en-US" sz="1200" baseline="0" dirty="0"/>
              <a:t>Our IP Phone portfolio delivers superior voice communications, with select</a:t>
            </a:r>
            <a:r>
              <a:rPr lang="en-US" sz="1200" dirty="0"/>
              <a:t> endpoints supporting HD </a:t>
            </a:r>
            <a:r>
              <a:rPr lang="en-US" sz="1200" baseline="0" dirty="0"/>
              <a:t>video</a:t>
            </a:r>
            <a:r>
              <a:rPr lang="en-US" sz="1200" dirty="0"/>
              <a:t> and a range of options that offer </a:t>
            </a:r>
            <a:r>
              <a:rPr lang="en-US" sz="1200" baseline="0" dirty="0"/>
              <a:t>you a choice regardless of the size of your business, your feature needs, or your budget. Our complete portfolio also supports specialty use cases, such as in-campus wireless with WLAN handsets and an audio conferencing endpoint for conference rooms </a:t>
            </a:r>
            <a:r>
              <a:rPr lang="en-US" sz="1200" baseline="0" dirty="0">
                <a:solidFill>
                  <a:srgbClr val="FF0000"/>
                </a:solidFill>
              </a:rPr>
              <a:t>small to large conference rooms</a:t>
            </a:r>
            <a:r>
              <a:rPr lang="en-US" sz="1200" baseline="0" dirty="0"/>
              <a:t>. The focus of our IP Phone portfolio is simple: Deliver the highest-quality audio communications with affordable,</a:t>
            </a:r>
            <a:r>
              <a:rPr lang="en-US" sz="1200" dirty="0"/>
              <a:t> scalable options for desktop video</a:t>
            </a:r>
            <a:r>
              <a:rPr lang="en-US" sz="1200" baseline="0" dirty="0"/>
              <a:t> that are easy to use and administer so you can collaborate effectively and achieve your desired business results.</a:t>
            </a:r>
          </a:p>
          <a:p>
            <a:pPr marL="171450" indent="-171450">
              <a:spcAft>
                <a:spcPts val="600"/>
              </a:spcAft>
              <a:buFontTx/>
              <a:buChar char="•"/>
            </a:pPr>
            <a:r>
              <a:rPr lang="en-US" sz="1200" b="0" i="0" kern="1200" dirty="0">
                <a:solidFill>
                  <a:schemeClr val="tx1"/>
                </a:solidFill>
                <a:effectLst/>
                <a:latin typeface="+mn-lt"/>
                <a:ea typeface="ＭＳ Ｐゴシック" charset="0"/>
                <a:cs typeface="ＭＳ Ｐゴシック" charset="0"/>
              </a:rPr>
              <a:t>The Cisco® Headset 500 Series delivers surprisingly vibrant sound for open workspaces. Now users can stay focused in noisy environments with rich sound, exceptional comfort, and proven reliability. The headsets offers a lightweight form factor designed for workers who spend a lot of time collaborating in contact centers and open workspaces. With the USB headset adapter, the 500 Series delivers an enhanced experience, including automatic software upgrades, in-call presence indicator, and audio customizations that allow you to adjust how you hear the far end and how they hear you.</a:t>
            </a:r>
            <a:br>
              <a:rPr lang="en-US" sz="1200" b="0" i="0" kern="1200" dirty="0">
                <a:solidFill>
                  <a:schemeClr val="tx1"/>
                </a:solidFill>
                <a:effectLst/>
                <a:latin typeface="+mn-lt"/>
                <a:ea typeface="ＭＳ Ｐゴシック" charset="0"/>
                <a:cs typeface="ＭＳ Ｐゴシック" charset="0"/>
              </a:rPr>
            </a:br>
            <a:endParaRPr lang="en-US" sz="1200" i="1" dirty="0"/>
          </a:p>
          <a:p>
            <a:pPr>
              <a:spcAft>
                <a:spcPts val="600"/>
              </a:spcAft>
            </a:pPr>
            <a:r>
              <a:rPr lang="en-US" sz="1200" i="1" dirty="0"/>
              <a:t>Transition to next slide:</a:t>
            </a:r>
          </a:p>
          <a:p>
            <a:pPr lvl="0"/>
            <a:r>
              <a:rPr lang="en-US" sz="1200" u="none" dirty="0"/>
              <a:t>Let’s take a closer look at the portfolio. We’ll start </a:t>
            </a:r>
            <a:r>
              <a:rPr lang="en-US" sz="1200" dirty="0"/>
              <a:t>with our latest addition to the portfolio – the Cisco Webex Board</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327609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3" y="4416427"/>
            <a:ext cx="6377517" cy="4183063"/>
          </a:xfrm>
        </p:spPr>
        <p:txBody>
          <a:bodyPr/>
          <a:lstStyle/>
          <a:p>
            <a:pPr marL="0" indent="0">
              <a:spcBef>
                <a:spcPts val="0"/>
              </a:spcBef>
              <a:buFontTx/>
              <a:buNone/>
            </a:pPr>
            <a:r>
              <a:rPr lang="en-US" sz="1200" b="0" u="none" dirty="0">
                <a:latin typeface="Arial" panose="020B0604020202020204" pitchFamily="34" charset="0"/>
                <a:cs typeface="Arial" panose="020B0604020202020204" pitchFamily="34" charset="0"/>
              </a:rPr>
              <a:t>Let’s see that team collaboration</a:t>
            </a:r>
            <a:r>
              <a:rPr lang="en-US" sz="1200" b="0" u="none" baseline="0" dirty="0">
                <a:latin typeface="Arial" panose="020B0604020202020204" pitchFamily="34" charset="0"/>
                <a:cs typeface="Arial" panose="020B0604020202020204" pitchFamily="34" charset="0"/>
              </a:rPr>
              <a:t> </a:t>
            </a:r>
            <a:r>
              <a:rPr lang="en-US" sz="1200" b="0" u="none" dirty="0">
                <a:latin typeface="Arial" panose="020B0604020202020204" pitchFamily="34" charset="0"/>
                <a:cs typeface="Arial" panose="020B0604020202020204" pitchFamily="34" charset="0"/>
              </a:rPr>
              <a:t>in action. This short video shows you the</a:t>
            </a:r>
            <a:r>
              <a:rPr lang="en-US" sz="1200" b="0" u="none" baseline="0" dirty="0">
                <a:latin typeface="Arial" panose="020B0604020202020204" pitchFamily="34" charset="0"/>
                <a:cs typeface="Arial" panose="020B0604020202020204" pitchFamily="34" charset="0"/>
              </a:rPr>
              <a:t> exciting possibilities of engaging everyone across physical and virtual meeting spaces.</a:t>
            </a:r>
            <a:endParaRPr lang="en-US" sz="1200" b="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C85181-1861-C748-A696-D75A756DA57C}" type="slidenum">
              <a:rPr lang="en-US" smtClean="0">
                <a:latin typeface="Arial" panose="020B0604020202020204" pitchFamily="34" charset="0"/>
                <a:cs typeface="Arial" panose="020B0604020202020204" pitchFamily="34" charset="0"/>
              </a:rPr>
              <a:pPr/>
              <a:t>31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198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041" y="4415791"/>
            <a:ext cx="5608320" cy="4656152"/>
          </a:xfrm>
        </p:spPr>
        <p:txBody>
          <a:bodyPr>
            <a:noAutofit/>
          </a:bodyPr>
          <a:lstStyle/>
          <a:p>
            <a:pPr marL="0" indent="0" defTabSz="457200">
              <a:lnSpc>
                <a:spcPct val="150000"/>
              </a:lnSpc>
              <a:buFont typeface="Arial"/>
              <a:buNone/>
              <a:defRPr/>
            </a:pPr>
            <a:r>
              <a:rPr lang="en-US" sz="800" dirty="0"/>
              <a:t>The new Cisco Webex Board offers new ways to create and collaborate. </a:t>
            </a:r>
          </a:p>
          <a:p>
            <a:pPr marL="0" indent="0" defTabSz="457200">
              <a:lnSpc>
                <a:spcPct val="150000"/>
              </a:lnSpc>
              <a:buFont typeface="Arial"/>
              <a:buNone/>
              <a:defRPr/>
            </a:pPr>
            <a:r>
              <a:rPr lang="en-US" sz="800" dirty="0"/>
              <a:t>With the Webex Board, you can wirelessly present, white board, and video or audio conference – everything you need for team collaboration, all at the touch of a finger. And you can use the Cisco Webex Teams app to connect to your virtual teams outside the physical room, through the devices of your choice.</a:t>
            </a:r>
          </a:p>
          <a:p>
            <a:pPr defTabSz="412750">
              <a:lnSpc>
                <a:spcPct val="110000"/>
              </a:lnSpc>
              <a:defRPr sz="2400" b="1">
                <a:solidFill>
                  <a:srgbClr val="FFFFFF"/>
                </a:solidFill>
                <a:latin typeface="Mark OT"/>
                <a:ea typeface="Mark OT"/>
                <a:cs typeface="Mark OT"/>
                <a:sym typeface="Mark OT"/>
              </a:defRPr>
            </a:pPr>
            <a:endParaRPr lang="en-US" sz="800" dirty="0"/>
          </a:p>
          <a:p>
            <a:pPr defTabSz="412750">
              <a:lnSpc>
                <a:spcPct val="110000"/>
              </a:lnSpc>
              <a:defRPr sz="2400" b="1">
                <a:solidFill>
                  <a:srgbClr val="FFFFFF"/>
                </a:solidFill>
                <a:latin typeface="Mark OT"/>
                <a:ea typeface="Mark OT"/>
                <a:cs typeface="Mark OT"/>
                <a:sym typeface="Mark OT"/>
              </a:defRPr>
            </a:pPr>
            <a:r>
              <a:rPr lang="en-US" sz="2400" b="0" kern="1200" dirty="0">
                <a:solidFill>
                  <a:schemeClr val="tx1"/>
                </a:solidFill>
                <a:latin typeface="+mj-lt"/>
                <a:ea typeface="ＭＳ Ｐゴシック" charset="0"/>
                <a:cs typeface="Arial" panose="020B0604020202020204" pitchFamily="34" charset="0"/>
                <a:sym typeface="Mark OT"/>
              </a:rPr>
              <a:t>Enjoy an easy-to-use, touch-based, high-quality collaboration experience on Webex Board, which integrates the most common tools needed for team collaboration in physical meeting rooms into a single, elegant device.</a:t>
            </a:r>
          </a:p>
          <a:p>
            <a:pPr defTabSz="412750">
              <a:lnSpc>
                <a:spcPct val="110000"/>
              </a:lnSpc>
              <a:defRPr sz="2400" b="1">
                <a:solidFill>
                  <a:srgbClr val="FFFFFF"/>
                </a:solidFill>
                <a:latin typeface="Mark OT"/>
                <a:ea typeface="Mark OT"/>
                <a:cs typeface="Mark OT"/>
                <a:sym typeface="Mark OT"/>
              </a:defRPr>
            </a:pPr>
            <a:endParaRPr lang="en-US" sz="2400" b="0" kern="1200" dirty="0">
              <a:solidFill>
                <a:schemeClr val="tx1"/>
              </a:solidFill>
              <a:latin typeface="+mj-lt"/>
              <a:ea typeface="ＭＳ Ｐゴシック" charset="0"/>
              <a:cs typeface="Arial" panose="020B0604020202020204" pitchFamily="34" charset="0"/>
              <a:sym typeface="Mark OT"/>
            </a:endParaRPr>
          </a:p>
          <a:p>
            <a:pPr defTabSz="412750">
              <a:lnSpc>
                <a:spcPct val="110000"/>
              </a:lnSpc>
              <a:defRPr sz="2400" b="1">
                <a:solidFill>
                  <a:srgbClr val="FFFFFF"/>
                </a:solidFill>
                <a:latin typeface="Mark OT"/>
                <a:ea typeface="Mark OT"/>
                <a:cs typeface="Mark OT"/>
                <a:sym typeface="Mark OT"/>
              </a:defRPr>
            </a:pPr>
            <a:r>
              <a:rPr lang="en-US" sz="2400" b="0" kern="1200" dirty="0">
                <a:solidFill>
                  <a:schemeClr val="tx1"/>
                </a:solidFill>
                <a:latin typeface="+mj-lt"/>
                <a:ea typeface="ＭＳ Ｐゴシック" charset="0"/>
                <a:cs typeface="Arial" panose="020B0604020202020204" pitchFamily="34" charset="0"/>
                <a:sym typeface="Mark OT"/>
              </a:rPr>
              <a:t>Everything created on the Webex Board can be stored in the cloud and associated with a virtual room. Using the Webex Teams app, team members can pick up wherever they left off in the physical room, and continue working wherever they want.</a:t>
            </a:r>
          </a:p>
          <a:p>
            <a:pPr defTabSz="412750">
              <a:lnSpc>
                <a:spcPct val="110000"/>
              </a:lnSpc>
              <a:defRPr sz="2400" b="1">
                <a:solidFill>
                  <a:srgbClr val="FFFFFF"/>
                </a:solidFill>
                <a:latin typeface="Mark OT"/>
                <a:ea typeface="Mark OT"/>
                <a:cs typeface="Mark OT"/>
                <a:sym typeface="Mark OT"/>
              </a:defRPr>
            </a:pPr>
            <a:endParaRPr lang="en-US" sz="2400" b="0" kern="1200" dirty="0">
              <a:solidFill>
                <a:schemeClr val="tx1"/>
              </a:solidFill>
              <a:latin typeface="+mj-lt"/>
              <a:ea typeface="ＭＳ Ｐゴシック" charset="0"/>
              <a:cs typeface="Arial" panose="020B0604020202020204" pitchFamily="34" charset="0"/>
              <a:sym typeface="Mark OT"/>
            </a:endParaRPr>
          </a:p>
          <a:p>
            <a:pPr defTabSz="412750">
              <a:lnSpc>
                <a:spcPct val="110000"/>
              </a:lnSpc>
              <a:defRPr sz="2400" b="1">
                <a:solidFill>
                  <a:srgbClr val="FFFFFF"/>
                </a:solidFill>
                <a:latin typeface="Mark OT"/>
                <a:ea typeface="Mark OT"/>
                <a:cs typeface="Mark OT"/>
                <a:sym typeface="Mark OT"/>
              </a:defRPr>
            </a:pPr>
            <a:endParaRPr lang="en-US" sz="800" dirty="0"/>
          </a:p>
          <a:p>
            <a:pPr defTabSz="412750">
              <a:lnSpc>
                <a:spcPct val="110000"/>
              </a:lnSpc>
              <a:defRPr sz="2400" b="1">
                <a:solidFill>
                  <a:srgbClr val="FFFFFF"/>
                </a:solidFill>
                <a:latin typeface="Mark OT"/>
                <a:ea typeface="Mark OT"/>
                <a:cs typeface="Mark OT"/>
                <a:sym typeface="Mark OT"/>
              </a:defRPr>
            </a:pPr>
            <a:r>
              <a:rPr lang="en-US" sz="800" dirty="0"/>
              <a:t>System Highlights: </a:t>
            </a:r>
          </a:p>
          <a:p>
            <a:pPr defTabSz="412750">
              <a:lnSpc>
                <a:spcPct val="110000"/>
              </a:lnSpc>
              <a:defRPr sz="2400" b="1">
                <a:solidFill>
                  <a:srgbClr val="FFFFFF"/>
                </a:solidFill>
                <a:latin typeface="Mark OT"/>
                <a:ea typeface="Mark OT"/>
                <a:cs typeface="Mark OT"/>
                <a:sym typeface="Mark OT"/>
              </a:defRPr>
            </a:pPr>
            <a:endParaRPr lang="en-US" sz="800" dirty="0"/>
          </a:p>
          <a:p>
            <a:pPr defTabSz="412750">
              <a:lnSpc>
                <a:spcPct val="110000"/>
              </a:lnSpc>
              <a:defRPr sz="2400" b="1">
                <a:solidFill>
                  <a:srgbClr val="FFFFFF"/>
                </a:solidFill>
                <a:latin typeface="Mark OT"/>
                <a:ea typeface="Mark OT"/>
                <a:cs typeface="Mark OT"/>
                <a:sym typeface="Mark OT"/>
              </a:defRPr>
            </a:pPr>
            <a:r>
              <a:rPr lang="en-US" sz="800" dirty="0"/>
              <a:t>Automatic Wake-up</a:t>
            </a:r>
          </a:p>
          <a:p>
            <a:pPr marL="0" marR="0" lvl="0" indent="0" algn="l" defTabSz="412750" rtl="0" eaLnBrk="0" fontAlgn="base" latinLnBrk="0" hangingPunct="0">
              <a:lnSpc>
                <a:spcPct val="110000"/>
              </a:lnSpc>
              <a:spcBef>
                <a:spcPct val="30000"/>
              </a:spcBef>
              <a:spcAft>
                <a:spcPct val="0"/>
              </a:spcAft>
              <a:buClrTx/>
              <a:buSzTx/>
              <a:buFontTx/>
              <a:buNone/>
              <a:tabLst/>
              <a:defRPr sz="2400">
                <a:solidFill>
                  <a:srgbClr val="FFFFFF"/>
                </a:solidFill>
                <a:latin typeface="Mark OT"/>
                <a:ea typeface="Mark OT"/>
                <a:cs typeface="Mark OT"/>
                <a:sym typeface="Mark OT"/>
              </a:defRPr>
            </a:pPr>
            <a:r>
              <a:rPr lang="en-US" sz="800" dirty="0"/>
              <a:t>Recognizes who you are and suggests activities to choose from. </a:t>
            </a:r>
            <a:r>
              <a:rPr lang="en-US" sz="800" b="0" kern="1200" dirty="0">
                <a:solidFill>
                  <a:schemeClr val="tx1"/>
                </a:solidFill>
                <a:latin typeface="+mj-lt"/>
                <a:ea typeface="ＭＳ Ｐゴシック" charset="0"/>
                <a:cs typeface="Arial" panose="020B0604020202020204" pitchFamily="34" charset="0"/>
                <a:sym typeface="Mark OT"/>
              </a:rPr>
              <a:t>The Webex Board automatically wakes up when you enter the room, detects your Webex Teams app-supported device, and suggests an activity to choose from, such as call, white board or wirelessly share your presentation. The app also gives you basic control of the Webex Board through your mobile device. </a:t>
            </a:r>
            <a:endParaRPr lang="en-US" sz="100" b="0" dirty="0"/>
          </a:p>
          <a:p>
            <a:pPr defTabSz="412750">
              <a:lnSpc>
                <a:spcPct val="110000"/>
              </a:lnSpc>
              <a:defRPr sz="2400">
                <a:solidFill>
                  <a:srgbClr val="FFFFFF"/>
                </a:solidFill>
                <a:latin typeface="Mark OT"/>
                <a:ea typeface="Mark OT"/>
                <a:cs typeface="Mark OT"/>
                <a:sym typeface="Mark OT"/>
              </a:defRPr>
            </a:pPr>
            <a:endParaRPr lang="en-US" sz="800" dirty="0"/>
          </a:p>
          <a:p>
            <a:pPr>
              <a:lnSpc>
                <a:spcPct val="110000"/>
              </a:lnSpc>
              <a:defRPr sz="2400">
                <a:solidFill>
                  <a:srgbClr val="FFFFFF"/>
                </a:solidFill>
              </a:defRPr>
            </a:pPr>
            <a:endParaRPr lang="en-US" sz="800" dirty="0"/>
          </a:p>
          <a:p>
            <a:pPr defTabSz="412750">
              <a:lnSpc>
                <a:spcPct val="110000"/>
              </a:lnSpc>
              <a:defRPr sz="2400" b="1">
                <a:solidFill>
                  <a:srgbClr val="FFFFFF"/>
                </a:solidFill>
                <a:latin typeface="Mark OT"/>
                <a:ea typeface="Mark OT"/>
                <a:cs typeface="Mark OT"/>
                <a:sym typeface="Mark OT"/>
              </a:defRPr>
            </a:pPr>
            <a:r>
              <a:rPr lang="en-US" sz="800" dirty="0"/>
              <a:t>Intelligent Microphones</a:t>
            </a:r>
          </a:p>
          <a:p>
            <a:pPr defTabSz="412750">
              <a:lnSpc>
                <a:spcPct val="110000"/>
              </a:lnSpc>
              <a:defRPr sz="2400">
                <a:solidFill>
                  <a:srgbClr val="FFFFFF"/>
                </a:solidFill>
                <a:latin typeface="Mark OT"/>
                <a:ea typeface="Mark OT"/>
                <a:cs typeface="Mark OT"/>
                <a:sym typeface="Mark OT"/>
              </a:defRPr>
            </a:pPr>
            <a:r>
              <a:rPr lang="en-US" sz="2400" kern="1200" dirty="0">
                <a:solidFill>
                  <a:schemeClr val="tx1"/>
                </a:solidFill>
                <a:latin typeface="+mj-lt"/>
                <a:ea typeface="ＭＳ Ｐゴシック" charset="0"/>
                <a:cs typeface="Arial" panose="020B0604020202020204" pitchFamily="34" charset="0"/>
                <a:sym typeface="Mark OT"/>
              </a:rPr>
              <a:t>A 12-microphone array automatically amplifies and modulates speaker voices so meeting participants sound great, even those at the far end of the room. Built-in microphones keep tables clear of wires.</a:t>
            </a:r>
            <a:endParaRPr lang="en-US" sz="800" dirty="0"/>
          </a:p>
          <a:p>
            <a:pPr>
              <a:lnSpc>
                <a:spcPct val="110000"/>
              </a:lnSpc>
              <a:defRPr sz="2400">
                <a:solidFill>
                  <a:srgbClr val="FFFFFF"/>
                </a:solidFill>
              </a:defRPr>
            </a:pPr>
            <a:endParaRPr lang="en-US" sz="800" dirty="0"/>
          </a:p>
          <a:p>
            <a:pPr defTabSz="412750">
              <a:lnSpc>
                <a:spcPct val="110000"/>
              </a:lnSpc>
              <a:defRPr sz="2400" b="1">
                <a:solidFill>
                  <a:srgbClr val="FFFFFF"/>
                </a:solidFill>
                <a:latin typeface="Mark OT"/>
                <a:ea typeface="Mark OT"/>
                <a:cs typeface="Mark OT"/>
                <a:sym typeface="Mark OT"/>
              </a:defRPr>
            </a:pPr>
            <a:r>
              <a:rPr lang="en-US" sz="800" dirty="0"/>
              <a:t>Take Your Whiteboards with You</a:t>
            </a:r>
          </a:p>
          <a:p>
            <a:pPr defTabSz="412750">
              <a:lnSpc>
                <a:spcPct val="110000"/>
              </a:lnSpc>
              <a:defRPr sz="2400">
                <a:solidFill>
                  <a:srgbClr val="FFFFFF"/>
                </a:solidFill>
                <a:latin typeface="Mark OT"/>
                <a:ea typeface="Mark OT"/>
                <a:cs typeface="Mark OT"/>
                <a:sym typeface="Mark OT"/>
              </a:defRPr>
            </a:pPr>
            <a:r>
              <a:rPr lang="en-US" sz="800" dirty="0"/>
              <a:t>Automatically saves whiteboards to appropriate Webex Teams space</a:t>
            </a:r>
          </a:p>
          <a:p>
            <a:pPr defTabSz="412750">
              <a:lnSpc>
                <a:spcPct val="110000"/>
              </a:lnSpc>
              <a:defRPr sz="2400">
                <a:solidFill>
                  <a:srgbClr val="FFFFFF"/>
                </a:solidFill>
                <a:latin typeface="Mark OT"/>
                <a:ea typeface="Mark OT"/>
                <a:cs typeface="Mark OT"/>
                <a:sym typeface="Mark OT"/>
              </a:defRPr>
            </a:pPr>
            <a:r>
              <a:rPr lang="en-US" sz="800" dirty="0"/>
              <a:t>View &amp; interact from any Webex Teams app or on Webex Board</a:t>
            </a:r>
          </a:p>
          <a:p>
            <a:pPr marL="285750" indent="-285750">
              <a:lnSpc>
                <a:spcPct val="110000"/>
              </a:lnSpc>
              <a:defRPr sz="2400">
                <a:solidFill>
                  <a:srgbClr val="FFFFFF"/>
                </a:solidFill>
              </a:defRPr>
            </a:pPr>
            <a:endParaRPr lang="en-US" sz="800" dirty="0"/>
          </a:p>
          <a:p>
            <a:pPr defTabSz="412750">
              <a:lnSpc>
                <a:spcPct val="110000"/>
              </a:lnSpc>
              <a:defRPr sz="2400" b="1">
                <a:solidFill>
                  <a:srgbClr val="FFFFFF"/>
                </a:solidFill>
                <a:latin typeface="Mark OT"/>
                <a:ea typeface="Mark OT"/>
                <a:cs typeface="Mark OT"/>
                <a:sym typeface="Mark OT"/>
              </a:defRPr>
            </a:pPr>
            <a:r>
              <a:rPr lang="en-US" sz="800" dirty="0"/>
              <a:t>4K screen (55” and 70”)</a:t>
            </a:r>
          </a:p>
          <a:p>
            <a:pPr defTabSz="412750">
              <a:lnSpc>
                <a:spcPct val="110000"/>
              </a:lnSpc>
              <a:defRPr sz="2400">
                <a:solidFill>
                  <a:srgbClr val="FFFFFF"/>
                </a:solidFill>
                <a:latin typeface="Mark OT"/>
                <a:ea typeface="Mark OT"/>
                <a:cs typeface="Mark OT"/>
                <a:sym typeface="Mark OT"/>
              </a:defRPr>
            </a:pPr>
            <a:r>
              <a:rPr lang="en-US" sz="800" dirty="0"/>
              <a:t>Beautiful, crisp content</a:t>
            </a:r>
          </a:p>
          <a:p>
            <a:pPr>
              <a:lnSpc>
                <a:spcPct val="110000"/>
              </a:lnSpc>
              <a:defRPr sz="2400">
                <a:solidFill>
                  <a:srgbClr val="FFFFFF"/>
                </a:solidFill>
              </a:defRPr>
            </a:pPr>
            <a:endParaRPr lang="en-US" sz="800" dirty="0"/>
          </a:p>
          <a:p>
            <a:pPr defTabSz="412750">
              <a:lnSpc>
                <a:spcPct val="110000"/>
              </a:lnSpc>
              <a:defRPr sz="2400" b="1">
                <a:solidFill>
                  <a:srgbClr val="FFFFFF"/>
                </a:solidFill>
                <a:latin typeface="Mark OT"/>
                <a:ea typeface="Mark OT"/>
                <a:cs typeface="Mark OT"/>
                <a:sym typeface="Mark OT"/>
              </a:defRPr>
            </a:pPr>
            <a:r>
              <a:rPr lang="en-US" sz="800" dirty="0"/>
              <a:t>4K Camera with Intelligent Views</a:t>
            </a:r>
          </a:p>
          <a:p>
            <a:r>
              <a:rPr lang="en-US" sz="800" b="0" dirty="0"/>
              <a:t>Intelligent camera delivers a natural viewing experience.  Our powerful 4K camera captures a high-resolution, wide-angle image of virtually the entire room. Dynamic framing gives you the best possible view of people in the room.</a:t>
            </a:r>
          </a:p>
          <a:p>
            <a:pPr defTabSz="412750">
              <a:lnSpc>
                <a:spcPct val="110000"/>
              </a:lnSpc>
              <a:defRPr sz="2400">
                <a:solidFill>
                  <a:srgbClr val="FFFFFF"/>
                </a:solidFill>
                <a:latin typeface="Mark OT"/>
                <a:ea typeface="Mark OT"/>
                <a:cs typeface="Mark OT"/>
                <a:sym typeface="Mark OT"/>
              </a:defRPr>
            </a:pPr>
            <a:endParaRPr lang="en-US" sz="800" dirty="0"/>
          </a:p>
          <a:p>
            <a:pPr marL="285750" indent="-285750">
              <a:lnSpc>
                <a:spcPct val="110000"/>
              </a:lnSpc>
              <a:defRPr sz="2400">
                <a:solidFill>
                  <a:srgbClr val="FFFFFF"/>
                </a:solidFill>
              </a:defRPr>
            </a:pPr>
            <a:endParaRPr lang="en-US" sz="800" dirty="0"/>
          </a:p>
          <a:p>
            <a:pPr defTabSz="412750">
              <a:lnSpc>
                <a:spcPct val="110000"/>
              </a:lnSpc>
              <a:defRPr sz="2400" b="1">
                <a:solidFill>
                  <a:srgbClr val="FFFFFF"/>
                </a:solidFill>
                <a:latin typeface="Mark OT"/>
                <a:ea typeface="Mark OT"/>
                <a:cs typeface="Mark OT"/>
                <a:sym typeface="Mark OT"/>
              </a:defRPr>
            </a:pPr>
            <a:r>
              <a:rPr lang="en-US" sz="800" dirty="0"/>
              <a:t>Industrial Design</a:t>
            </a:r>
          </a:p>
          <a:p>
            <a:pPr defTabSz="412750">
              <a:lnSpc>
                <a:spcPct val="110000"/>
              </a:lnSpc>
              <a:defRPr sz="2400">
                <a:solidFill>
                  <a:srgbClr val="FFFFFF"/>
                </a:solidFill>
                <a:latin typeface="Mark OT"/>
                <a:ea typeface="Mark OT"/>
                <a:cs typeface="Mark OT"/>
                <a:sym typeface="Mark OT"/>
              </a:defRPr>
            </a:pPr>
            <a:r>
              <a:rPr lang="en-US" sz="800" dirty="0"/>
              <a:t>Easy to install and setup</a:t>
            </a:r>
          </a:p>
          <a:p>
            <a:pPr defTabSz="412750">
              <a:lnSpc>
                <a:spcPct val="110000"/>
              </a:lnSpc>
              <a:defRPr sz="2400">
                <a:solidFill>
                  <a:srgbClr val="FFFFFF"/>
                </a:solidFill>
                <a:latin typeface="Mark OT"/>
                <a:ea typeface="Mark OT"/>
                <a:cs typeface="Mark OT"/>
                <a:sym typeface="Mark OT"/>
              </a:defRPr>
            </a:pPr>
            <a:r>
              <a:rPr lang="en-US" sz="800" dirty="0"/>
              <a:t>Thin , elegant, inviting</a:t>
            </a:r>
          </a:p>
          <a:p>
            <a:pPr defTabSz="412750">
              <a:lnSpc>
                <a:spcPct val="110000"/>
              </a:lnSpc>
              <a:defRPr sz="2400">
                <a:solidFill>
                  <a:srgbClr val="FFFFFF"/>
                </a:solidFill>
                <a:latin typeface="Mark OT"/>
                <a:ea typeface="Mark OT"/>
                <a:cs typeface="Mark OT"/>
                <a:sym typeface="Mark OT"/>
              </a:defRPr>
            </a:pPr>
            <a:endParaRPr lang="en-US" sz="800" dirty="0"/>
          </a:p>
          <a:p>
            <a:pPr marL="0" indent="0" defTabSz="412750">
              <a:buFont typeface="Arial" charset="0"/>
              <a:buNone/>
              <a:defRPr sz="4800">
                <a:solidFill>
                  <a:srgbClr val="444444"/>
                </a:solidFill>
                <a:latin typeface="+mn-lt"/>
                <a:ea typeface="+mn-ea"/>
                <a:cs typeface="+mn-cs"/>
                <a:sym typeface="MarkOT-ExtraLight"/>
              </a:defRPr>
            </a:pPr>
            <a:r>
              <a:rPr lang="en-GB" sz="800" b="1" kern="1200" dirty="0">
                <a:solidFill>
                  <a:srgbClr val="444444"/>
                </a:solidFill>
                <a:latin typeface="+mj-lt"/>
                <a:ea typeface="ＭＳ Ｐゴシック" charset="0"/>
                <a:cs typeface="Arial" panose="020B0604020202020204" pitchFamily="34" charset="0"/>
                <a:sym typeface="MarkOT-ExtraLight"/>
              </a:rPr>
              <a:t>Uses the Cisco Webex in the Cloud </a:t>
            </a:r>
          </a:p>
          <a:p>
            <a:pPr marL="0" indent="0" defTabSz="412750">
              <a:buFont typeface="Arial" charset="0"/>
              <a:buNone/>
              <a:defRPr sz="4800">
                <a:solidFill>
                  <a:srgbClr val="444444"/>
                </a:solidFill>
                <a:latin typeface="+mn-lt"/>
                <a:ea typeface="+mn-ea"/>
                <a:cs typeface="+mn-cs"/>
                <a:sym typeface="MarkOT-ExtraLight"/>
              </a:defRPr>
            </a:pPr>
            <a:r>
              <a:rPr lang="en-GB" sz="800" kern="1200" dirty="0">
                <a:solidFill>
                  <a:srgbClr val="444444"/>
                </a:solidFill>
                <a:latin typeface="+mj-lt"/>
                <a:ea typeface="ＭＳ Ｐゴシック" charset="0"/>
                <a:cs typeface="Arial" panose="020B0604020202020204" pitchFamily="34" charset="0"/>
                <a:sym typeface="MarkOT-ExtraLight"/>
              </a:rPr>
              <a:t>Provisioned by Cisco Webex in the cloud , always runs the latest available software, Communicates with the Cisco Webex service using RESTful APIs with H.264 for video and Opus for audio</a:t>
            </a:r>
          </a:p>
          <a:p>
            <a:pPr defTabSz="412750">
              <a:defRPr sz="4800">
                <a:solidFill>
                  <a:srgbClr val="444444"/>
                </a:solidFill>
                <a:latin typeface="+mn-lt"/>
                <a:ea typeface="+mn-ea"/>
                <a:cs typeface="+mn-cs"/>
                <a:sym typeface="MarkOT-ExtraLight"/>
              </a:defRPr>
            </a:pPr>
            <a:endParaRPr lang="en-GB" sz="800" kern="1200" dirty="0">
              <a:solidFill>
                <a:srgbClr val="444444"/>
              </a:solidFill>
              <a:latin typeface="+mj-lt"/>
              <a:ea typeface="ＭＳ Ｐゴシック" charset="0"/>
              <a:cs typeface="Arial" panose="020B0604020202020204" pitchFamily="34" charset="0"/>
              <a:sym typeface="MarkOT-ExtraLight"/>
            </a:endParaRPr>
          </a:p>
          <a:p>
            <a:pPr defTabSz="412750">
              <a:defRPr sz="4800">
                <a:solidFill>
                  <a:srgbClr val="444444"/>
                </a:solidFill>
                <a:latin typeface="+mn-lt"/>
                <a:ea typeface="+mn-ea"/>
                <a:cs typeface="+mn-cs"/>
                <a:sym typeface="MarkOT-ExtraLight"/>
              </a:defRPr>
            </a:pPr>
            <a:r>
              <a:rPr lang="en-GB" sz="800" b="1" kern="1200" dirty="0">
                <a:solidFill>
                  <a:srgbClr val="444444"/>
                </a:solidFill>
                <a:latin typeface="+mj-lt"/>
                <a:ea typeface="ＭＳ Ｐゴシック" charset="0"/>
                <a:cs typeface="Arial" panose="020B0604020202020204" pitchFamily="34" charset="0"/>
                <a:sym typeface="MarkOT-ExtraLight"/>
              </a:rPr>
              <a:t>Secure collaboration end to end</a:t>
            </a:r>
          </a:p>
          <a:p>
            <a:pPr defTabSz="412750">
              <a:defRPr sz="4800">
                <a:solidFill>
                  <a:srgbClr val="444444"/>
                </a:solidFill>
                <a:latin typeface="+mn-lt"/>
                <a:ea typeface="+mn-ea"/>
                <a:cs typeface="+mn-cs"/>
                <a:sym typeface="MarkOT-ExtraLight"/>
              </a:defRPr>
            </a:pPr>
            <a:r>
              <a:rPr lang="en-GB" sz="800" kern="1200" dirty="0">
                <a:solidFill>
                  <a:srgbClr val="444444"/>
                </a:solidFill>
                <a:latin typeface="+mj-lt"/>
                <a:ea typeface="ＭＳ Ｐゴシック" charset="0"/>
                <a:cs typeface="Arial" panose="020B0604020202020204" pitchFamily="34" charset="0"/>
                <a:sym typeface="MarkOT-ExtraLight"/>
              </a:rPr>
              <a:t>Secure with End-to-end encryption using AES128, AES256, SHA1, SHA256, and RSA. </a:t>
            </a:r>
          </a:p>
          <a:p>
            <a:pPr defTabSz="412750">
              <a:defRPr sz="4800">
                <a:solidFill>
                  <a:srgbClr val="444444"/>
                </a:solidFill>
                <a:latin typeface="+mn-lt"/>
                <a:ea typeface="+mn-ea"/>
                <a:cs typeface="+mn-cs"/>
                <a:sym typeface="MarkOT-ExtraLight"/>
              </a:defRPr>
            </a:pPr>
            <a:r>
              <a:rPr lang="en-GB" sz="800" kern="1200" dirty="0">
                <a:solidFill>
                  <a:srgbClr val="444444"/>
                </a:solidFill>
                <a:latin typeface="+mj-lt"/>
                <a:ea typeface="ＭＳ Ｐゴシック" charset="0"/>
                <a:cs typeface="Arial" panose="020B0604020202020204" pitchFamily="34" charset="0"/>
                <a:sym typeface="MarkOT-ExtraLight"/>
              </a:rPr>
              <a:t>Real-time media is encrypted using the Secure Real-Time Transport Protocol (SRTP). </a:t>
            </a:r>
          </a:p>
          <a:p>
            <a:pPr defTabSz="412750">
              <a:defRPr sz="4800">
                <a:solidFill>
                  <a:srgbClr val="444444"/>
                </a:solidFill>
                <a:latin typeface="+mn-lt"/>
                <a:ea typeface="+mn-ea"/>
                <a:cs typeface="+mn-cs"/>
                <a:sym typeface="MarkOT-ExtraLight"/>
              </a:defRPr>
            </a:pPr>
            <a:endParaRPr lang="en-GB" sz="800" kern="1200" dirty="0">
              <a:solidFill>
                <a:srgbClr val="444444"/>
              </a:solidFill>
              <a:latin typeface="+mj-lt"/>
              <a:ea typeface="ＭＳ Ｐゴシック" charset="0"/>
              <a:cs typeface="Arial" panose="020B0604020202020204" pitchFamily="34" charset="0"/>
              <a:sym typeface="MarkOT-ExtraLight"/>
            </a:endParaRPr>
          </a:p>
          <a:p>
            <a:pPr defTabSz="412750">
              <a:defRPr sz="4800">
                <a:solidFill>
                  <a:srgbClr val="444444"/>
                </a:solidFill>
                <a:latin typeface="+mn-lt"/>
                <a:ea typeface="+mn-ea"/>
                <a:cs typeface="+mn-cs"/>
                <a:sym typeface="MarkOT-ExtraLight"/>
              </a:defRPr>
            </a:pPr>
            <a:r>
              <a:rPr lang="en-GB" sz="800" i="1" kern="1200" dirty="0">
                <a:solidFill>
                  <a:srgbClr val="444444"/>
                </a:solidFill>
                <a:latin typeface="+mj-lt"/>
                <a:ea typeface="ＭＳ Ｐゴシック" charset="0"/>
                <a:cs typeface="Arial" panose="020B0604020202020204" pitchFamily="34" charset="0"/>
                <a:sym typeface="MarkOT-ExtraLight"/>
              </a:rPr>
              <a:t>Transition</a:t>
            </a:r>
            <a:r>
              <a:rPr lang="en-GB" sz="800" kern="1200" baseline="0" dirty="0">
                <a:solidFill>
                  <a:srgbClr val="444444"/>
                </a:solidFill>
                <a:latin typeface="+mj-lt"/>
                <a:ea typeface="ＭＳ Ｐゴシック" charset="0"/>
                <a:cs typeface="Arial" panose="020B0604020202020204" pitchFamily="34" charset="0"/>
                <a:sym typeface="MarkOT-ExtraLight"/>
              </a:rPr>
              <a:t> – Cisco also offers a full range of room-based video collaboration solutions. </a:t>
            </a:r>
            <a:endParaRPr lang="en-GB" sz="800" kern="1200" dirty="0">
              <a:solidFill>
                <a:srgbClr val="444444"/>
              </a:solidFill>
              <a:latin typeface="+mj-lt"/>
              <a:ea typeface="ＭＳ Ｐゴシック" charset="0"/>
              <a:cs typeface="Arial" panose="020B0604020202020204" pitchFamily="34" charset="0"/>
              <a:sym typeface="MarkOT-ExtraLight"/>
            </a:endParaRPr>
          </a:p>
          <a:p>
            <a:pPr defTabSz="412750">
              <a:lnSpc>
                <a:spcPct val="110000"/>
              </a:lnSpc>
              <a:defRPr sz="2400">
                <a:solidFill>
                  <a:srgbClr val="FFFFFF"/>
                </a:solidFill>
                <a:latin typeface="Mark OT"/>
                <a:ea typeface="Mark OT"/>
                <a:cs typeface="Mark OT"/>
                <a:sym typeface="Mark OT"/>
              </a:defRPr>
            </a:pPr>
            <a:endParaRPr lang="en-US" sz="800" dirty="0"/>
          </a:p>
          <a:p>
            <a:pPr eaLnBrk="1" hangingPunct="1"/>
            <a:endParaRPr lang="en-US" sz="500" dirty="0"/>
          </a:p>
        </p:txBody>
      </p:sp>
      <p:sp>
        <p:nvSpPr>
          <p:cNvPr id="4" name="Slide Number Placeholder 3"/>
          <p:cNvSpPr>
            <a:spLocks noGrp="1"/>
          </p:cNvSpPr>
          <p:nvPr>
            <p:ph type="sldNum" sz="quarter" idx="10"/>
          </p:nvPr>
        </p:nvSpPr>
        <p:spPr/>
        <p:txBody>
          <a:bodyPr/>
          <a:lstStyle/>
          <a:p>
            <a:fld id="{D63EA51F-D046-4377-8007-24798BC0560F}" type="slidenum">
              <a:rPr lang="en-US" smtClean="0">
                <a:cs typeface="Arial" panose="020B0604020202020204" pitchFamily="34" charset="0"/>
              </a:rPr>
              <a:pPr/>
              <a:t>32</a:t>
            </a:fld>
            <a:endParaRPr lang="en-US" dirty="0">
              <a:cs typeface="Arial" panose="020B0604020202020204" pitchFamily="34" charset="0"/>
            </a:endParaRPr>
          </a:p>
        </p:txBody>
      </p:sp>
    </p:spTree>
    <p:extLst>
      <p:ext uri="{BB962C8B-B14F-4D97-AF65-F5344CB8AC3E}">
        <p14:creationId xmlns:p14="http://schemas.microsoft.com/office/powerpoint/2010/main" val="2262548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9904" y="4415791"/>
            <a:ext cx="5614567" cy="4183380"/>
          </a:xfrm>
        </p:spPr>
        <p:txBody>
          <a:bodyPr>
            <a:no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900" dirty="0"/>
              <a:t>Turn your lounge, huddle spaces, and small-to-large meeting rooms into a video collaboration center with our integrated Room Series and MX Series systems. You can also build solutions</a:t>
            </a:r>
            <a:r>
              <a:rPr lang="en-US" sz="900" baseline="0" dirty="0"/>
              <a:t> by adding our Room Kit/Kit Plus, and SX10 and SX20 Quick Sets to any standard display. </a:t>
            </a:r>
            <a:r>
              <a:rPr lang="en-US" sz="900" kern="1200" dirty="0">
                <a:solidFill>
                  <a:schemeClr val="tx1"/>
                </a:solidFill>
                <a:effectLst/>
                <a:latin typeface="+mn-lt"/>
                <a:ea typeface="ＭＳ Ｐゴシック" charset="0"/>
                <a:cs typeface="ＭＳ Ｐゴシック" charset="0"/>
              </a:rPr>
              <a:t>The products are rich in functionality and experience but are priced and designed to be easily scalable to all of your conference rooms – whether registered on the premises or to Cisco Webex in the cloud. </a:t>
            </a:r>
            <a:endParaRPr lang="en-US" sz="900" baseline="0" dirty="0"/>
          </a:p>
          <a:p>
            <a:endParaRPr lang="en-US" sz="9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0"/>
                <a:cs typeface="ＭＳ Ｐゴシック" charset="0"/>
              </a:rPr>
              <a:t>Cisco Webex Room Kit</a:t>
            </a:r>
            <a:r>
              <a:rPr lang="en-US" sz="1200" kern="1200" dirty="0">
                <a:solidFill>
                  <a:schemeClr val="tx1"/>
                </a:solidFill>
                <a:effectLst/>
                <a:latin typeface="+mn-lt"/>
                <a:ea typeface="ＭＳ Ｐゴシック" charset="0"/>
                <a:cs typeface="ＭＳ Ｐゴシック" charset="0"/>
              </a:rPr>
              <a:t> and </a:t>
            </a:r>
            <a:r>
              <a:rPr lang="en-US" sz="1200" b="1" kern="1200" dirty="0">
                <a:solidFill>
                  <a:schemeClr val="tx1"/>
                </a:solidFill>
                <a:effectLst/>
                <a:latin typeface="+mn-lt"/>
                <a:ea typeface="ＭＳ Ｐゴシック" charset="0"/>
                <a:cs typeface="ＭＳ Ｐゴシック" charset="0"/>
              </a:rPr>
              <a:t>Room Kit Plus</a:t>
            </a:r>
            <a:r>
              <a:rPr lang="en-US" sz="1200" kern="1200" dirty="0">
                <a:solidFill>
                  <a:schemeClr val="tx1"/>
                </a:solidFill>
                <a:effectLst/>
                <a:latin typeface="+mn-lt"/>
                <a:ea typeface="ＭＳ Ｐゴシック" charset="0"/>
                <a:cs typeface="ＭＳ Ｐゴシック" charset="0"/>
              </a:rPr>
              <a:t> are powerful collaboration devices that integrate with flat panel displays to bring more intelligence and usability to your small, medium and large meeting rooms. These integrator solutions continue Cisco’s impressive video/audio experience with new capabilities that enable even smarter meetings, smarter presentations and smarter room/device integrations. The </a:t>
            </a:r>
            <a:r>
              <a:rPr lang="en-US" sz="1200" b="1" kern="1200" dirty="0">
                <a:solidFill>
                  <a:schemeClr val="tx1"/>
                </a:solidFill>
                <a:effectLst/>
                <a:latin typeface="+mn-lt"/>
                <a:ea typeface="ＭＳ Ｐゴシック" charset="0"/>
                <a:cs typeface="ＭＳ Ｐゴシック" charset="0"/>
              </a:rPr>
              <a:t>Room Kit</a:t>
            </a:r>
            <a:r>
              <a:rPr lang="en-US" sz="1200" kern="1200" dirty="0">
                <a:solidFill>
                  <a:schemeClr val="tx1"/>
                </a:solidFill>
                <a:effectLst/>
                <a:latin typeface="+mn-lt"/>
                <a:ea typeface="ＭＳ Ｐゴシック" charset="0"/>
                <a:cs typeface="ＭＳ Ｐゴシック" charset="0"/>
              </a:rPr>
              <a:t> includes camera, codec, speakers and microphones integrated in a single device, ideal for rooms of up to 7 people. The </a:t>
            </a:r>
            <a:r>
              <a:rPr lang="en-US" sz="1200" b="1" kern="1200" dirty="0">
                <a:solidFill>
                  <a:schemeClr val="tx1"/>
                </a:solidFill>
                <a:effectLst/>
                <a:latin typeface="+mn-lt"/>
                <a:ea typeface="ＭＳ Ｐゴシック" charset="0"/>
                <a:cs typeface="ＭＳ Ｐゴシック" charset="0"/>
              </a:rPr>
              <a:t>Room Kit Plus</a:t>
            </a:r>
            <a:r>
              <a:rPr lang="en-US" sz="1200" kern="1200" dirty="0">
                <a:solidFill>
                  <a:schemeClr val="tx1"/>
                </a:solidFill>
                <a:effectLst/>
                <a:latin typeface="+mn-lt"/>
                <a:ea typeface="ＭＳ Ｐゴシック" charset="0"/>
                <a:cs typeface="ＭＳ Ｐゴシック" charset="0"/>
              </a:rPr>
              <a:t> – with a separate quad-camera bar – can accommodate larger and deeper rooms of up to 14 people. The products are more intelligent and feature-rich, yet more affordable, flexible and accessible so that they can be easily scalable to all of your conference rooms – whether registered on the premises or to Cisco Webex in the cloud.</a:t>
            </a:r>
          </a:p>
          <a:p>
            <a:endParaRPr lang="en-US" sz="900" baseline="0" dirty="0"/>
          </a:p>
          <a:p>
            <a:endParaRPr lang="en-US" sz="900" baseline="0" dirty="0"/>
          </a:p>
          <a:p>
            <a:r>
              <a:rPr lang="en-US" sz="1200" b="1" kern="1200" dirty="0">
                <a:solidFill>
                  <a:schemeClr val="tx1"/>
                </a:solidFill>
                <a:effectLst/>
                <a:latin typeface="+mn-lt"/>
                <a:ea typeface="ＭＳ Ｐゴシック" charset="0"/>
                <a:cs typeface="ＭＳ Ｐゴシック" charset="0"/>
              </a:rPr>
              <a:t>Cisco Webex Room 55</a:t>
            </a:r>
            <a:r>
              <a:rPr lang="en-US" sz="1200" kern="1200" dirty="0">
                <a:solidFill>
                  <a:schemeClr val="tx1"/>
                </a:solidFill>
                <a:effectLst/>
                <a:latin typeface="+mn-lt"/>
                <a:ea typeface="ＭＳ Ｐゴシック" charset="0"/>
                <a:cs typeface="ＭＳ Ｐゴシック" charset="0"/>
              </a:rPr>
              <a:t> and </a:t>
            </a:r>
            <a:r>
              <a:rPr lang="en-US" sz="1200" b="1" kern="1200" dirty="0">
                <a:solidFill>
                  <a:schemeClr val="tx1"/>
                </a:solidFill>
                <a:effectLst/>
                <a:latin typeface="+mn-lt"/>
                <a:ea typeface="ＭＳ Ｐゴシック" charset="0"/>
                <a:cs typeface="ＭＳ Ｐゴシック" charset="0"/>
              </a:rPr>
              <a:t>Room 70</a:t>
            </a:r>
            <a:r>
              <a:rPr lang="en-US" sz="1200" kern="1200" dirty="0">
                <a:solidFill>
                  <a:schemeClr val="tx1"/>
                </a:solidFill>
                <a:effectLst/>
                <a:latin typeface="+mn-lt"/>
                <a:ea typeface="ＭＳ Ｐゴシック" charset="0"/>
                <a:cs typeface="ＭＳ Ｐゴシック" charset="0"/>
              </a:rPr>
              <a:t> are powerful collaboration devices that bring more intelligence and usability to your small, medium and large meeting rooms. These fully integrated room systems continue Cisco’s impressive video/audio experience with new capabilities and artificial intelligence that enable even smarter meetings, smarter presentations and smarter room/device integrations. The </a:t>
            </a:r>
            <a:r>
              <a:rPr lang="en-US" sz="1200" b="1" kern="1200" dirty="0">
                <a:solidFill>
                  <a:schemeClr val="tx1"/>
                </a:solidFill>
                <a:effectLst/>
                <a:latin typeface="+mn-lt"/>
                <a:ea typeface="ＭＳ Ｐゴシック" charset="0"/>
                <a:cs typeface="ＭＳ Ｐゴシック" charset="0"/>
              </a:rPr>
              <a:t>Room 55 </a:t>
            </a:r>
            <a:r>
              <a:rPr lang="en-US" sz="1200" kern="1200" dirty="0">
                <a:solidFill>
                  <a:schemeClr val="tx1"/>
                </a:solidFill>
                <a:effectLst/>
                <a:latin typeface="+mn-lt"/>
                <a:ea typeface="ＭＳ Ｐゴシック" charset="0"/>
                <a:cs typeface="ＭＳ Ｐゴシック" charset="0"/>
              </a:rPr>
              <a:t>features a 55” 4K screen and an embedded 5K </a:t>
            </a:r>
            <a:r>
              <a:rPr lang="en-US" sz="1200" kern="1200" dirty="0" err="1">
                <a:solidFill>
                  <a:schemeClr val="tx1"/>
                </a:solidFill>
                <a:effectLst/>
                <a:latin typeface="+mn-lt"/>
                <a:ea typeface="ＭＳ Ｐゴシック" charset="0"/>
                <a:cs typeface="ＭＳ Ｐゴシック" charset="0"/>
              </a:rPr>
              <a:t>UltraHD</a:t>
            </a:r>
            <a:r>
              <a:rPr lang="en-US" sz="1200" kern="1200" dirty="0">
                <a:solidFill>
                  <a:schemeClr val="tx1"/>
                </a:solidFill>
                <a:effectLst/>
                <a:latin typeface="+mn-lt"/>
                <a:ea typeface="ＭＳ Ｐゴシック" charset="0"/>
                <a:cs typeface="ＭＳ Ｐゴシック" charset="0"/>
              </a:rPr>
              <a:t> camera, designed for small/medium rooms that seat 5- 7 people. The </a:t>
            </a:r>
            <a:r>
              <a:rPr lang="en-US" sz="1200" b="1" kern="1200" dirty="0">
                <a:solidFill>
                  <a:schemeClr val="tx1"/>
                </a:solidFill>
                <a:effectLst/>
                <a:latin typeface="+mn-lt"/>
                <a:ea typeface="ＭＳ Ｐゴシック" charset="0"/>
                <a:cs typeface="ＭＳ Ｐゴシック" charset="0"/>
              </a:rPr>
              <a:t>Room 55 Dual </a:t>
            </a:r>
            <a:r>
              <a:rPr lang="en-US" sz="1200" b="0" kern="1200" dirty="0">
                <a:solidFill>
                  <a:schemeClr val="tx1"/>
                </a:solidFill>
                <a:effectLst/>
                <a:latin typeface="+mn-lt"/>
                <a:ea typeface="ＭＳ Ｐゴシック" charset="0"/>
                <a:cs typeface="ＭＳ Ｐゴシック" charset="0"/>
              </a:rPr>
              <a:t>replaces the popular MX700 wit the Room Kit Plus as its technology platform. </a:t>
            </a:r>
            <a:r>
              <a:rPr lang="en-US" sz="1200" kern="1200" dirty="0">
                <a:solidFill>
                  <a:schemeClr val="tx1"/>
                </a:solidFill>
                <a:effectLst/>
                <a:latin typeface="+mn-lt"/>
                <a:ea typeface="ＭＳ Ｐゴシック" charset="0"/>
                <a:cs typeface="ＭＳ Ｐゴシック" charset="0"/>
              </a:rPr>
              <a:t>The </a:t>
            </a:r>
            <a:r>
              <a:rPr lang="en-US" sz="1200" b="1" kern="1200" dirty="0">
                <a:solidFill>
                  <a:schemeClr val="tx1"/>
                </a:solidFill>
                <a:effectLst/>
                <a:latin typeface="+mn-lt"/>
                <a:ea typeface="ＭＳ Ｐゴシック" charset="0"/>
                <a:cs typeface="ＭＳ Ｐゴシック" charset="0"/>
              </a:rPr>
              <a:t>Room 70 G2 </a:t>
            </a:r>
            <a:r>
              <a:rPr lang="en-US" sz="1200" kern="1200" dirty="0">
                <a:solidFill>
                  <a:schemeClr val="tx1"/>
                </a:solidFill>
                <a:effectLst/>
                <a:latin typeface="+mn-lt"/>
                <a:ea typeface="ＭＳ Ｐゴシック" charset="0"/>
                <a:cs typeface="ＭＳ Ｐゴシック" charset="0"/>
              </a:rPr>
              <a:t>is available in single or dual 70” 4K screens and an embedded quad-camera bar to accommodate larger and deeper rooms of up to 12 people. </a:t>
            </a:r>
            <a:r>
              <a:rPr lang="en-US" sz="1200" b="1" kern="1200" dirty="0">
                <a:solidFill>
                  <a:schemeClr val="tx1"/>
                </a:solidFill>
                <a:effectLst/>
                <a:latin typeface="+mn-lt"/>
                <a:ea typeface="ＭＳ Ｐゴシック" charset="0"/>
                <a:cs typeface="ＭＳ Ｐゴシック" charset="0"/>
              </a:rPr>
              <a:t>Room 70 G2 </a:t>
            </a:r>
            <a:r>
              <a:rPr lang="en-US" sz="1200" b="0" kern="1200" dirty="0">
                <a:solidFill>
                  <a:schemeClr val="tx1"/>
                </a:solidFill>
                <a:effectLst/>
                <a:latin typeface="+mn-lt"/>
                <a:ea typeface="ＭＳ Ｐゴシック" charset="0"/>
                <a:cs typeface="ＭＳ Ｐゴシック" charset="0"/>
              </a:rPr>
              <a:t>replaces the first generation product with the new and more powerful Room Kit Pro as its technology platform. </a:t>
            </a:r>
            <a:r>
              <a:rPr lang="en-US" sz="1200" kern="1200" dirty="0">
                <a:solidFill>
                  <a:schemeClr val="tx1"/>
                </a:solidFill>
                <a:effectLst/>
                <a:latin typeface="+mn-lt"/>
                <a:ea typeface="ＭＳ Ｐゴシック" charset="0"/>
                <a:cs typeface="ＭＳ Ｐゴシック" charset="0"/>
              </a:rPr>
              <a:t>All of the products offer sophisticated camera technologies that bring speaker-tracking and best overview capabilities to all meeting rooms. </a:t>
            </a:r>
          </a:p>
          <a:p>
            <a:endParaRPr lang="en-US" sz="900" dirty="0"/>
          </a:p>
          <a:p>
            <a:r>
              <a:rPr lang="en-US" sz="900" b="1" dirty="0"/>
              <a:t>Cisco MX700 and MX800 </a:t>
            </a:r>
            <a:r>
              <a:rPr lang="en-US" sz="900" dirty="0"/>
              <a:t>represent our performance line of room-based system that offers high-definition</a:t>
            </a:r>
            <a:r>
              <a:rPr lang="en-US" sz="900" baseline="0" dirty="0"/>
              <a:t> video and high-fidelity sound into a beautiful design. These powerful new systems can turn </a:t>
            </a:r>
            <a:r>
              <a:rPr lang="en-US" sz="900" kern="1200" dirty="0">
                <a:solidFill>
                  <a:schemeClr val="tx1"/>
                </a:solidFill>
                <a:effectLst/>
                <a:ea typeface="+mn-ea"/>
              </a:rPr>
              <a:t>any medium-to-large meeting room into a video collaboration hub. The MX700’s dual 55” screens offer a people-and-content or people-and-people experience. The MX800</a:t>
            </a:r>
            <a:r>
              <a:rPr lang="en-US" sz="900" kern="1200" baseline="0" dirty="0">
                <a:solidFill>
                  <a:schemeClr val="tx1"/>
                </a:solidFill>
                <a:effectLst/>
                <a:ea typeface="+mn-ea"/>
              </a:rPr>
              <a:t> Dual</a:t>
            </a:r>
            <a:r>
              <a:rPr lang="en-US" sz="900" kern="1200" dirty="0">
                <a:solidFill>
                  <a:schemeClr val="tx1"/>
                </a:solidFill>
                <a:effectLst/>
                <a:ea typeface="+mn-ea"/>
              </a:rPr>
              <a:t> offers two</a:t>
            </a:r>
            <a:r>
              <a:rPr lang="en-US" sz="900" kern="1200" baseline="0" dirty="0">
                <a:solidFill>
                  <a:schemeClr val="tx1"/>
                </a:solidFill>
                <a:effectLst/>
                <a:ea typeface="+mn-ea"/>
              </a:rPr>
              <a:t> large 70” screens and the MX800 Single or dual system offers </a:t>
            </a:r>
            <a:r>
              <a:rPr lang="en-US" sz="900" kern="1200" dirty="0">
                <a:solidFill>
                  <a:schemeClr val="tx1"/>
                </a:solidFill>
                <a:effectLst/>
                <a:ea typeface="+mn-ea"/>
              </a:rPr>
              <a:t>70” screen</a:t>
            </a:r>
            <a:r>
              <a:rPr lang="en-US" sz="900" kern="1200" baseline="0" dirty="0">
                <a:solidFill>
                  <a:schemeClr val="tx1"/>
                </a:solidFill>
                <a:effectLst/>
                <a:ea typeface="+mn-ea"/>
              </a:rPr>
              <a:t> (s)</a:t>
            </a:r>
            <a:r>
              <a:rPr lang="en-US" sz="900" kern="1200" dirty="0">
                <a:solidFill>
                  <a:schemeClr val="tx1"/>
                </a:solidFill>
                <a:effectLst/>
                <a:ea typeface="+mn-ea"/>
              </a:rPr>
              <a:t>. All</a:t>
            </a:r>
            <a:r>
              <a:rPr lang="en-US" sz="900" kern="1200" baseline="0" dirty="0">
                <a:solidFill>
                  <a:schemeClr val="tx1"/>
                </a:solidFill>
                <a:effectLst/>
                <a:ea typeface="+mn-ea"/>
              </a:rPr>
              <a:t> three</a:t>
            </a:r>
            <a:r>
              <a:rPr lang="en-US" sz="900" kern="1200" dirty="0">
                <a:solidFill>
                  <a:schemeClr val="tx1"/>
                </a:solidFill>
                <a:effectLst/>
                <a:ea typeface="+mn-ea"/>
              </a:rPr>
              <a:t> systems support H.265 and can support up to a total of three screens. Active</a:t>
            </a:r>
            <a:r>
              <a:rPr lang="en-US" sz="900" kern="1200" baseline="0" dirty="0">
                <a:solidFill>
                  <a:schemeClr val="tx1"/>
                </a:solidFill>
                <a:effectLst/>
                <a:ea typeface="+mn-ea"/>
              </a:rPr>
              <a:t> speaker tracking with dual-camera systems gives everyone a front-row seat.</a:t>
            </a:r>
            <a:endParaRPr lang="en-US" sz="900" dirty="0"/>
          </a:p>
          <a:p>
            <a:endParaRPr lang="en-US" sz="900" dirty="0"/>
          </a:p>
          <a:p>
            <a:r>
              <a:rPr lang="en-US" sz="900" b="1" dirty="0"/>
              <a:t>Cisco SX10 and SX20 Quick Sets </a:t>
            </a:r>
            <a:r>
              <a:rPr lang="en-US" sz="900" b="0" dirty="0"/>
              <a:t>are integrator solutions. </a:t>
            </a:r>
            <a:r>
              <a:rPr lang="en-US" sz="900" dirty="0"/>
              <a:t>The SX10 is</a:t>
            </a:r>
            <a:r>
              <a:rPr lang="en-US" sz="900" baseline="0" dirty="0"/>
              <a:t> </a:t>
            </a:r>
            <a:r>
              <a:rPr lang="en-US" sz="900" kern="1200" dirty="0">
                <a:solidFill>
                  <a:schemeClr val="tx1"/>
                </a:solidFill>
                <a:effectLst/>
                <a:ea typeface="+mn-ea"/>
              </a:rPr>
              <a:t>a codec-in-camera unit that easily turns any flat panel into a video collaboration solution in less than 10 minutes – with just two cables. It’s designed to outfit any small room or huddle space with business-quality video, priced to scale at about the cost of a PC. The SX20 Quick Set allows a bit</a:t>
            </a:r>
            <a:r>
              <a:rPr lang="en-US" sz="900" kern="1200" baseline="0" dirty="0">
                <a:solidFill>
                  <a:schemeClr val="tx1"/>
                </a:solidFill>
                <a:effectLst/>
                <a:ea typeface="+mn-ea"/>
              </a:rPr>
              <a:t> more flexibility and power with three camera options to accommodate larger room sizes. Both sets just require a standard screen to turn any meeting room into a video collaboration room.</a:t>
            </a:r>
          </a:p>
          <a:p>
            <a:endParaRPr lang="en-US" sz="900" kern="1200" baseline="0" dirty="0">
              <a:solidFill>
                <a:schemeClr val="tx1"/>
              </a:solidFill>
              <a:effectLst/>
              <a:ea typeface="+mn-ea"/>
            </a:endParaRPr>
          </a:p>
          <a:p>
            <a:r>
              <a:rPr lang="en-US" sz="900" kern="1200" baseline="0" dirty="0">
                <a:solidFill>
                  <a:schemeClr val="tx1"/>
                </a:solidFill>
                <a:effectLst/>
                <a:ea typeface="+mn-ea"/>
              </a:rPr>
              <a:t>All of these products support Intelligent Proximity for easy content viewing and sharing.</a:t>
            </a:r>
            <a:endParaRPr lang="en-US" sz="900" dirty="0"/>
          </a:p>
          <a:p>
            <a:endParaRPr lang="en-US" sz="900" dirty="0"/>
          </a:p>
          <a:p>
            <a:r>
              <a:rPr lang="en-US" sz="900" i="1" dirty="0">
                <a:solidFill>
                  <a:prstClr val="black"/>
                </a:solidFill>
              </a:rPr>
              <a:t>Transition to next slide: </a:t>
            </a:r>
          </a:p>
          <a:p>
            <a:r>
              <a:rPr lang="en-US" sz="900" dirty="0"/>
              <a:t>For an even more customized system, we offer the Cisco Webex Room Kit Pro, a powerful solution for custom integrations. </a:t>
            </a:r>
          </a:p>
          <a:p>
            <a:r>
              <a:rPr lang="en-US" sz="900" dirty="0"/>
              <a:t> </a:t>
            </a:r>
          </a:p>
          <a:p>
            <a:pPr lvl="0"/>
            <a:endParaRPr lang="en-US" sz="900" i="1" dirty="0">
              <a:solidFill>
                <a:prstClr val="black"/>
              </a:solidFill>
            </a:endParaRPr>
          </a:p>
        </p:txBody>
      </p:sp>
      <p:sp>
        <p:nvSpPr>
          <p:cNvPr id="4" name="Slide Number Placeholder 3"/>
          <p:cNvSpPr>
            <a:spLocks noGrp="1"/>
          </p:cNvSpPr>
          <p:nvPr>
            <p:ph type="sldNum" sz="quarter" idx="10"/>
          </p:nvPr>
        </p:nvSpPr>
        <p:spPr/>
        <p:txBody>
          <a:bodyPr/>
          <a:lstStyle/>
          <a:p>
            <a:fld id="{567B6F56-350B-4E5B-A84B-F03C933C9AF6}" type="slidenum">
              <a:rPr lang="en-US" smtClean="0"/>
              <a:pPr/>
              <a:t>33</a:t>
            </a:fld>
            <a:endParaRPr lang="en-US" dirty="0"/>
          </a:p>
        </p:txBody>
      </p:sp>
    </p:spTree>
    <p:extLst>
      <p:ext uri="{BB962C8B-B14F-4D97-AF65-F5344CB8AC3E}">
        <p14:creationId xmlns:p14="http://schemas.microsoft.com/office/powerpoint/2010/main" val="3863223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9904" y="4415791"/>
            <a:ext cx="5614567" cy="4183380"/>
          </a:xfrm>
        </p:spPr>
        <p:txBody>
          <a:bodyPr>
            <a:no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900" dirty="0"/>
              <a:t>Turn your lounge, huddle spaces, and small-to-large meeting rooms into a video collaboration center with our integrated Room Series and MX Series systems. You can also build solutions</a:t>
            </a:r>
            <a:r>
              <a:rPr lang="en-US" sz="900" baseline="0" dirty="0"/>
              <a:t> by adding our Room Kit/Kit Plus, and SX10 and SX20 Quick Sets to any standard display. </a:t>
            </a:r>
            <a:r>
              <a:rPr lang="en-US" sz="900" kern="1200" dirty="0">
                <a:solidFill>
                  <a:schemeClr val="tx1"/>
                </a:solidFill>
                <a:effectLst/>
                <a:latin typeface="+mn-lt"/>
                <a:ea typeface="ＭＳ Ｐゴシック" charset="0"/>
                <a:cs typeface="ＭＳ Ｐゴシック" charset="0"/>
              </a:rPr>
              <a:t>The products are rich in functionality and experience but are priced and designed to be easily scalable to all of your conference rooms – whether registered on the premises or to Cisco Webex in the cloud. </a:t>
            </a:r>
            <a:endParaRPr lang="en-US" sz="900" baseline="0" dirty="0"/>
          </a:p>
          <a:p>
            <a:endParaRPr lang="en-US" sz="9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0"/>
                <a:cs typeface="ＭＳ Ｐゴシック" charset="0"/>
              </a:rPr>
              <a:t>Cisco Webex Room Kit</a:t>
            </a:r>
            <a:r>
              <a:rPr lang="en-US" sz="1200" kern="1200" dirty="0">
                <a:solidFill>
                  <a:schemeClr val="tx1"/>
                </a:solidFill>
                <a:effectLst/>
                <a:latin typeface="+mn-lt"/>
                <a:ea typeface="ＭＳ Ｐゴシック" charset="0"/>
                <a:cs typeface="ＭＳ Ｐゴシック" charset="0"/>
              </a:rPr>
              <a:t> and </a:t>
            </a:r>
            <a:r>
              <a:rPr lang="en-US" sz="1200" b="1" kern="1200" dirty="0">
                <a:solidFill>
                  <a:schemeClr val="tx1"/>
                </a:solidFill>
                <a:effectLst/>
                <a:latin typeface="+mn-lt"/>
                <a:ea typeface="ＭＳ Ｐゴシック" charset="0"/>
                <a:cs typeface="ＭＳ Ｐゴシック" charset="0"/>
              </a:rPr>
              <a:t>Room Kit Plus</a:t>
            </a:r>
            <a:r>
              <a:rPr lang="en-US" sz="1200" kern="1200" dirty="0">
                <a:solidFill>
                  <a:schemeClr val="tx1"/>
                </a:solidFill>
                <a:effectLst/>
                <a:latin typeface="+mn-lt"/>
                <a:ea typeface="ＭＳ Ｐゴシック" charset="0"/>
                <a:cs typeface="ＭＳ Ｐゴシック" charset="0"/>
              </a:rPr>
              <a:t> are powerful collaboration devices that integrate with flat panel displays to bring more intelligence and usability to your small, medium and large meeting rooms. These integrator solutions continue Cisco’s impressive video/audio experience with new capabilities that enable even smarter meetings, smarter presentations and smarter room/device integrations. The </a:t>
            </a:r>
            <a:r>
              <a:rPr lang="en-US" sz="1200" b="1" kern="1200" dirty="0">
                <a:solidFill>
                  <a:schemeClr val="tx1"/>
                </a:solidFill>
                <a:effectLst/>
                <a:latin typeface="+mn-lt"/>
                <a:ea typeface="ＭＳ Ｐゴシック" charset="0"/>
                <a:cs typeface="ＭＳ Ｐゴシック" charset="0"/>
              </a:rPr>
              <a:t>Room Kit</a:t>
            </a:r>
            <a:r>
              <a:rPr lang="en-US" sz="1200" kern="1200" dirty="0">
                <a:solidFill>
                  <a:schemeClr val="tx1"/>
                </a:solidFill>
                <a:effectLst/>
                <a:latin typeface="+mn-lt"/>
                <a:ea typeface="ＭＳ Ｐゴシック" charset="0"/>
                <a:cs typeface="ＭＳ Ｐゴシック" charset="0"/>
              </a:rPr>
              <a:t> includes camera, codec, speakers and microphones integrated in a single device, ideal for rooms of up to 7 people. The </a:t>
            </a:r>
            <a:r>
              <a:rPr lang="en-US" sz="1200" b="1" kern="1200" dirty="0">
                <a:solidFill>
                  <a:schemeClr val="tx1"/>
                </a:solidFill>
                <a:effectLst/>
                <a:latin typeface="+mn-lt"/>
                <a:ea typeface="ＭＳ Ｐゴシック" charset="0"/>
                <a:cs typeface="ＭＳ Ｐゴシック" charset="0"/>
              </a:rPr>
              <a:t>Room Kit Plus</a:t>
            </a:r>
            <a:r>
              <a:rPr lang="en-US" sz="1200" kern="1200" dirty="0">
                <a:solidFill>
                  <a:schemeClr val="tx1"/>
                </a:solidFill>
                <a:effectLst/>
                <a:latin typeface="+mn-lt"/>
                <a:ea typeface="ＭＳ Ｐゴシック" charset="0"/>
                <a:cs typeface="ＭＳ Ｐゴシック" charset="0"/>
              </a:rPr>
              <a:t> – with a separate quad-camera bar – can accommodate larger and deeper rooms of up to 14 people. The products are more intelligent and feature-rich, yet more affordable, flexible and accessible so that they can be easily scalable to all of your conference rooms – whether registered on the premises or to Cisco Webex in the cloud.</a:t>
            </a:r>
          </a:p>
          <a:p>
            <a:endParaRPr lang="en-US" sz="900" baseline="0" dirty="0"/>
          </a:p>
          <a:p>
            <a:endParaRPr lang="en-US" sz="900" baseline="0" dirty="0"/>
          </a:p>
          <a:p>
            <a:r>
              <a:rPr lang="en-US" sz="1200" b="1" kern="1200" dirty="0">
                <a:solidFill>
                  <a:schemeClr val="tx1"/>
                </a:solidFill>
                <a:effectLst/>
                <a:latin typeface="+mn-lt"/>
                <a:ea typeface="ＭＳ Ｐゴシック" charset="0"/>
                <a:cs typeface="ＭＳ Ｐゴシック" charset="0"/>
              </a:rPr>
              <a:t>Cisco Webex Room 55</a:t>
            </a:r>
            <a:r>
              <a:rPr lang="en-US" sz="1200" kern="1200" dirty="0">
                <a:solidFill>
                  <a:schemeClr val="tx1"/>
                </a:solidFill>
                <a:effectLst/>
                <a:latin typeface="+mn-lt"/>
                <a:ea typeface="ＭＳ Ｐゴシック" charset="0"/>
                <a:cs typeface="ＭＳ Ｐゴシック" charset="0"/>
              </a:rPr>
              <a:t> and </a:t>
            </a:r>
            <a:r>
              <a:rPr lang="en-US" sz="1200" b="1" kern="1200" dirty="0">
                <a:solidFill>
                  <a:schemeClr val="tx1"/>
                </a:solidFill>
                <a:effectLst/>
                <a:latin typeface="+mn-lt"/>
                <a:ea typeface="ＭＳ Ｐゴシック" charset="0"/>
                <a:cs typeface="ＭＳ Ｐゴシック" charset="0"/>
              </a:rPr>
              <a:t>Room 70</a:t>
            </a:r>
            <a:r>
              <a:rPr lang="en-US" sz="1200" kern="1200" dirty="0">
                <a:solidFill>
                  <a:schemeClr val="tx1"/>
                </a:solidFill>
                <a:effectLst/>
                <a:latin typeface="+mn-lt"/>
                <a:ea typeface="ＭＳ Ｐゴシック" charset="0"/>
                <a:cs typeface="ＭＳ Ｐゴシック" charset="0"/>
              </a:rPr>
              <a:t> are powerful collaboration devices that bring more intelligence and usability to your small, medium and large meeting rooms. These fully integrated room systems continue Cisco’s impressive video/audio experience with new capabilities and artificial intelligence that enable even smarter meetings, smarter presentations and smarter room/device integrations. The </a:t>
            </a:r>
            <a:r>
              <a:rPr lang="en-US" sz="1200" b="1" kern="1200" dirty="0">
                <a:solidFill>
                  <a:schemeClr val="tx1"/>
                </a:solidFill>
                <a:effectLst/>
                <a:latin typeface="+mn-lt"/>
                <a:ea typeface="ＭＳ Ｐゴシック" charset="0"/>
                <a:cs typeface="ＭＳ Ｐゴシック" charset="0"/>
              </a:rPr>
              <a:t>Room 55 </a:t>
            </a:r>
            <a:r>
              <a:rPr lang="en-US" sz="1200" kern="1200" dirty="0">
                <a:solidFill>
                  <a:schemeClr val="tx1"/>
                </a:solidFill>
                <a:effectLst/>
                <a:latin typeface="+mn-lt"/>
                <a:ea typeface="ＭＳ Ｐゴシック" charset="0"/>
                <a:cs typeface="ＭＳ Ｐゴシック" charset="0"/>
              </a:rPr>
              <a:t>features a 55” 4K screen and an embedded 5K </a:t>
            </a:r>
            <a:r>
              <a:rPr lang="en-US" sz="1200" kern="1200" dirty="0" err="1">
                <a:solidFill>
                  <a:schemeClr val="tx1"/>
                </a:solidFill>
                <a:effectLst/>
                <a:latin typeface="+mn-lt"/>
                <a:ea typeface="ＭＳ Ｐゴシック" charset="0"/>
                <a:cs typeface="ＭＳ Ｐゴシック" charset="0"/>
              </a:rPr>
              <a:t>UltraHD</a:t>
            </a:r>
            <a:r>
              <a:rPr lang="en-US" sz="1200" kern="1200" dirty="0">
                <a:solidFill>
                  <a:schemeClr val="tx1"/>
                </a:solidFill>
                <a:effectLst/>
                <a:latin typeface="+mn-lt"/>
                <a:ea typeface="ＭＳ Ｐゴシック" charset="0"/>
                <a:cs typeface="ＭＳ Ｐゴシック" charset="0"/>
              </a:rPr>
              <a:t> camera, designed for small/medium rooms that seat 5- 7 people. The </a:t>
            </a:r>
            <a:r>
              <a:rPr lang="en-US" sz="1200" b="1" kern="1200" dirty="0">
                <a:solidFill>
                  <a:schemeClr val="tx1"/>
                </a:solidFill>
                <a:effectLst/>
                <a:latin typeface="+mn-lt"/>
                <a:ea typeface="ＭＳ Ｐゴシック" charset="0"/>
                <a:cs typeface="ＭＳ Ｐゴシック" charset="0"/>
              </a:rPr>
              <a:t>Room 55 Dual </a:t>
            </a:r>
            <a:r>
              <a:rPr lang="en-US" sz="1200" b="0" kern="1200" dirty="0">
                <a:solidFill>
                  <a:schemeClr val="tx1"/>
                </a:solidFill>
                <a:effectLst/>
                <a:latin typeface="+mn-lt"/>
                <a:ea typeface="ＭＳ Ｐゴシック" charset="0"/>
                <a:cs typeface="ＭＳ Ｐゴシック" charset="0"/>
              </a:rPr>
              <a:t>replaces the popular MX700 wit the Room Kit Plus as its technology platform. </a:t>
            </a:r>
            <a:r>
              <a:rPr lang="en-US" sz="1200" kern="1200" dirty="0">
                <a:solidFill>
                  <a:schemeClr val="tx1"/>
                </a:solidFill>
                <a:effectLst/>
                <a:latin typeface="+mn-lt"/>
                <a:ea typeface="ＭＳ Ｐゴシック" charset="0"/>
                <a:cs typeface="ＭＳ Ｐゴシック" charset="0"/>
              </a:rPr>
              <a:t>The </a:t>
            </a:r>
            <a:r>
              <a:rPr lang="en-US" sz="1200" b="1" kern="1200" dirty="0">
                <a:solidFill>
                  <a:schemeClr val="tx1"/>
                </a:solidFill>
                <a:effectLst/>
                <a:latin typeface="+mn-lt"/>
                <a:ea typeface="ＭＳ Ｐゴシック" charset="0"/>
                <a:cs typeface="ＭＳ Ｐゴシック" charset="0"/>
              </a:rPr>
              <a:t>Room 70 G2 </a:t>
            </a:r>
            <a:r>
              <a:rPr lang="en-US" sz="1200" kern="1200" dirty="0">
                <a:solidFill>
                  <a:schemeClr val="tx1"/>
                </a:solidFill>
                <a:effectLst/>
                <a:latin typeface="+mn-lt"/>
                <a:ea typeface="ＭＳ Ｐゴシック" charset="0"/>
                <a:cs typeface="ＭＳ Ｐゴシック" charset="0"/>
              </a:rPr>
              <a:t>is available in single or dual 70” 4K screens and an embedded quad-camera bar to accommodate larger and deeper rooms of up to 12 people. </a:t>
            </a:r>
            <a:r>
              <a:rPr lang="en-US" sz="1200" b="1" kern="1200" dirty="0">
                <a:solidFill>
                  <a:schemeClr val="tx1"/>
                </a:solidFill>
                <a:effectLst/>
                <a:latin typeface="+mn-lt"/>
                <a:ea typeface="ＭＳ Ｐゴシック" charset="0"/>
                <a:cs typeface="ＭＳ Ｐゴシック" charset="0"/>
              </a:rPr>
              <a:t>Room 70 G2 </a:t>
            </a:r>
            <a:r>
              <a:rPr lang="en-US" sz="1200" b="0" kern="1200" dirty="0">
                <a:solidFill>
                  <a:schemeClr val="tx1"/>
                </a:solidFill>
                <a:effectLst/>
                <a:latin typeface="+mn-lt"/>
                <a:ea typeface="ＭＳ Ｐゴシック" charset="0"/>
                <a:cs typeface="ＭＳ Ｐゴシック" charset="0"/>
              </a:rPr>
              <a:t>replaces the first generation product with the new and more powerful Room Kit Pro as its technology platform. </a:t>
            </a:r>
            <a:r>
              <a:rPr lang="en-US" sz="1200" kern="1200" dirty="0">
                <a:solidFill>
                  <a:schemeClr val="tx1"/>
                </a:solidFill>
                <a:effectLst/>
                <a:latin typeface="+mn-lt"/>
                <a:ea typeface="ＭＳ Ｐゴシック" charset="0"/>
                <a:cs typeface="ＭＳ Ｐゴシック" charset="0"/>
              </a:rPr>
              <a:t>All of the products offer sophisticated camera technologies that bring speaker-tracking and best overview capabilities to all meeting rooms. </a:t>
            </a:r>
          </a:p>
          <a:p>
            <a:endParaRPr lang="en-US" sz="900" dirty="0"/>
          </a:p>
          <a:p>
            <a:r>
              <a:rPr lang="en-US" sz="900" b="1" dirty="0"/>
              <a:t>Cisco MX700 and MX800 </a:t>
            </a:r>
            <a:r>
              <a:rPr lang="en-US" sz="900" dirty="0"/>
              <a:t>represent our performance line of room-based system that offers high-definition</a:t>
            </a:r>
            <a:r>
              <a:rPr lang="en-US" sz="900" baseline="0" dirty="0"/>
              <a:t> video and high-fidelity sound into a beautiful design. These powerful new systems can turn </a:t>
            </a:r>
            <a:r>
              <a:rPr lang="en-US" sz="900" kern="1200" dirty="0">
                <a:solidFill>
                  <a:schemeClr val="tx1"/>
                </a:solidFill>
                <a:effectLst/>
                <a:ea typeface="+mn-ea"/>
              </a:rPr>
              <a:t>any medium-to-large meeting room into a video collaboration hub. The MX700’s dual 55” screens offer a people-and-content or people-and-people experience. The MX800</a:t>
            </a:r>
            <a:r>
              <a:rPr lang="en-US" sz="900" kern="1200" baseline="0" dirty="0">
                <a:solidFill>
                  <a:schemeClr val="tx1"/>
                </a:solidFill>
                <a:effectLst/>
                <a:ea typeface="+mn-ea"/>
              </a:rPr>
              <a:t> Dual</a:t>
            </a:r>
            <a:r>
              <a:rPr lang="en-US" sz="900" kern="1200" dirty="0">
                <a:solidFill>
                  <a:schemeClr val="tx1"/>
                </a:solidFill>
                <a:effectLst/>
                <a:ea typeface="+mn-ea"/>
              </a:rPr>
              <a:t> offers two</a:t>
            </a:r>
            <a:r>
              <a:rPr lang="en-US" sz="900" kern="1200" baseline="0" dirty="0">
                <a:solidFill>
                  <a:schemeClr val="tx1"/>
                </a:solidFill>
                <a:effectLst/>
                <a:ea typeface="+mn-ea"/>
              </a:rPr>
              <a:t> large 70” screens and the MX800 Single or dual system offers </a:t>
            </a:r>
            <a:r>
              <a:rPr lang="en-US" sz="900" kern="1200" dirty="0">
                <a:solidFill>
                  <a:schemeClr val="tx1"/>
                </a:solidFill>
                <a:effectLst/>
                <a:ea typeface="+mn-ea"/>
              </a:rPr>
              <a:t>70” screen</a:t>
            </a:r>
            <a:r>
              <a:rPr lang="en-US" sz="900" kern="1200" baseline="0" dirty="0">
                <a:solidFill>
                  <a:schemeClr val="tx1"/>
                </a:solidFill>
                <a:effectLst/>
                <a:ea typeface="+mn-ea"/>
              </a:rPr>
              <a:t> (s)</a:t>
            </a:r>
            <a:r>
              <a:rPr lang="en-US" sz="900" kern="1200" dirty="0">
                <a:solidFill>
                  <a:schemeClr val="tx1"/>
                </a:solidFill>
                <a:effectLst/>
                <a:ea typeface="+mn-ea"/>
              </a:rPr>
              <a:t>. All</a:t>
            </a:r>
            <a:r>
              <a:rPr lang="en-US" sz="900" kern="1200" baseline="0" dirty="0">
                <a:solidFill>
                  <a:schemeClr val="tx1"/>
                </a:solidFill>
                <a:effectLst/>
                <a:ea typeface="+mn-ea"/>
              </a:rPr>
              <a:t> three</a:t>
            </a:r>
            <a:r>
              <a:rPr lang="en-US" sz="900" kern="1200" dirty="0">
                <a:solidFill>
                  <a:schemeClr val="tx1"/>
                </a:solidFill>
                <a:effectLst/>
                <a:ea typeface="+mn-ea"/>
              </a:rPr>
              <a:t> systems support H.265 and can support up to a total of three screens. Active</a:t>
            </a:r>
            <a:r>
              <a:rPr lang="en-US" sz="900" kern="1200" baseline="0" dirty="0">
                <a:solidFill>
                  <a:schemeClr val="tx1"/>
                </a:solidFill>
                <a:effectLst/>
                <a:ea typeface="+mn-ea"/>
              </a:rPr>
              <a:t> speaker tracking with dual-camera systems gives everyone a front-row seat.</a:t>
            </a:r>
            <a:endParaRPr lang="en-US" sz="900" dirty="0"/>
          </a:p>
          <a:p>
            <a:endParaRPr lang="en-US" sz="900" dirty="0"/>
          </a:p>
          <a:p>
            <a:r>
              <a:rPr lang="en-US" sz="900" b="1" dirty="0"/>
              <a:t>Cisco SX10 and SX20 Quick Sets </a:t>
            </a:r>
            <a:r>
              <a:rPr lang="en-US" sz="900" b="0" dirty="0"/>
              <a:t>are integrator solutions. </a:t>
            </a:r>
            <a:r>
              <a:rPr lang="en-US" sz="900" dirty="0"/>
              <a:t>The SX10 is</a:t>
            </a:r>
            <a:r>
              <a:rPr lang="en-US" sz="900" baseline="0" dirty="0"/>
              <a:t> </a:t>
            </a:r>
            <a:r>
              <a:rPr lang="en-US" sz="900" kern="1200" dirty="0">
                <a:solidFill>
                  <a:schemeClr val="tx1"/>
                </a:solidFill>
                <a:effectLst/>
                <a:ea typeface="+mn-ea"/>
              </a:rPr>
              <a:t>a codec-in-camera unit that easily turns any flat panel into a video collaboration solution in less than 10 minutes – with just two cables. It’s designed to outfit any small room or huddle space with business-quality video, priced to scale at about the cost of a PC. The SX20 Quick Set allows a bit</a:t>
            </a:r>
            <a:r>
              <a:rPr lang="en-US" sz="900" kern="1200" baseline="0" dirty="0">
                <a:solidFill>
                  <a:schemeClr val="tx1"/>
                </a:solidFill>
                <a:effectLst/>
                <a:ea typeface="+mn-ea"/>
              </a:rPr>
              <a:t> more flexibility and power with three camera options to accommodate larger room sizes. Both sets just require a standard screen to turn any meeting room into a video collaboration room.</a:t>
            </a:r>
          </a:p>
          <a:p>
            <a:endParaRPr lang="en-US" sz="900" kern="1200" baseline="0" dirty="0">
              <a:solidFill>
                <a:schemeClr val="tx1"/>
              </a:solidFill>
              <a:effectLst/>
              <a:ea typeface="+mn-ea"/>
            </a:endParaRPr>
          </a:p>
          <a:p>
            <a:r>
              <a:rPr lang="en-US" sz="900" kern="1200" baseline="0" dirty="0">
                <a:solidFill>
                  <a:schemeClr val="tx1"/>
                </a:solidFill>
                <a:effectLst/>
                <a:ea typeface="+mn-ea"/>
              </a:rPr>
              <a:t>All of these products support Intelligent Proximity for easy content viewing and sharing.</a:t>
            </a:r>
            <a:endParaRPr lang="en-US" sz="900" dirty="0"/>
          </a:p>
          <a:p>
            <a:endParaRPr lang="en-US" sz="900" dirty="0"/>
          </a:p>
          <a:p>
            <a:r>
              <a:rPr lang="en-US" sz="900" i="1" dirty="0">
                <a:solidFill>
                  <a:prstClr val="black"/>
                </a:solidFill>
              </a:rPr>
              <a:t>Transition to next slide: </a:t>
            </a:r>
          </a:p>
          <a:p>
            <a:r>
              <a:rPr lang="en-US" sz="900" dirty="0"/>
              <a:t>For an even more customized system, we offer the Cisco Webex Room Kit Pro, a powerful solution for custom integrations. </a:t>
            </a:r>
          </a:p>
          <a:p>
            <a:r>
              <a:rPr lang="en-US" sz="900" dirty="0"/>
              <a:t> </a:t>
            </a:r>
          </a:p>
          <a:p>
            <a:pPr lvl="0"/>
            <a:endParaRPr lang="en-US" sz="900" i="1" dirty="0">
              <a:solidFill>
                <a:prstClr val="black"/>
              </a:solidFill>
            </a:endParaRPr>
          </a:p>
        </p:txBody>
      </p:sp>
      <p:sp>
        <p:nvSpPr>
          <p:cNvPr id="4" name="Slide Number Placeholder 3"/>
          <p:cNvSpPr>
            <a:spLocks noGrp="1"/>
          </p:cNvSpPr>
          <p:nvPr>
            <p:ph type="sldNum" sz="quarter" idx="10"/>
          </p:nvPr>
        </p:nvSpPr>
        <p:spPr/>
        <p:txBody>
          <a:bodyPr/>
          <a:lstStyle/>
          <a:p>
            <a:fld id="{567B6F56-350B-4E5B-A84B-F03C933C9AF6}" type="slidenum">
              <a:rPr lang="en-US" smtClean="0"/>
              <a:pPr/>
              <a:t>34</a:t>
            </a:fld>
            <a:endParaRPr lang="en-US" dirty="0"/>
          </a:p>
        </p:txBody>
      </p:sp>
    </p:spTree>
    <p:extLst>
      <p:ext uri="{BB962C8B-B14F-4D97-AF65-F5344CB8AC3E}">
        <p14:creationId xmlns:p14="http://schemas.microsoft.com/office/powerpoint/2010/main" val="3235020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Cisco Webex Room Kit Pro integrator packages let you or a systems integrator create a custom, room-based video conferencing system based on two powerful cameras – the Precision 60 and Quad Camera.</a:t>
            </a:r>
          </a:p>
          <a:p>
            <a:endParaRPr lang="en-US" sz="1200" dirty="0"/>
          </a:p>
          <a:p>
            <a:r>
              <a:rPr lang="en-US" sz="1200" dirty="0"/>
              <a:t>The Room Kit Pro codec acts as the video collaboration engine that you can use to build custom video studios, boardrooms, auditoriums, education, and telemedicine applications, with 1080p HD video and high-fidelity audio. </a:t>
            </a:r>
          </a:p>
          <a:p>
            <a:endParaRPr lang="en-US" sz="1200" dirty="0"/>
          </a:p>
          <a:p>
            <a:r>
              <a:rPr lang="en-US" sz="1200" dirty="0"/>
              <a:t>The SX80 is a </a:t>
            </a:r>
            <a:r>
              <a:rPr lang="en-US" sz="1200" kern="1200" dirty="0">
                <a:solidFill>
                  <a:schemeClr val="tx1"/>
                </a:solidFill>
                <a:effectLst/>
                <a:ea typeface="+mn-ea"/>
              </a:rPr>
              <a:t>powerful video and audio engine for integrators that delivers the industry’s first support for H.265 and</a:t>
            </a:r>
            <a:r>
              <a:rPr lang="en-US" sz="1200" kern="1200" baseline="0" dirty="0">
                <a:solidFill>
                  <a:schemeClr val="tx1"/>
                </a:solidFill>
                <a:effectLst/>
                <a:ea typeface="+mn-ea"/>
              </a:rPr>
              <a:t> bandwidth</a:t>
            </a:r>
            <a:r>
              <a:rPr lang="en-US" sz="1200" kern="1200" dirty="0">
                <a:solidFill>
                  <a:schemeClr val="tx1"/>
                </a:solidFill>
                <a:effectLst/>
                <a:ea typeface="+mn-ea"/>
              </a:rPr>
              <a:t> efficiency. It’s powerful enough to create video collaboration solutions for the largest and most complex scenarios. SX80</a:t>
            </a:r>
            <a:r>
              <a:rPr lang="en-US" sz="1200" kern="1200" baseline="0" dirty="0">
                <a:solidFill>
                  <a:schemeClr val="tx1"/>
                </a:solidFill>
                <a:effectLst/>
                <a:ea typeface="+mn-ea"/>
              </a:rPr>
              <a:t> is a</a:t>
            </a:r>
            <a:r>
              <a:rPr lang="en-US" sz="1200" kern="1200" dirty="0">
                <a:solidFill>
                  <a:schemeClr val="tx1"/>
                </a:solidFill>
                <a:effectLst/>
                <a:ea typeface="+mn-ea"/>
              </a:rPr>
              <a:t>vailable as part of three integrator packages that combine with Precision 60 Camera, SpeakerTrack 60, or Cisco Quad Camera for ease of integration. </a:t>
            </a:r>
          </a:p>
          <a:p>
            <a:endParaRPr lang="en-US" sz="1200" dirty="0"/>
          </a:p>
          <a:p>
            <a:r>
              <a:rPr lang="en-US" sz="1200" dirty="0"/>
              <a:t>Pair a Cisco camera and</a:t>
            </a:r>
            <a:r>
              <a:rPr lang="en-US" sz="1200" baseline="0" dirty="0"/>
              <a:t> the Room Kit Pro </a:t>
            </a:r>
            <a:r>
              <a:rPr lang="en-US" sz="1200" dirty="0"/>
              <a:t>codec with the screens of your choice. </a:t>
            </a:r>
            <a:endParaRPr lang="en-US" sz="1200" i="1" dirty="0">
              <a:solidFill>
                <a:prstClr val="black"/>
              </a:solidFill>
            </a:endParaRPr>
          </a:p>
          <a:p>
            <a:pPr marL="240538" indent="-240538"/>
            <a:endParaRPr lang="en-US" sz="1000" dirty="0"/>
          </a:p>
          <a:p>
            <a:endParaRPr lang="en-US" sz="1000"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35</a:t>
            </a:fld>
            <a:endParaRPr lang="en-US" dirty="0"/>
          </a:p>
        </p:txBody>
      </p:sp>
    </p:spTree>
    <p:extLst>
      <p:ext uri="{BB962C8B-B14F-4D97-AF65-F5344CB8AC3E}">
        <p14:creationId xmlns:p14="http://schemas.microsoft.com/office/powerpoint/2010/main" val="3416741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041" y="4415791"/>
            <a:ext cx="5608320" cy="4656152"/>
          </a:xfrm>
        </p:spPr>
        <p:txBody>
          <a:bodyPr>
            <a:noAutofit/>
          </a:bodyPr>
          <a:lstStyle/>
          <a:p>
            <a:r>
              <a:rPr lang="en-US" sz="500" dirty="0"/>
              <a:t>Our flagship IX5000 Series immersive</a:t>
            </a:r>
            <a:r>
              <a:rPr lang="en-US" sz="500" dirty="0">
                <a:solidFill>
                  <a:schemeClr val="accent6">
                    <a:lumMod val="75000"/>
                  </a:schemeClr>
                </a:solidFill>
              </a:rPr>
              <a:t> </a:t>
            </a:r>
            <a:r>
              <a:rPr lang="en-US" sz="500" dirty="0"/>
              <a:t>systems give you the ultimate in face-to-face</a:t>
            </a:r>
            <a:r>
              <a:rPr lang="en-US" sz="500" baseline="0" dirty="0"/>
              <a:t> </a:t>
            </a:r>
            <a:r>
              <a:rPr lang="en-US" sz="500" dirty="0"/>
              <a:t>collaborative interaction. From the visual impression of sitting across the same</a:t>
            </a:r>
            <a:r>
              <a:rPr lang="en-US" sz="500" dirty="0">
                <a:solidFill>
                  <a:schemeClr val="accent6">
                    <a:lumMod val="75000"/>
                  </a:schemeClr>
                </a:solidFill>
              </a:rPr>
              <a:t> </a:t>
            </a:r>
            <a:r>
              <a:rPr lang="en-US" sz="500" dirty="0"/>
              <a:t>table to spatial sound that moves with the speaker, you’ll almost believe that everyone in your meeting is actually in the same room. </a:t>
            </a:r>
          </a:p>
          <a:p>
            <a:endParaRPr lang="en-US" sz="500" dirty="0"/>
          </a:p>
          <a:p>
            <a:r>
              <a:rPr lang="en-US" sz="500" b="1" kern="1200" dirty="0">
                <a:solidFill>
                  <a:schemeClr val="tx1"/>
                </a:solidFill>
                <a:effectLst/>
              </a:rPr>
              <a:t>IX5000 </a:t>
            </a:r>
            <a:r>
              <a:rPr lang="en-US" sz="500" kern="1200" dirty="0">
                <a:solidFill>
                  <a:schemeClr val="tx1"/>
                </a:solidFill>
                <a:effectLst/>
              </a:rPr>
              <a:t>is our state-of-the-art triple-screen system combining high-fidelity audio/video and rich collaboration functions for the most vivid, immersive collaboration experience possible. As the first single-codec, H.265 triple-screen product, the IX5000 is both powerful and efficient. It’s the only product to support five simultaneous streams of data – three video and two data (H.264 only) – so that you share two content sources during a call (just one on a multipoint call). Rich multimedia capabilities provide an impressive collaboration experience with flexibility to place content on any of the three 70-inch screens. Reduced componentry and installation time; lower power and bandwidth; and no required room remediation* mean much lower TCO and thus greater value for deployment beyond the boardroom, including executive/customer meetings and globally dispersed project team collaboration. </a:t>
            </a:r>
          </a:p>
          <a:p>
            <a:endParaRPr lang="en-US" sz="500" kern="1200" dirty="0">
              <a:solidFill>
                <a:schemeClr val="tx1"/>
              </a:solidFill>
              <a:effectLst/>
            </a:endParaRPr>
          </a:p>
          <a:p>
            <a:pPr marL="0" indent="0" defTabSz="881511">
              <a:lnSpc>
                <a:spcPct val="60000"/>
              </a:lnSpc>
              <a:spcBef>
                <a:spcPct val="0"/>
              </a:spcBef>
              <a:buFont typeface="Arial"/>
              <a:buNone/>
            </a:pPr>
            <a:r>
              <a:rPr lang="en-US" sz="500" b="1" baseline="0" dirty="0">
                <a:ea typeface="ＭＳ Ｐゴシック" pitchFamily="34" charset="-128"/>
              </a:rPr>
              <a:t>2015 Red Dot Awarded:  Best of the Best </a:t>
            </a:r>
          </a:p>
          <a:p>
            <a:pPr marL="0" indent="0" defTabSz="881511">
              <a:lnSpc>
                <a:spcPct val="60000"/>
              </a:lnSpc>
              <a:spcBef>
                <a:spcPct val="0"/>
              </a:spcBef>
              <a:buFont typeface="Arial"/>
              <a:buNone/>
            </a:pPr>
            <a:endParaRPr lang="en-US" sz="500" b="1" baseline="0" dirty="0">
              <a:ea typeface="ＭＳ Ｐゴシック" pitchFamily="34" charset="-128"/>
            </a:endParaRPr>
          </a:p>
          <a:p>
            <a:pPr marL="0" indent="0" defTabSz="881511">
              <a:lnSpc>
                <a:spcPct val="60000"/>
              </a:lnSpc>
              <a:spcBef>
                <a:spcPct val="0"/>
              </a:spcBef>
              <a:buFont typeface="Arial"/>
              <a:buNone/>
            </a:pPr>
            <a:r>
              <a:rPr lang="en-US" sz="500" b="1" baseline="0" dirty="0">
                <a:ea typeface="ＭＳ Ｐゴシック" pitchFamily="34" charset="-128"/>
              </a:rPr>
              <a:t>New Features</a:t>
            </a:r>
            <a:endParaRPr lang="en-US" sz="500" baseline="0" dirty="0">
              <a:ea typeface="ＭＳ Ｐゴシック" pitchFamily="34" charset="-128"/>
            </a:endParaRPr>
          </a:p>
          <a:p>
            <a:r>
              <a:rPr lang="en-US" sz="500" b="1" kern="1200" dirty="0">
                <a:solidFill>
                  <a:schemeClr val="tx1"/>
                </a:solidFill>
                <a:effectLst/>
              </a:rPr>
              <a:t>Superior Power and Experience</a:t>
            </a:r>
            <a:endParaRPr lang="en-US" sz="500" kern="1200" dirty="0">
              <a:solidFill>
                <a:schemeClr val="tx1"/>
              </a:solidFill>
              <a:effectLst/>
            </a:endParaRPr>
          </a:p>
          <a:p>
            <a:pPr marL="171450" lvl="0" indent="-171450">
              <a:buFont typeface="Arial"/>
              <a:buChar char="•"/>
            </a:pPr>
            <a:r>
              <a:rPr lang="en-US" sz="500" kern="1200" dirty="0">
                <a:solidFill>
                  <a:schemeClr val="tx1"/>
                </a:solidFill>
                <a:effectLst/>
              </a:rPr>
              <a:t>A single, powerful codec and an intelligent software platform deliver unmatched high-fidelity audio, video, and overall superior rich media collaboration experience. </a:t>
            </a:r>
          </a:p>
          <a:p>
            <a:pPr marL="171450" lvl="0" indent="-171450">
              <a:buFont typeface="Arial"/>
              <a:buChar char="•"/>
            </a:pPr>
            <a:r>
              <a:rPr lang="en-US" sz="500" kern="1200" dirty="0">
                <a:solidFill>
                  <a:schemeClr val="tx1"/>
                </a:solidFill>
                <a:effectLst/>
              </a:rPr>
              <a:t>The codec is the first to handle five simultaneous streams of data – three video and two content – so that you can be on a point-to-point IX call and share or compare two content sources (only 1 content source possible on multipoint call at FCS).</a:t>
            </a:r>
          </a:p>
          <a:p>
            <a:pPr marL="171450" lvl="0" indent="-171450">
              <a:buFont typeface="Arial"/>
              <a:buChar char="•"/>
            </a:pPr>
            <a:r>
              <a:rPr lang="en-US" sz="500" kern="1200" dirty="0">
                <a:solidFill>
                  <a:schemeClr val="tx1"/>
                </a:solidFill>
                <a:effectLst/>
              </a:rPr>
              <a:t>Industry-first support for H.265 on a triple-screen product delivers true 1080p60 video on all three screens at half the bandwidth.</a:t>
            </a:r>
          </a:p>
          <a:p>
            <a:pPr marL="171450" lvl="0" indent="-171450">
              <a:buFont typeface="Arial"/>
              <a:buChar char="•"/>
            </a:pPr>
            <a:r>
              <a:rPr lang="en-US" sz="500" kern="1200" dirty="0">
                <a:solidFill>
                  <a:schemeClr val="tx1"/>
                </a:solidFill>
                <a:effectLst/>
              </a:rPr>
              <a:t>Rich multimedia presentation capabilities give users the most vivid collaboration experience with flexibility to place and share content on any of the three 70-inch screen(s); dual content presentation allows for comparative collaboration. </a:t>
            </a:r>
          </a:p>
          <a:p>
            <a:pPr marL="171450" lvl="0" indent="-171450">
              <a:buFont typeface="Arial"/>
              <a:buChar char="•"/>
            </a:pPr>
            <a:r>
              <a:rPr lang="en-US" sz="500" kern="1200" dirty="0">
                <a:solidFill>
                  <a:schemeClr val="tx1"/>
                </a:solidFill>
                <a:effectLst/>
              </a:rPr>
              <a:t>Shared content is shown on all Touch 10 devices – ships with one, but supports up to six devices.</a:t>
            </a:r>
          </a:p>
          <a:p>
            <a:pPr marL="171450" lvl="0" indent="-171450">
              <a:buFont typeface="Arial"/>
              <a:buChar char="•"/>
            </a:pPr>
            <a:r>
              <a:rPr lang="en-US" sz="500" kern="1200" dirty="0">
                <a:solidFill>
                  <a:schemeClr val="tx1"/>
                </a:solidFill>
                <a:effectLst/>
              </a:rPr>
              <a:t>Whiteboard mode allows the integrated camera to “un-skew” the image for remote participants, enabling flexible placement of white boards in the room.</a:t>
            </a:r>
          </a:p>
          <a:p>
            <a:pPr marL="171450" lvl="0" indent="-171450">
              <a:buFont typeface="Arial"/>
              <a:buChar char="•"/>
            </a:pPr>
            <a:r>
              <a:rPr lang="en-US" sz="500" kern="1200" dirty="0">
                <a:solidFill>
                  <a:schemeClr val="tx1"/>
                </a:solidFill>
                <a:effectLst/>
              </a:rPr>
              <a:t>Stand-up mode allows participants to stand up and move about the room (manual feature at FCS).</a:t>
            </a:r>
          </a:p>
          <a:p>
            <a:pPr marL="171450" lvl="0" indent="-171450">
              <a:buFont typeface="Arial"/>
              <a:buChar char="•"/>
            </a:pPr>
            <a:r>
              <a:rPr lang="en-US" sz="500" kern="1200" dirty="0">
                <a:solidFill>
                  <a:schemeClr val="tx1"/>
                </a:solidFill>
                <a:effectLst/>
              </a:rPr>
              <a:t>Intelligent Proximity support for up to 18 devices (supported</a:t>
            </a:r>
            <a:r>
              <a:rPr lang="en-US" sz="500" kern="1200" baseline="0" dirty="0">
                <a:solidFill>
                  <a:schemeClr val="tx1"/>
                </a:solidFill>
                <a:effectLst/>
              </a:rPr>
              <a:t> IX 8.1 release, target FCS Sept. 2015).</a:t>
            </a:r>
          </a:p>
          <a:p>
            <a:pPr marL="171450" lvl="0" indent="-171450">
              <a:buFont typeface="Arial"/>
              <a:buChar char="•"/>
            </a:pPr>
            <a:r>
              <a:rPr lang="en-US" sz="500" kern="1200" dirty="0">
                <a:solidFill>
                  <a:schemeClr val="tx1"/>
                </a:solidFill>
                <a:effectLst/>
              </a:rPr>
              <a:t>Integrated presentation cables support both content and audio, which uses system speakers for high-fidelity sound.</a:t>
            </a:r>
          </a:p>
          <a:p>
            <a:endParaRPr lang="en-US" sz="500" b="1" kern="1200" dirty="0">
              <a:solidFill>
                <a:schemeClr val="tx1"/>
              </a:solidFill>
              <a:effectLst/>
            </a:endParaRPr>
          </a:p>
          <a:p>
            <a:r>
              <a:rPr lang="en-US" sz="500" b="1" kern="1200" dirty="0">
                <a:solidFill>
                  <a:schemeClr val="tx1"/>
                </a:solidFill>
                <a:effectLst/>
              </a:rPr>
              <a:t>Greater Value for Deployment Beyond the Boardroom</a:t>
            </a:r>
            <a:endParaRPr lang="en-US" sz="500" kern="1200" dirty="0">
              <a:solidFill>
                <a:schemeClr val="tx1"/>
              </a:solidFill>
              <a:effectLst/>
            </a:endParaRPr>
          </a:p>
          <a:p>
            <a:pPr marL="171450" lvl="0" indent="-171450">
              <a:buFont typeface="Arial"/>
              <a:buChar char="•"/>
            </a:pPr>
            <a:r>
              <a:rPr lang="en-US" sz="500" kern="1200" dirty="0">
                <a:solidFill>
                  <a:schemeClr val="tx1"/>
                </a:solidFill>
                <a:effectLst/>
              </a:rPr>
              <a:t>No required room remediation, half the power and installation time, and 50% bandwidth utilization on H.265  --</a:t>
            </a:r>
            <a:r>
              <a:rPr lang="en-US" sz="500" kern="1200" baseline="0" dirty="0">
                <a:solidFill>
                  <a:schemeClr val="tx1"/>
                </a:solidFill>
                <a:effectLst/>
              </a:rPr>
              <a:t> this represents up </a:t>
            </a:r>
            <a:r>
              <a:rPr lang="en-US" sz="500" kern="1200" dirty="0">
                <a:solidFill>
                  <a:schemeClr val="tx1"/>
                </a:solidFill>
                <a:effectLst/>
              </a:rPr>
              <a:t>to a 30% lower total cost of ownership over a three-year period. That means you can get the</a:t>
            </a:r>
            <a:r>
              <a:rPr lang="en-US" sz="500" kern="1200" baseline="0" dirty="0">
                <a:solidFill>
                  <a:schemeClr val="tx1"/>
                </a:solidFill>
                <a:effectLst/>
              </a:rPr>
              <a:t> IX5000</a:t>
            </a:r>
            <a:r>
              <a:rPr lang="en-US" sz="500" kern="1200" dirty="0">
                <a:solidFill>
                  <a:schemeClr val="tx1"/>
                </a:solidFill>
                <a:effectLst/>
              </a:rPr>
              <a:t> into more rooms, faster and more cost-effectively.</a:t>
            </a:r>
          </a:p>
          <a:p>
            <a:pPr marL="171450" lvl="0" indent="-171450">
              <a:buFont typeface="Arial"/>
              <a:buChar char="•"/>
            </a:pPr>
            <a:r>
              <a:rPr lang="en-US" sz="500" kern="1200" dirty="0">
                <a:solidFill>
                  <a:schemeClr val="tx1"/>
                </a:solidFill>
                <a:effectLst/>
              </a:rPr>
              <a:t>Enhances local meetings with rich multimedia capabilities and multiple shared content sources (up to three); increases use case for immersive collaboration to support both remote and local meetings.  </a:t>
            </a:r>
          </a:p>
          <a:p>
            <a:pPr marL="171450" lvl="0" indent="-171450">
              <a:buFont typeface="Arial"/>
              <a:buChar char="•"/>
            </a:pPr>
            <a:r>
              <a:rPr lang="en-US" sz="500" kern="1200" dirty="0">
                <a:solidFill>
                  <a:schemeClr val="tx1"/>
                </a:solidFill>
                <a:effectLst/>
              </a:rPr>
              <a:t>Compelling and uncompromised user experience increases utilization.</a:t>
            </a:r>
          </a:p>
          <a:p>
            <a:endParaRPr lang="en-US" sz="500" b="1" kern="1200" dirty="0">
              <a:solidFill>
                <a:schemeClr val="tx1"/>
              </a:solidFill>
              <a:effectLst/>
            </a:endParaRPr>
          </a:p>
          <a:p>
            <a:r>
              <a:rPr lang="en-US" sz="500" b="1" kern="1200" dirty="0">
                <a:solidFill>
                  <a:schemeClr val="tx1"/>
                </a:solidFill>
                <a:effectLst/>
              </a:rPr>
              <a:t>Design for Elegance and Functionality</a:t>
            </a:r>
            <a:endParaRPr lang="en-US" sz="500" kern="1200" dirty="0">
              <a:solidFill>
                <a:schemeClr val="tx1"/>
              </a:solidFill>
              <a:effectLst/>
            </a:endParaRPr>
          </a:p>
          <a:p>
            <a:pPr marL="171450" lvl="0" indent="-171450">
              <a:buFont typeface="Arial"/>
              <a:buChar char="•"/>
            </a:pPr>
            <a:r>
              <a:rPr lang="en-US" sz="500" kern="1200" dirty="0">
                <a:solidFill>
                  <a:schemeClr val="tx1"/>
                </a:solidFill>
                <a:effectLst/>
              </a:rPr>
              <a:t>IX5000 features a new, sleek industrial design that’s inviting, comfortable, and easy to use – extending the award-winning design philosophy of our existing portfolio.</a:t>
            </a:r>
          </a:p>
          <a:p>
            <a:pPr marL="171450" lvl="0" indent="-171450">
              <a:buFont typeface="Arial"/>
              <a:buChar char="•"/>
            </a:pPr>
            <a:r>
              <a:rPr lang="en-US" sz="500" kern="1200" dirty="0">
                <a:solidFill>
                  <a:schemeClr val="tx1"/>
                </a:solidFill>
                <a:effectLst/>
              </a:rPr>
              <a:t>Powerful camera with 4K sensors captures the entire room in ultra high-definition with no camera movement; discreet camera placement allows full-screen usage for content.</a:t>
            </a:r>
          </a:p>
          <a:p>
            <a:pPr marL="171450" lvl="0" indent="-171450">
              <a:buFont typeface="Arial"/>
              <a:buChar char="•"/>
            </a:pPr>
            <a:r>
              <a:rPr lang="en-US" sz="500" kern="1200" dirty="0">
                <a:solidFill>
                  <a:schemeClr val="tx1"/>
                </a:solidFill>
                <a:effectLst/>
              </a:rPr>
              <a:t>Elegantly integrated presentation connectors are ready to plug into content sources whether you’re using a PC or Mac (i.e., no dongle needed).</a:t>
            </a:r>
          </a:p>
          <a:p>
            <a:pPr marL="171450" lvl="0" indent="-171450">
              <a:buFont typeface="Arial"/>
              <a:buChar char="•"/>
            </a:pPr>
            <a:r>
              <a:rPr lang="en-US" sz="500" kern="1200" dirty="0">
                <a:solidFill>
                  <a:schemeClr val="tx1"/>
                </a:solidFill>
                <a:effectLst/>
              </a:rPr>
              <a:t>Newly designed raised microphone bar allows optimal audio pick-up and alleviates sound blockage from devices such as laptops.</a:t>
            </a:r>
          </a:p>
          <a:p>
            <a:pPr marL="171450" lvl="0" indent="-171450">
              <a:buFont typeface="Arial"/>
              <a:buChar char="•"/>
            </a:pPr>
            <a:r>
              <a:rPr lang="en-US" sz="500" kern="1200" dirty="0">
                <a:solidFill>
                  <a:schemeClr val="tx1"/>
                </a:solidFill>
                <a:effectLst/>
              </a:rPr>
              <a:t>Integrated lighting delivers the best possible video image while eliminating the need for light reflector and room remediation.</a:t>
            </a:r>
          </a:p>
          <a:p>
            <a:pPr marL="171450" indent="-171450">
              <a:buFont typeface="Arial"/>
              <a:buChar char="•"/>
            </a:pPr>
            <a:r>
              <a:rPr lang="en-US" sz="500" kern="1200" dirty="0">
                <a:solidFill>
                  <a:schemeClr val="tx1"/>
                </a:solidFill>
                <a:effectLst/>
              </a:rPr>
              <a:t>19 speakers delivering full high-fidelity audio (formerly 6 speakers delivering voice-range audio).</a:t>
            </a:r>
            <a:r>
              <a:rPr lang="en-US" sz="500" dirty="0">
                <a:effectLst/>
              </a:rPr>
              <a:t> </a:t>
            </a:r>
          </a:p>
          <a:p>
            <a:pPr marL="171450" indent="-171450">
              <a:buFont typeface="Arial"/>
              <a:buChar char="•"/>
            </a:pPr>
            <a:r>
              <a:rPr lang="en-US" sz="500" b="0" dirty="0">
                <a:effectLst/>
                <a:ea typeface="ＭＳ Ｐゴシック" pitchFamily="34" charset="-128"/>
              </a:rPr>
              <a:t>8” system</a:t>
            </a:r>
            <a:r>
              <a:rPr lang="en-US" sz="500" b="0" baseline="0" dirty="0">
                <a:effectLst/>
                <a:ea typeface="ＭＳ Ｐゴシック" pitchFamily="34" charset="-128"/>
              </a:rPr>
              <a:t> depth means it can fit into any room.</a:t>
            </a:r>
            <a:endParaRPr lang="en-US" sz="500" dirty="0"/>
          </a:p>
          <a:p>
            <a:endParaRPr lang="en-US" sz="500" dirty="0"/>
          </a:p>
          <a:p>
            <a:pPr lvl="0"/>
            <a:r>
              <a:rPr lang="en-US" sz="500" i="1" dirty="0">
                <a:solidFill>
                  <a:prstClr val="black"/>
                </a:solidFill>
              </a:rPr>
              <a:t>Transition to next slide:</a:t>
            </a:r>
          </a:p>
          <a:p>
            <a:pPr lvl="0"/>
            <a:r>
              <a:rPr lang="en-US" sz="500" dirty="0">
                <a:solidFill>
                  <a:prstClr val="black"/>
                </a:solidFill>
              </a:rPr>
              <a:t>For a wider range of telepresence needs, we also offer room-based multipurpose systems</a:t>
            </a:r>
            <a:r>
              <a:rPr lang="en-US" sz="500" dirty="0">
                <a:solidFill>
                  <a:schemeClr val="accent6">
                    <a:lumMod val="75000"/>
                  </a:schemeClr>
                </a:solidFill>
              </a:rPr>
              <a:t> </a:t>
            </a:r>
            <a:r>
              <a:rPr lang="en-US" sz="500" dirty="0"/>
              <a:t>for standard conference rooms.  </a:t>
            </a:r>
          </a:p>
          <a:p>
            <a:pPr lvl="0"/>
            <a:endParaRPr lang="en-US" sz="500" u="sng" dirty="0"/>
          </a:p>
          <a:p>
            <a:r>
              <a:rPr lang="en-US" sz="500" u="none" dirty="0"/>
              <a:t>*For an optimal video experience, please follow the </a:t>
            </a:r>
            <a:r>
              <a:rPr lang="en-US" sz="500" u="none" dirty="0">
                <a:hlinkClick r:id="rId3"/>
              </a:rPr>
              <a:t>IX5000 Series Room Recommendations</a:t>
            </a:r>
            <a:r>
              <a:rPr lang="en-US" sz="500" u="none" dirty="0"/>
              <a:t> guide to ensure that ideal lighting and acoustic conditions are met.</a:t>
            </a:r>
          </a:p>
          <a:p>
            <a:pPr eaLnBrk="1" hangingPunct="1"/>
            <a:endParaRPr lang="en-US" sz="500" dirty="0"/>
          </a:p>
        </p:txBody>
      </p:sp>
      <p:sp>
        <p:nvSpPr>
          <p:cNvPr id="4" name="Slide Number Placeholder 3"/>
          <p:cNvSpPr>
            <a:spLocks noGrp="1"/>
          </p:cNvSpPr>
          <p:nvPr>
            <p:ph type="sldNum" sz="quarter" idx="10"/>
          </p:nvPr>
        </p:nvSpPr>
        <p:spPr/>
        <p:txBody>
          <a:bodyPr/>
          <a:lstStyle/>
          <a:p>
            <a:fld id="{D63EA51F-D046-4377-8007-24798BC0560F}" type="slidenum">
              <a:rPr lang="en-US" smtClean="0">
                <a:cs typeface="Arial" panose="020B0604020202020204" pitchFamily="34" charset="0"/>
              </a:rPr>
              <a:pPr/>
              <a:t>36</a:t>
            </a:fld>
            <a:endParaRPr lang="en-US" dirty="0">
              <a:cs typeface="Arial" panose="020B0604020202020204" pitchFamily="34" charset="0"/>
            </a:endParaRPr>
          </a:p>
        </p:txBody>
      </p:sp>
    </p:spTree>
    <p:extLst>
      <p:ext uri="{BB962C8B-B14F-4D97-AF65-F5344CB8AC3E}">
        <p14:creationId xmlns:p14="http://schemas.microsoft.com/office/powerpoint/2010/main" val="482030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900" b="1" kern="1200" dirty="0">
                <a:solidFill>
                  <a:schemeClr val="tx1"/>
                </a:solidFill>
                <a:effectLst/>
                <a:latin typeface="+mn-lt"/>
                <a:ea typeface="ＭＳ Ｐゴシック" charset="0"/>
                <a:cs typeface="ＭＳ Ｐゴシック" charset="0"/>
              </a:rPr>
              <a:t>Easy Wireless Screen Sharing</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kern="1200" dirty="0">
                <a:solidFill>
                  <a:schemeClr val="tx1"/>
                </a:solidFill>
                <a:effectLst/>
                <a:latin typeface="+mn-lt"/>
                <a:ea typeface="ＭＳ Ｐゴシック" charset="0"/>
                <a:cs typeface="ＭＳ Ｐゴシック" charset="0"/>
              </a:rPr>
              <a:t>Many teams struggle to use external displays in small meeting</a:t>
            </a:r>
            <a:r>
              <a:rPr lang="en-US" sz="900" kern="1200" baseline="0" dirty="0">
                <a:solidFill>
                  <a:schemeClr val="tx1"/>
                </a:solidFill>
                <a:effectLst/>
                <a:latin typeface="+mn-lt"/>
                <a:ea typeface="ＭＳ Ｐゴシック" charset="0"/>
                <a:cs typeface="ＭＳ Ｐゴシック" charset="0"/>
              </a:rPr>
              <a:t> spaces and huddle rooms.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a:t>Available in Fall</a:t>
            </a:r>
            <a:r>
              <a:rPr lang="en-US" sz="900" baseline="0" dirty="0"/>
              <a:t> 2018, </a:t>
            </a:r>
            <a:r>
              <a:rPr lang="en-US" sz="900" dirty="0"/>
              <a:t>Cisco Webex Share solves the problem with simple wireless</a:t>
            </a:r>
            <a:r>
              <a:rPr lang="en-US" sz="900" baseline="0" dirty="0"/>
              <a:t> content sharing to any HD display</a:t>
            </a:r>
            <a:r>
              <a:rPr lang="en-US" sz="900" dirty="0"/>
              <a:t>. No</a:t>
            </a:r>
            <a:r>
              <a:rPr lang="en-US" sz="900" baseline="0" dirty="0"/>
              <a:t> need for cables or dongles.</a:t>
            </a:r>
            <a:endParaRPr lang="en-US" sz="900"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kern="1200" baseline="0" dirty="0">
                <a:solidFill>
                  <a:schemeClr val="tx1"/>
                </a:solidFill>
                <a:effectLst/>
                <a:latin typeface="+mn-lt"/>
                <a:ea typeface="ＭＳ Ｐゴシック" charset="0"/>
                <a:cs typeface="ＭＳ Ｐゴシック" charset="0"/>
              </a:rPr>
              <a:t>Webex Share plugs into the HDMI port of an external display. Your device is automatically paired to Webex Share when nearby. With one click, you can share content from your screen to the external display, without cables or dongles or any adjustments to video settings.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aseline="0" dirty="0"/>
              <a:t>Getting started is quick and easy with step-by-step instructions. The Cisco Webex platform provides a consistent user experience for teams and makes collaboration seamless.</a:t>
            </a:r>
            <a:endParaRPr lang="en-US" sz="900" kern="1200" baseline="0" dirty="0">
              <a:solidFill>
                <a:schemeClr val="tx1"/>
              </a:solidFill>
              <a:effectLst/>
              <a:latin typeface="+mn-lt"/>
              <a:ea typeface="ＭＳ Ｐゴシック" charset="0"/>
              <a:cs typeface="ＭＳ Ｐゴシック" charset="0"/>
            </a:endParaRPr>
          </a:p>
          <a:p>
            <a:endParaRPr lang="en-US" sz="800" dirty="0">
              <a:solidFill>
                <a:srgbClr val="FFFF00"/>
              </a:solidFill>
            </a:endParaRPr>
          </a:p>
          <a:p>
            <a:endParaRPr lang="en-US" sz="800" dirty="0">
              <a:solidFill>
                <a:srgbClr val="FFFF00"/>
              </a:solidFill>
            </a:endParaRPr>
          </a:p>
          <a:p>
            <a:endParaRPr lang="en-US" sz="800" dirty="0">
              <a:solidFill>
                <a:srgbClr val="FFFF00"/>
              </a:solidFill>
            </a:endParaRPr>
          </a:p>
        </p:txBody>
      </p:sp>
      <p:sp>
        <p:nvSpPr>
          <p:cNvPr id="4" name="Slide Number Placeholder 3"/>
          <p:cNvSpPr>
            <a:spLocks noGrp="1"/>
          </p:cNvSpPr>
          <p:nvPr>
            <p:ph type="sldNum" sz="quarter" idx="10"/>
          </p:nvPr>
        </p:nvSpPr>
        <p:spPr/>
        <p:txBody>
          <a:bodyPr/>
          <a:lstStyle/>
          <a:p>
            <a:fld id="{567B6F56-350B-4E5B-A84B-F03C933C9AF6}" type="slidenum">
              <a:rPr lang="en-US" smtClean="0"/>
              <a:pPr/>
              <a:t>37</a:t>
            </a:fld>
            <a:endParaRPr lang="en-US" dirty="0"/>
          </a:p>
        </p:txBody>
      </p:sp>
    </p:spTree>
    <p:extLst>
      <p:ext uri="{BB962C8B-B14F-4D97-AF65-F5344CB8AC3E}">
        <p14:creationId xmlns:p14="http://schemas.microsoft.com/office/powerpoint/2010/main" val="2955844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3" y="4416427"/>
            <a:ext cx="6377517" cy="4183063"/>
          </a:xfrm>
        </p:spPr>
        <p:txBody>
          <a:bodyPr/>
          <a:lstStyle/>
          <a:p>
            <a:pPr marL="0" indent="0">
              <a:spcBef>
                <a:spcPts val="0"/>
              </a:spcBef>
              <a:buFontTx/>
              <a:buNone/>
            </a:pPr>
            <a:r>
              <a:rPr lang="en-US" sz="1200">
                <a:latin typeface="Arial" panose="020B0604020202020204" pitchFamily="34" charset="0"/>
                <a:cs typeface="Arial" panose="020B0604020202020204" pitchFamily="34" charset="0"/>
              </a:rPr>
              <a:t>Our</a:t>
            </a:r>
            <a:r>
              <a:rPr lang="en-US" sz="1200" baseline="0">
                <a:latin typeface="Arial" panose="020B0604020202020204" pitchFamily="34" charset="0"/>
                <a:cs typeface="Arial" panose="020B0604020202020204" pitchFamily="34" charset="0"/>
              </a:rPr>
              <a:t> IP Phone portfolio enhances collaboration for every employee across the organization.</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C85181-1861-C748-A696-D75A756DA57C}" type="slidenum">
              <a:rPr lang="en-US" smtClean="0">
                <a:latin typeface="Arial" panose="020B0604020202020204" pitchFamily="34" charset="0"/>
                <a:cs typeface="Arial" panose="020B0604020202020204" pitchFamily="34" charset="0"/>
              </a:rPr>
              <a:pPr/>
              <a:t>38</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196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dirty="0"/>
              <a:t>As</a:t>
            </a:r>
            <a:r>
              <a:rPr lang="en-US" sz="900" baseline="0" dirty="0"/>
              <a:t> you would expect from any of our video collaboration devices, we have invested in the video and audio communication functions to ensure best-in-class, professional-grade video collaboration. This means HD video and extensive UC features with dial-tone reliability, security, and availability.</a:t>
            </a:r>
          </a:p>
          <a:p>
            <a:endParaRPr lang="en-US" sz="900" baseline="0" dirty="0"/>
          </a:p>
          <a:p>
            <a:r>
              <a:rPr lang="en-US" sz="900" baseline="0" dirty="0"/>
              <a:t>The Webex DX80 offers delightful and unified desktop collaboration at a price that is affordable for everyone. Featuring an </a:t>
            </a:r>
            <a:r>
              <a:rPr lang="en-US" sz="900" kern="1200" baseline="0" dirty="0">
                <a:solidFill>
                  <a:schemeClr val="tx1"/>
                </a:solidFill>
                <a:ea typeface="ＭＳ Ｐゴシック" charset="0"/>
                <a:cs typeface="Arial" panose="020B0604020202020204" pitchFamily="34" charset="0"/>
              </a:rPr>
              <a:t>i</a:t>
            </a:r>
            <a:r>
              <a:rPr lang="en-US" sz="900" kern="1200" dirty="0">
                <a:solidFill>
                  <a:schemeClr val="tx1"/>
                </a:solidFill>
                <a:ea typeface="ＭＳ Ｐゴシック" charset="0"/>
                <a:cs typeface="Arial" panose="020B0604020202020204" pitchFamily="34" charset="0"/>
              </a:rPr>
              <a:t>ntuitive touchscreen that is fully touch-based—like your smartphone—to make everything easier. You can also</a:t>
            </a:r>
            <a:r>
              <a:rPr lang="en-US" sz="900" kern="1200" baseline="0" dirty="0">
                <a:solidFill>
                  <a:schemeClr val="tx1"/>
                </a:solidFill>
                <a:ea typeface="ＭＳ Ｐゴシック" charset="0"/>
                <a:cs typeface="Arial" panose="020B0604020202020204" pitchFamily="34" charset="0"/>
              </a:rPr>
              <a:t> seamlessly transition between PC or Mac view on the DX80 display to voice or video communications. You can also use the DX80 display as your monitor when you are not in video meetings.</a:t>
            </a:r>
            <a:r>
              <a:rPr lang="en-US" sz="900" kern="1200" dirty="0">
                <a:solidFill>
                  <a:schemeClr val="tx1"/>
                </a:solidFill>
                <a:ea typeface="ＭＳ Ｐゴシック" charset="0"/>
                <a:cs typeface="Arial" panose="020B0604020202020204" pitchFamily="34" charset="0"/>
              </a:rPr>
              <a:t> If you'd like, you can plug in a USB wideband audio handset, or use a Bluetooth headset with a dongle or a USB headset</a:t>
            </a:r>
            <a:r>
              <a:rPr lang="en-US" sz="900" kern="1200" baseline="0" dirty="0">
                <a:solidFill>
                  <a:schemeClr val="tx1"/>
                </a:solidFill>
                <a:ea typeface="ＭＳ Ｐゴシック" charset="0"/>
                <a:cs typeface="Arial" panose="020B0604020202020204" pitchFamily="34" charset="0"/>
              </a:rPr>
              <a:t> for added privacy</a:t>
            </a:r>
            <a:r>
              <a:rPr lang="en-US" sz="900" kern="1200" dirty="0">
                <a:solidFill>
                  <a:schemeClr val="tx1"/>
                </a:solidFill>
                <a:ea typeface="ＭＳ Ｐゴシック" charset="0"/>
                <a:cs typeface="Arial" panose="020B0604020202020204" pitchFamily="34" charset="0"/>
              </a:rPr>
              <a:t>.</a:t>
            </a:r>
            <a:endParaRPr lang="en-US" sz="900" baseline="0" dirty="0"/>
          </a:p>
          <a:p>
            <a:endParaRPr lang="en-US" sz="900" baseline="0" dirty="0"/>
          </a:p>
          <a:p>
            <a:r>
              <a:rPr lang="en-US" sz="900" baseline="0" dirty="0"/>
              <a:t>Users can seamlessly share content from a PC or Mac while in a video call. Maintain eye contact and focus both on content and people during meetings. </a:t>
            </a:r>
          </a:p>
          <a:p>
            <a:endParaRPr lang="en-US" sz="900" baseline="0" dirty="0"/>
          </a:p>
          <a:p>
            <a:r>
              <a:rPr lang="en-US" sz="900" baseline="0" dirty="0"/>
              <a:t>Only Cisco offers the innovative intelligent audio.</a:t>
            </a:r>
          </a:p>
          <a:p>
            <a:endParaRPr lang="en-US" sz="900" b="1" kern="1200" baseline="0" dirty="0">
              <a:solidFill>
                <a:schemeClr val="tx1"/>
              </a:solidFill>
              <a:ea typeface="ＭＳ Ｐゴシック" charset="0"/>
              <a:cs typeface="Arial" panose="020B0604020202020204" pitchFamily="34" charset="0"/>
            </a:endParaRPr>
          </a:p>
          <a:p>
            <a:r>
              <a:rPr lang="en-US" sz="900" b="1" kern="1200" baseline="0" dirty="0">
                <a:solidFill>
                  <a:schemeClr val="tx1"/>
                </a:solidFill>
                <a:ea typeface="ＭＳ Ｐゴシック" charset="0"/>
                <a:cs typeface="Arial" panose="020B0604020202020204" pitchFamily="34" charset="0"/>
              </a:rPr>
              <a:t>Intelligent Audio for the DX80</a:t>
            </a:r>
            <a:endParaRPr lang="en-US" sz="900" b="1" baseline="0" dirty="0"/>
          </a:p>
          <a:p>
            <a:r>
              <a:rPr lang="en-US" sz="900" baseline="0" dirty="0"/>
              <a:t>Eliminates background noise for non-private work areas so you only hear what you see.</a:t>
            </a:r>
          </a:p>
          <a:p>
            <a:endParaRPr lang="en-US" sz="900" baseline="0" dirty="0"/>
          </a:p>
          <a:p>
            <a:r>
              <a:rPr lang="en-US" sz="900" baseline="0" dirty="0"/>
              <a:t>These systems have been designed to deploy simply and effectively, enabling the end user to be up and running from box to call in a matter a few minutes.</a:t>
            </a:r>
          </a:p>
          <a:p>
            <a:endParaRPr lang="en-US" sz="900" dirty="0">
              <a:solidFill>
                <a:srgbClr val="FFFF00"/>
              </a:solidFill>
            </a:endParaRPr>
          </a:p>
          <a:p>
            <a:pPr lvl="0"/>
            <a:r>
              <a:rPr lang="en-US" sz="900" i="1" dirty="0">
                <a:solidFill>
                  <a:srgbClr val="FF0000"/>
                </a:solidFill>
              </a:rPr>
              <a:t>Transition to next slide:</a:t>
            </a:r>
          </a:p>
          <a:p>
            <a:r>
              <a:rPr lang="en-US" sz="900" kern="1200" dirty="0">
                <a:solidFill>
                  <a:schemeClr val="tx1"/>
                </a:solidFill>
                <a:effectLst/>
              </a:rPr>
              <a:t>Now let’s look at our IP Desk Phone portfolio</a:t>
            </a:r>
            <a:r>
              <a:rPr lang="en-US" sz="900" dirty="0">
                <a:solidFill>
                  <a:srgbClr val="FFFF00"/>
                </a:solidFill>
              </a:rPr>
              <a:t>.  </a:t>
            </a:r>
          </a:p>
          <a:p>
            <a:endParaRPr lang="en-US" sz="800" dirty="0">
              <a:solidFill>
                <a:srgbClr val="FFFF00"/>
              </a:solidFill>
            </a:endParaRPr>
          </a:p>
          <a:p>
            <a:endParaRPr lang="en-US" sz="800" dirty="0">
              <a:solidFill>
                <a:srgbClr val="FFFF00"/>
              </a:solidFill>
            </a:endParaRPr>
          </a:p>
          <a:p>
            <a:endParaRPr lang="en-US" sz="800" dirty="0">
              <a:solidFill>
                <a:srgbClr val="FFFF00"/>
              </a:solidFill>
            </a:endParaRPr>
          </a:p>
        </p:txBody>
      </p:sp>
      <p:sp>
        <p:nvSpPr>
          <p:cNvPr id="4" name="Slide Number Placeholder 3"/>
          <p:cNvSpPr>
            <a:spLocks noGrp="1"/>
          </p:cNvSpPr>
          <p:nvPr>
            <p:ph type="sldNum" sz="quarter" idx="10"/>
          </p:nvPr>
        </p:nvSpPr>
        <p:spPr/>
        <p:txBody>
          <a:bodyPr/>
          <a:lstStyle/>
          <a:p>
            <a:fld id="{567B6F56-350B-4E5B-A84B-F03C933C9AF6}" type="slidenum">
              <a:rPr lang="en-US" smtClean="0"/>
              <a:pPr/>
              <a:t>39</a:t>
            </a:fld>
            <a:endParaRPr lang="en-US" dirty="0"/>
          </a:p>
        </p:txBody>
      </p:sp>
    </p:spTree>
    <p:extLst>
      <p:ext uri="{BB962C8B-B14F-4D97-AF65-F5344CB8AC3E}">
        <p14:creationId xmlns:p14="http://schemas.microsoft.com/office/powerpoint/2010/main" val="27733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200" dirty="0"/>
              <a:t>More intelligence and usability to any space, every interaction.</a:t>
            </a:r>
            <a:endParaRPr lang="en-US" dirty="0"/>
          </a:p>
          <a:p>
            <a:endParaRPr lang="en-US" dirty="0"/>
          </a:p>
          <a:p>
            <a:r>
              <a:rPr lang="en-US" dirty="0"/>
              <a:t>Your employees collaborate most effectively when they have the tools they believe they need. They already have many choices in their personal life, and more and more,</a:t>
            </a:r>
            <a:r>
              <a:rPr lang="en-US" baseline="0" dirty="0"/>
              <a:t> they want to bring those collaborative options into their work life.</a:t>
            </a:r>
            <a:endParaRPr lang="en-US" dirty="0"/>
          </a:p>
          <a:p>
            <a:endParaRPr lang="en-US" dirty="0"/>
          </a:p>
          <a:p>
            <a:r>
              <a:rPr lang="en-US" dirty="0"/>
              <a:t>Give them a choice of collaboration devices and the freedom to pick the ones they want. They’ll be more engaged. More productive. And more innovative. </a:t>
            </a:r>
            <a:endParaRPr lang="en-US" dirty="0">
              <a:solidFill>
                <a:schemeClr val="accent6">
                  <a:lumMod val="75000"/>
                </a:schemeClr>
              </a:solidFill>
            </a:endParaRPr>
          </a:p>
          <a:p>
            <a:endParaRPr lang="en-US" dirty="0"/>
          </a:p>
          <a:p>
            <a:r>
              <a:rPr lang="en-US" i="1" dirty="0"/>
              <a:t>Transition to next slide:</a:t>
            </a:r>
          </a:p>
          <a:p>
            <a:r>
              <a:rPr lang="en-US" dirty="0"/>
              <a:t>Let’s see how a choice of collaboration endpoints can enable success throughout your organization. </a:t>
            </a:r>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cs typeface="Arial" panose="020B0604020202020204" pitchFamily="34" charset="0"/>
              </a:rPr>
              <a:pPr/>
              <a:t>4</a:t>
            </a:fld>
            <a:endParaRPr lang="en-US">
              <a:solidFill>
                <a:prstClr val="black"/>
              </a:solidFill>
              <a:cs typeface="Arial" panose="020B0604020202020204" pitchFamily="34" charset="0"/>
            </a:endParaRPr>
          </a:p>
        </p:txBody>
      </p:sp>
    </p:spTree>
    <p:extLst>
      <p:ext uri="{BB962C8B-B14F-4D97-AF65-F5344CB8AC3E}">
        <p14:creationId xmlns:p14="http://schemas.microsoft.com/office/powerpoint/2010/main" val="887179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D63EA51F-D046-4377-8007-24798BC0560F}" type="slidenum">
              <a:rPr lang="en-US" smtClean="0">
                <a:latin typeface="Arial" panose="020B0604020202020204" pitchFamily="34" charset="0"/>
                <a:cs typeface="Arial" panose="020B0604020202020204" pitchFamily="34" charset="0"/>
              </a:rPr>
              <a:pPr/>
              <a:t>40</a:t>
            </a:fld>
            <a:endParaRPr lang="en-US" dirty="0">
              <a:latin typeface="Arial" panose="020B0604020202020204" pitchFamily="34" charset="0"/>
              <a:cs typeface="Arial" panose="020B0604020202020204" pitchFamily="34" charset="0"/>
            </a:endParaRPr>
          </a:p>
        </p:txBody>
      </p:sp>
      <p:sp>
        <p:nvSpPr>
          <p:cNvPr id="5" name="Notes Placeholder 4"/>
          <p:cNvSpPr>
            <a:spLocks noGrp="1"/>
          </p:cNvSpPr>
          <p:nvPr>
            <p:ph type="body" sz="quarter" idx="11"/>
          </p:nvPr>
        </p:nvSpPr>
        <p:spPr>
          <a:xfrm>
            <a:off x="283232" y="4415790"/>
            <a:ext cx="6633850" cy="4183380"/>
          </a:xfrm>
        </p:spPr>
        <p:txBody>
          <a:bodyPr/>
          <a:lstStyle/>
          <a:p>
            <a:r>
              <a:rPr lang="en-US" sz="1050" dirty="0">
                <a:solidFill>
                  <a:srgbClr val="FF0000"/>
                </a:solidFill>
                <a:latin typeface="Arial" panose="020B0604020202020204" pitchFamily="34" charset="0"/>
                <a:cs typeface="Arial" panose="020B0604020202020204" pitchFamily="34" charset="0"/>
              </a:rPr>
              <a:t>The 8800 Series delivers people-centric collaboration capabilities to users who have moderate to highly active voice communications needs. </a:t>
            </a:r>
          </a:p>
          <a:p>
            <a:endParaRPr lang="en-US" sz="1050" dirty="0">
              <a:solidFill>
                <a:srgbClr val="FF0000"/>
              </a:solidFill>
              <a:latin typeface="Arial" panose="020B0604020202020204" pitchFamily="34" charset="0"/>
              <a:cs typeface="Arial" panose="020B0604020202020204" pitchFamily="34" charset="0"/>
            </a:endParaRPr>
          </a:p>
          <a:p>
            <a:pPr marL="0" indent="0">
              <a:buFont typeface="Arial"/>
              <a:buNone/>
            </a:pPr>
            <a:r>
              <a:rPr lang="en-US" sz="1050" dirty="0">
                <a:solidFill>
                  <a:srgbClr val="FF0000"/>
                </a:solidFill>
                <a:latin typeface="Arial" panose="020B0604020202020204" pitchFamily="34" charset="0"/>
                <a:cs typeface="Arial" panose="020B0604020202020204" pitchFamily="34" charset="0"/>
              </a:rPr>
              <a:t>The 8865 and 8845 models introduce very affordable entry to HD video (720p) communications on their 5-inch displays. This is in addition to their support of comprehensive unified communications (voice) experiences. The experience is simple – video calling is as easy as making a phone call. No user intervention required. Their affordability enables you to make video communications standard and pervasive throughout your organization.</a:t>
            </a:r>
          </a:p>
          <a:p>
            <a:pPr marL="0" indent="0">
              <a:buFont typeface="Arial"/>
              <a:buNone/>
            </a:pPr>
            <a:endParaRPr lang="en-US" sz="1050" dirty="0">
              <a:solidFill>
                <a:srgbClr val="FF0000"/>
              </a:solidFill>
              <a:latin typeface="Arial" panose="020B0604020202020204" pitchFamily="34" charset="0"/>
              <a:cs typeface="Arial" panose="020B0604020202020204" pitchFamily="34" charset="0"/>
            </a:endParaRPr>
          </a:p>
          <a:p>
            <a:pPr marL="0" indent="0">
              <a:buFont typeface="Arial"/>
              <a:buNone/>
            </a:pPr>
            <a:r>
              <a:rPr lang="en-US" sz="1050" dirty="0">
                <a:solidFill>
                  <a:srgbClr val="FF0000"/>
                </a:solidFill>
                <a:latin typeface="Arial" panose="020B0604020202020204" pitchFamily="34" charset="0"/>
                <a:cs typeface="Arial" panose="020B0604020202020204" pitchFamily="34" charset="0"/>
              </a:rPr>
              <a:t>The 8865 and 8845 (plus two other voice-only versions) offer telephony feature integration with your personal mobile devices. </a:t>
            </a:r>
          </a:p>
          <a:p>
            <a:pPr marL="171450" indent="-171450">
              <a:buFont typeface="Arial" panose="020B0604020202020204" pitchFamily="34" charset="0"/>
              <a:buChar char="•"/>
            </a:pPr>
            <a:r>
              <a:rPr lang="en-US" sz="1050" dirty="0">
                <a:solidFill>
                  <a:srgbClr val="FF0000"/>
                </a:solidFill>
                <a:latin typeface="Arial" panose="020B0604020202020204" pitchFamily="34" charset="0"/>
                <a:cs typeface="Arial" panose="020B0604020202020204" pitchFamily="34" charset="0"/>
              </a:rPr>
              <a:t>The models use Bluetooth and Cisco Intelligent Proximity for Mobile Voice and support smartphones and tablets. Advantage is superior audio acoustics offered by the 8800 Series over acoustics of consumer devices. An example would be receiving a call on your smartphone and then having a colleague join you when at your desk to listen to the call over speakerphone. The same active call could be moved back to the mobile phone if you then had to step away from your desk, adding convenience and increasing personal productivity.</a:t>
            </a:r>
          </a:p>
          <a:p>
            <a:pPr marL="0" indent="0">
              <a:buFont typeface="Arial"/>
              <a:buNone/>
            </a:pPr>
            <a:r>
              <a:rPr lang="en-US" sz="1050" dirty="0">
                <a:solidFill>
                  <a:srgbClr val="FF0000"/>
                </a:solidFill>
                <a:latin typeface="Arial" panose="020B0604020202020204" pitchFamily="34" charset="0"/>
              </a:rPr>
              <a:t>The 8845 and 8865 models support extensibility of your investment in several ways. Both models support a software feature, called enhanced line mode, which enables these endpoints to support up to 10 line/feature keys without need for a hardware-based expansion module (KEM). They’re a user option and IT can configure this on a per individual user basis. The 8865 model also supports Key Extension Modules (KEMs), which add further scalability and return on investment beyond the five lines that come standard with most of the 8800 Series endpoints. They can support up to a maximum (using 3 KEM’s) of 113 total line/feature key appearances.</a:t>
            </a:r>
          </a:p>
          <a:p>
            <a:pPr marL="171450" indent="-171450">
              <a:buFont typeface="Arial" panose="020B0604020202020204" pitchFamily="34" charset="0"/>
              <a:buChar char="•"/>
            </a:pPr>
            <a:r>
              <a:rPr lang="en-US" sz="1050" dirty="0">
                <a:solidFill>
                  <a:srgbClr val="FF0000"/>
                </a:solidFill>
                <a:latin typeface="Arial" panose="020B0604020202020204" pitchFamily="34" charset="0"/>
              </a:rPr>
              <a:t>Both solutions are sought by administrative staff, managers and executives, and customer care staff who seek the convenience and benefits of “one button push to call” and status monitoring (colleagues or staff who are not available, cannot be disturbed, etc.). </a:t>
            </a:r>
            <a:endParaRPr lang="en-US" sz="1050" dirty="0">
              <a:solidFill>
                <a:srgbClr val="FF0000"/>
              </a:solidFill>
              <a:latin typeface="Arial" panose="020B0604020202020204" pitchFamily="34" charset="0"/>
              <a:cs typeface="Arial" panose="020B0604020202020204" pitchFamily="34" charset="0"/>
            </a:endParaRPr>
          </a:p>
          <a:p>
            <a:r>
              <a:rPr lang="en-US" sz="1050" i="0" dirty="0">
                <a:solidFill>
                  <a:srgbClr val="FF0000"/>
                </a:solidFill>
                <a:latin typeface="Arial" panose="020B0604020202020204" pitchFamily="34" charset="0"/>
                <a:cs typeface="Arial" panose="020B0604020202020204" pitchFamily="34" charset="0"/>
              </a:rPr>
              <a:t>For more detailed info on the 8800 Series: </a:t>
            </a:r>
            <a:r>
              <a:rPr lang="en-US" sz="1050" i="0" dirty="0">
                <a:solidFill>
                  <a:srgbClr val="FF0000"/>
                </a:solidFill>
                <a:latin typeface="Arial" panose="020B0604020202020204" pitchFamily="34" charset="0"/>
                <a:cs typeface="Arial" panose="020B0604020202020204" pitchFamily="34" charset="0"/>
                <a:hlinkClick r:id="rId3"/>
              </a:rPr>
              <a:t>www.cisco.com/go/ipphones/8800</a:t>
            </a:r>
            <a:r>
              <a:rPr lang="en-US" sz="1050" i="0" dirty="0">
                <a:solidFill>
                  <a:srgbClr val="FF0000"/>
                </a:solidFill>
                <a:latin typeface="Arial" panose="020B0604020202020204" pitchFamily="34" charset="0"/>
                <a:cs typeface="Arial" panose="020B0604020202020204" pitchFamily="34" charset="0"/>
              </a:rPr>
              <a:t> </a:t>
            </a:r>
          </a:p>
          <a:p>
            <a:endParaRPr lang="en-US" sz="1050" dirty="0">
              <a:solidFill>
                <a:srgbClr val="FF0000"/>
              </a:solidFill>
              <a:latin typeface="Arial" panose="020B0604020202020204" pitchFamily="34" charset="0"/>
              <a:cs typeface="Arial" panose="020B0604020202020204" pitchFamily="34" charset="0"/>
            </a:endParaRPr>
          </a:p>
          <a:p>
            <a:endParaRPr lang="en-US" sz="1050" dirty="0">
              <a:solidFill>
                <a:srgbClr val="FF0000"/>
              </a:solidFill>
              <a:latin typeface="Arial" panose="020B0604020202020204" pitchFamily="34" charset="0"/>
              <a:cs typeface="Arial" panose="020B0604020202020204" pitchFamily="34" charset="0"/>
            </a:endParaRPr>
          </a:p>
        </p:txBody>
      </p:sp>
      <p:sp>
        <p:nvSpPr>
          <p:cNvPr id="6" name="Notes Placeholder 2"/>
          <p:cNvSpPr txBox="1">
            <a:spLocks/>
          </p:cNvSpPr>
          <p:nvPr/>
        </p:nvSpPr>
        <p:spPr>
          <a:xfrm>
            <a:off x="858210" y="4558492"/>
            <a:ext cx="5608320" cy="418338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1536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D63EA51F-D046-4377-8007-24798BC0560F}" type="slidenum">
              <a:rPr lang="en-US" smtClean="0">
                <a:latin typeface="Arial" panose="020B0604020202020204" pitchFamily="34" charset="0"/>
                <a:cs typeface="Arial" panose="020B0604020202020204" pitchFamily="34" charset="0"/>
              </a:rPr>
              <a:pPr/>
              <a:t>41</a:t>
            </a:fld>
            <a:endParaRPr lang="en-US" dirty="0">
              <a:latin typeface="Arial" panose="020B0604020202020204" pitchFamily="34" charset="0"/>
              <a:cs typeface="Arial" panose="020B0604020202020204" pitchFamily="34" charset="0"/>
            </a:endParaRPr>
          </a:p>
        </p:txBody>
      </p:sp>
      <p:sp>
        <p:nvSpPr>
          <p:cNvPr id="5" name="Notes Placeholder 4"/>
          <p:cNvSpPr>
            <a:spLocks noGrp="1"/>
          </p:cNvSpPr>
          <p:nvPr>
            <p:ph type="body" sz="quarter" idx="11"/>
          </p:nvPr>
        </p:nvSpPr>
        <p:spPr>
          <a:xfrm>
            <a:off x="162641" y="4291446"/>
            <a:ext cx="6823762" cy="4183380"/>
          </a:xfrm>
        </p:spPr>
        <p:txBody>
          <a:bodyPr/>
          <a:lstStyle/>
          <a:p>
            <a:r>
              <a:rPr lang="en-US" sz="900" dirty="0">
                <a:latin typeface="Arial" panose="020B0604020202020204" pitchFamily="34" charset="0"/>
                <a:cs typeface="Arial" panose="020B0604020202020204" pitchFamily="34" charset="0"/>
              </a:rPr>
              <a:t>IP Phone 7800 Series is our most affordable IP Phone portfolio.</a:t>
            </a:r>
          </a:p>
          <a:p>
            <a:pPr marL="171450" indent="-171450">
              <a:buFont typeface="Arial"/>
              <a:buChar char="•"/>
            </a:pPr>
            <a:r>
              <a:rPr lang="en-US" sz="900" dirty="0">
                <a:latin typeface="Arial" panose="020B0604020202020204" pitchFamily="34" charset="0"/>
                <a:cs typeface="Arial" panose="020B0604020202020204" pitchFamily="34" charset="0"/>
              </a:rPr>
              <a:t>The series </a:t>
            </a:r>
            <a:r>
              <a:rPr lang="en-US" sz="900" dirty="0">
                <a:solidFill>
                  <a:srgbClr val="FF0000"/>
                </a:solidFill>
                <a:latin typeface="Arial" panose="020B0604020202020204" pitchFamily="34" charset="0"/>
                <a:cs typeface="Arial" panose="020B0604020202020204" pitchFamily="34" charset="0"/>
              </a:rPr>
              <a:t>introduces five </a:t>
            </a:r>
            <a:r>
              <a:rPr lang="en-US" sz="900" dirty="0">
                <a:latin typeface="Arial" panose="020B0604020202020204" pitchFamily="34" charset="0"/>
                <a:cs typeface="Arial" panose="020B0604020202020204" pitchFamily="34" charset="0"/>
              </a:rPr>
              <a:t>phones </a:t>
            </a:r>
            <a:r>
              <a:rPr lang="en-US" sz="900" dirty="0">
                <a:solidFill>
                  <a:srgbClr val="FF0000"/>
                </a:solidFill>
                <a:latin typeface="Arial" panose="020B0604020202020204" pitchFamily="34" charset="0"/>
                <a:cs typeface="Arial" panose="020B0604020202020204" pitchFamily="34" charset="0"/>
              </a:rPr>
              <a:t>with a</a:t>
            </a:r>
            <a:r>
              <a:rPr lang="en-US" sz="900" dirty="0">
                <a:latin typeface="Arial" panose="020B0604020202020204" pitchFamily="34" charset="0"/>
                <a:cs typeface="Arial" panose="020B0604020202020204" pitchFamily="34" charset="0"/>
              </a:rPr>
              <a:t> new ergonomic design to support the daily needs of light to highly active voice communications users. </a:t>
            </a:r>
          </a:p>
          <a:p>
            <a:pPr marL="171450" indent="-171450">
              <a:buFont typeface="Arial"/>
              <a:buChar char="•"/>
            </a:pPr>
            <a:r>
              <a:rPr lang="en-US" sz="900" dirty="0">
                <a:solidFill>
                  <a:srgbClr val="FF0000"/>
                </a:solidFill>
                <a:latin typeface="Arial" panose="020B0604020202020204" pitchFamily="34" charset="0"/>
                <a:cs typeface="Arial" panose="020B0604020202020204" pitchFamily="34" charset="0"/>
              </a:rPr>
              <a:t>Range for </a:t>
            </a:r>
            <a:r>
              <a:rPr lang="en-US" sz="900" dirty="0" err="1">
                <a:solidFill>
                  <a:srgbClr val="FF0000"/>
                </a:solidFill>
                <a:latin typeface="Arial" panose="020B0604020202020204" pitchFamily="34" charset="0"/>
                <a:cs typeface="Arial" panose="020B0604020202020204" pitchFamily="34" charset="0"/>
              </a:rPr>
              <a:t>deskphone</a:t>
            </a:r>
            <a:r>
              <a:rPr lang="en-US" sz="900" dirty="0">
                <a:solidFill>
                  <a:srgbClr val="FF0000"/>
                </a:solidFill>
                <a:latin typeface="Arial" panose="020B0604020202020204" pitchFamily="34" charset="0"/>
                <a:cs typeface="Arial" panose="020B0604020202020204" pitchFamily="34" charset="0"/>
              </a:rPr>
              <a:t> models from single-line phone up to </a:t>
            </a:r>
            <a:r>
              <a:rPr lang="en-US" sz="900" b="0" dirty="0">
                <a:solidFill>
                  <a:srgbClr val="FF0000"/>
                </a:solidFill>
                <a:latin typeface="Arial" panose="020B0604020202020204" pitchFamily="34" charset="0"/>
                <a:cs typeface="Arial" panose="020B0604020202020204" pitchFamily="34" charset="0"/>
              </a:rPr>
              <a:t>16-</a:t>
            </a:r>
            <a:r>
              <a:rPr lang="en-US" sz="900" dirty="0">
                <a:solidFill>
                  <a:srgbClr val="FF0000"/>
                </a:solidFill>
                <a:latin typeface="Arial" panose="020B0604020202020204" pitchFamily="34" charset="0"/>
                <a:cs typeface="Arial" panose="020B0604020202020204" pitchFamily="34" charset="0"/>
              </a:rPr>
              <a:t>line phone</a:t>
            </a:r>
            <a:r>
              <a:rPr lang="en-US" sz="900" dirty="0">
                <a:latin typeface="Arial" panose="020B0604020202020204" pitchFamily="34" charset="0"/>
                <a:cs typeface="Arial" panose="020B0604020202020204" pitchFamily="34" charset="0"/>
              </a:rPr>
              <a:t>. </a:t>
            </a:r>
            <a:r>
              <a:rPr lang="en-US" sz="900" dirty="0">
                <a:solidFill>
                  <a:srgbClr val="FF0000"/>
                </a:solidFill>
                <a:latin typeface="Arial" panose="020B0604020202020204" pitchFamily="34" charset="0"/>
                <a:cs typeface="Arial" panose="020B0604020202020204" pitchFamily="34" charset="0"/>
              </a:rPr>
              <a:t>Also supports a Cisco Webex cloud-registered audio conferencing endpoint for small conference/huddle rooms up to 6 people (172 sq. </a:t>
            </a:r>
            <a:r>
              <a:rPr lang="en-US" sz="900" dirty="0" err="1">
                <a:solidFill>
                  <a:srgbClr val="FF0000"/>
                </a:solidFill>
                <a:latin typeface="Arial" panose="020B0604020202020204" pitchFamily="34" charset="0"/>
                <a:cs typeface="Arial" panose="020B0604020202020204" pitchFamily="34" charset="0"/>
              </a:rPr>
              <a:t>ft</a:t>
            </a:r>
            <a:r>
              <a:rPr lang="en-US" sz="900" dirty="0">
                <a:solidFill>
                  <a:srgbClr val="FF0000"/>
                </a:solidFill>
                <a:latin typeface="Arial" panose="020B0604020202020204" pitchFamily="34" charset="0"/>
                <a:cs typeface="Arial" panose="020B0604020202020204" pitchFamily="34" charset="0"/>
              </a:rPr>
              <a:t>/16 sq. meters) and private office desks. Most models </a:t>
            </a:r>
            <a:r>
              <a:rPr lang="en-US" sz="900" dirty="0">
                <a:solidFill>
                  <a:srgbClr val="FF0000"/>
                </a:solidFill>
                <a:latin typeface="Arial" panose="020B0604020202020204" pitchFamily="34" charset="0"/>
              </a:rPr>
              <a:t>d</a:t>
            </a:r>
            <a:r>
              <a:rPr lang="en-US" sz="900" dirty="0">
                <a:solidFill>
                  <a:srgbClr val="FF0000"/>
                </a:solidFill>
                <a:latin typeface="Arial" panose="020B0604020202020204" pitchFamily="34" charset="0"/>
                <a:cs typeface="Arial" panose="020B0604020202020204" pitchFamily="34" charset="0"/>
              </a:rPr>
              <a:t>eliver </a:t>
            </a:r>
            <a:r>
              <a:rPr lang="en-US" sz="900" dirty="0">
                <a:latin typeface="Arial" panose="020B0604020202020204" pitchFamily="34" charset="0"/>
                <a:cs typeface="Arial" panose="020B0604020202020204" pitchFamily="34" charset="0"/>
              </a:rPr>
              <a:t>high-quality audio (i.e., wideband) as standard. Lowest end model supports wideband with </a:t>
            </a:r>
            <a:r>
              <a:rPr lang="en-US" sz="900" dirty="0">
                <a:latin typeface="Arial" panose="020B0604020202020204" pitchFamily="34" charset="0"/>
              </a:rPr>
              <a:t>an optionally purchased handset.</a:t>
            </a:r>
            <a:endParaRPr lang="en-US" sz="900" dirty="0">
              <a:latin typeface="Arial" panose="020B0604020202020204" pitchFamily="34" charset="0"/>
              <a:cs typeface="Arial" panose="020B0604020202020204" pitchFamily="34" charset="0"/>
            </a:endParaRPr>
          </a:p>
          <a:p>
            <a:pPr marL="171450" indent="-171450">
              <a:buFont typeface="Arial"/>
              <a:buChar char="•"/>
            </a:pPr>
            <a:r>
              <a:rPr lang="en-US" sz="900" dirty="0">
                <a:latin typeface="Arial" panose="020B0604020202020204" pitchFamily="34" charset="0"/>
                <a:cs typeface="Arial" panose="020B0604020202020204" pitchFamily="34" charset="0"/>
              </a:rPr>
              <a:t>Comes</a:t>
            </a:r>
            <a:r>
              <a:rPr lang="en-US" sz="900" baseline="0" dirty="0">
                <a:latin typeface="Arial" panose="020B0604020202020204" pitchFamily="34" charset="0"/>
                <a:cs typeface="Arial" panose="020B0604020202020204" pitchFamily="34" charset="0"/>
              </a:rPr>
              <a:t> with a f</a:t>
            </a:r>
            <a:r>
              <a:rPr lang="en-US" sz="900" dirty="0">
                <a:latin typeface="Arial" panose="020B0604020202020204" pitchFamily="34" charset="0"/>
                <a:cs typeface="Arial" panose="020B0604020202020204" pitchFamily="34" charset="0"/>
              </a:rPr>
              <a:t>ull suite of voice communications features. </a:t>
            </a:r>
          </a:p>
          <a:p>
            <a:pPr marL="171450" indent="-171450">
              <a:buFont typeface="Arial"/>
              <a:buChar char="•"/>
            </a:pPr>
            <a:r>
              <a:rPr lang="en-US" sz="900" dirty="0">
                <a:latin typeface="Arial" panose="020B0604020202020204" pitchFamily="34" charset="0"/>
                <a:cs typeface="Arial" panose="020B0604020202020204" pitchFamily="34" charset="0"/>
              </a:rPr>
              <a:t>Support can come from on-premises, cloud, or hybrid-cloud infrastructures. </a:t>
            </a:r>
          </a:p>
          <a:p>
            <a:pPr marL="171450" indent="-171450">
              <a:buFont typeface="Arial"/>
              <a:buChar char="•"/>
            </a:pPr>
            <a:r>
              <a:rPr lang="en-US" sz="900" dirty="0">
                <a:latin typeface="Arial" panose="020B0604020202020204" pitchFamily="34" charset="0"/>
                <a:cs typeface="Arial" panose="020B0604020202020204" pitchFamily="34" charset="0"/>
              </a:rPr>
              <a:t>Earth-friendly design (IEEE Class 1</a:t>
            </a:r>
            <a:r>
              <a:rPr lang="en-US" sz="900" dirty="0">
                <a:solidFill>
                  <a:srgbClr val="FF0000"/>
                </a:solidFill>
                <a:latin typeface="Arial" panose="020B0604020202020204" pitchFamily="34" charset="0"/>
                <a:cs typeface="Arial" panose="020B0604020202020204" pitchFamily="34" charset="0"/>
              </a:rPr>
              <a:t> for all desktop models; Class 2 for conferencing endpoint</a:t>
            </a:r>
            <a:r>
              <a:rPr lang="en-US" sz="900" dirty="0">
                <a:latin typeface="Arial" panose="020B0604020202020204" pitchFamily="34" charset="0"/>
                <a:cs typeface="Arial" panose="020B0604020202020204" pitchFamily="34" charset="0"/>
              </a:rPr>
              <a:t>) and Cisco </a:t>
            </a:r>
            <a:r>
              <a:rPr lang="en-US" sz="900" dirty="0" err="1">
                <a:latin typeface="Arial" panose="020B0604020202020204" pitchFamily="34" charset="0"/>
                <a:cs typeface="Arial" panose="020B0604020202020204" pitchFamily="34" charset="0"/>
              </a:rPr>
              <a:t>EnergyWise</a:t>
            </a:r>
            <a:r>
              <a:rPr lang="en-US" sz="900" dirty="0">
                <a:latin typeface="Arial" panose="020B0604020202020204" pitchFamily="34" charset="0"/>
                <a:cs typeface="Arial" panose="020B0604020202020204" pitchFamily="34" charset="0"/>
              </a:rPr>
              <a:t> technology for lower power consumption in off hours to reduce OPEX costs. </a:t>
            </a:r>
          </a:p>
          <a:p>
            <a:pPr marL="171450" indent="-171450">
              <a:buFont typeface="Arial"/>
              <a:buChar char="•"/>
            </a:pPr>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The Cisco IP Phone 8800 Series introduces </a:t>
            </a:r>
            <a:r>
              <a:rPr lang="en-US" sz="900" dirty="0">
                <a:solidFill>
                  <a:srgbClr val="FF0000"/>
                </a:solidFill>
                <a:latin typeface="Arial" panose="020B0604020202020204" pitchFamily="34" charset="0"/>
                <a:cs typeface="Arial" panose="020B0604020202020204" pitchFamily="34" charset="0"/>
              </a:rPr>
              <a:t>7</a:t>
            </a:r>
            <a:r>
              <a:rPr lang="en-US" sz="900" dirty="0">
                <a:latin typeface="Arial" panose="020B0604020202020204" pitchFamily="34" charset="0"/>
                <a:cs typeface="Arial" panose="020B0604020202020204" pitchFamily="34" charset="0"/>
              </a:rPr>
              <a:t> models for more advanced and specialty voice communications. </a:t>
            </a:r>
          </a:p>
          <a:p>
            <a:pPr marL="171450" indent="-171450">
              <a:buFont typeface="Arial"/>
              <a:buChar char="•"/>
            </a:pPr>
            <a:r>
              <a:rPr lang="en-US" sz="900" dirty="0">
                <a:solidFill>
                  <a:srgbClr val="FF0000"/>
                </a:solidFill>
                <a:latin typeface="Arial" panose="020B0604020202020204" pitchFamily="34" charset="0"/>
                <a:cs typeface="Arial" panose="020B0604020202020204" pitchFamily="34" charset="0"/>
              </a:rPr>
              <a:t>Four </a:t>
            </a:r>
            <a:r>
              <a:rPr lang="en-US" sz="900" b="0" u="none" dirty="0">
                <a:solidFill>
                  <a:srgbClr val="FF0000"/>
                </a:solidFill>
                <a:latin typeface="Arial" panose="020B0604020202020204" pitchFamily="34" charset="0"/>
                <a:cs typeface="Arial" panose="020B0604020202020204" pitchFamily="34" charset="0"/>
              </a:rPr>
              <a:t>voice-only </a:t>
            </a:r>
            <a:r>
              <a:rPr lang="en-US" sz="900" dirty="0">
                <a:solidFill>
                  <a:srgbClr val="FF0000"/>
                </a:solidFill>
                <a:latin typeface="Arial" panose="020B0604020202020204" pitchFamily="34" charset="0"/>
                <a:cs typeface="Arial" panose="020B0604020202020204" pitchFamily="34" charset="0"/>
              </a:rPr>
              <a:t>desktop models that are multi-line, supporting between 5-10 line/feature keys each (dependent on choice of session mode or enhanced line mode by the user). Two </a:t>
            </a:r>
            <a:r>
              <a:rPr lang="en-US" sz="900" dirty="0">
                <a:solidFill>
                  <a:srgbClr val="FF0000"/>
                </a:solidFill>
                <a:latin typeface="Arial" panose="020B0604020202020204" pitchFamily="34" charset="0"/>
              </a:rPr>
              <a:t>of these models</a:t>
            </a:r>
            <a:r>
              <a:rPr lang="en-US" sz="900" dirty="0">
                <a:solidFill>
                  <a:srgbClr val="FF0000"/>
                </a:solidFill>
                <a:latin typeface="Arial" panose="020B0604020202020204" pitchFamily="34" charset="0"/>
                <a:cs typeface="Arial" panose="020B0604020202020204" pitchFamily="34" charset="0"/>
              </a:rPr>
              <a:t> support Cisco Intelligent Proximity for telephony feature integration with your mobile device and two models support expanded scalability and added investment protection with support of Key Expansion Modules (KEMs). Depending on phone model, the total number of line keys supported is either 77 or 113. </a:t>
            </a:r>
          </a:p>
          <a:p>
            <a:pPr marL="171450" indent="-171450">
              <a:buFont typeface="Arial"/>
              <a:buChar char="•"/>
            </a:pPr>
            <a:r>
              <a:rPr lang="en-US" sz="900" dirty="0">
                <a:latin typeface="Arial" panose="020B0604020202020204" pitchFamily="34" charset="0"/>
                <a:cs typeface="Arial" panose="020B0604020202020204" pitchFamily="34" charset="0"/>
              </a:rPr>
              <a:t>An audio conference room phone, the 8831, provides audio conferencing for rooms up to 1140 square feet (139 square meters). It can also be used in executive offices for hands-free, 360-degree audio conferencing.</a:t>
            </a:r>
          </a:p>
          <a:p>
            <a:pPr marL="171450" indent="-171450">
              <a:buFont typeface="Arial"/>
              <a:buChar char="•"/>
            </a:pPr>
            <a:r>
              <a:rPr lang="en-US" sz="900" dirty="0">
                <a:solidFill>
                  <a:srgbClr val="FF0000"/>
                </a:solidFill>
                <a:latin typeface="Arial" panose="020B0604020202020204" pitchFamily="34" charset="0"/>
              </a:rPr>
              <a:t>Two Voice over Wireless LAN handsets support the need for rugged, portable, full suite of voice communications for in-campus workers who are physically active within their work roles (i.e., doctors, nurses, customer service personnel in retail, operations, engineering, production staff within manufacturing, maids in hospitality).</a:t>
            </a:r>
            <a:endParaRPr lang="en-US" sz="900" dirty="0">
              <a:solidFill>
                <a:srgbClr val="FF0000"/>
              </a:solidFill>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The series supports</a:t>
            </a:r>
            <a:r>
              <a:rPr lang="en-US" sz="900" baseline="0" dirty="0">
                <a:latin typeface="Arial" panose="020B0604020202020204" pitchFamily="34" charset="0"/>
                <a:cs typeface="Arial" panose="020B0604020202020204" pitchFamily="34" charset="0"/>
              </a:rPr>
              <a:t> f</a:t>
            </a:r>
            <a:r>
              <a:rPr lang="en-US" sz="900" dirty="0">
                <a:latin typeface="Arial" panose="020B0604020202020204" pitchFamily="34" charset="0"/>
                <a:cs typeface="Arial" panose="020B0604020202020204" pitchFamily="34" charset="0"/>
              </a:rPr>
              <a:t>ull-featured voice communications, including: </a:t>
            </a:r>
          </a:p>
          <a:p>
            <a:pPr marL="171450" indent="-171450">
              <a:buFont typeface="Arial"/>
              <a:buChar char="•"/>
            </a:pPr>
            <a:r>
              <a:rPr lang="en-US" sz="900" dirty="0">
                <a:latin typeface="Arial" panose="020B0604020202020204" pitchFamily="34" charset="0"/>
                <a:cs typeface="Arial" panose="020B0604020202020204" pitchFamily="34" charset="0"/>
              </a:rPr>
              <a:t>Extension mobility (log into your phone, via a unique assigned PIN code, from another phone to maximize productivity) </a:t>
            </a:r>
          </a:p>
          <a:p>
            <a:pPr marL="171450" indent="-171450">
              <a:buFont typeface="Arial"/>
              <a:buChar char="•"/>
            </a:pPr>
            <a:r>
              <a:rPr lang="en-US" sz="900" dirty="0">
                <a:latin typeface="Arial" panose="020B0604020202020204" pitchFamily="34" charset="0"/>
                <a:cs typeface="Arial" panose="020B0604020202020204" pitchFamily="34" charset="0"/>
              </a:rPr>
              <a:t>Multiuser login (sharing a phone in multiuser environments -  such as for shift workers like nurse stations, help desks, etc.) but it’s customized for you when you’re on shift</a:t>
            </a:r>
          </a:p>
          <a:p>
            <a:pPr marL="171450" indent="-171450">
              <a:buFont typeface="Arial"/>
              <a:buChar char="•"/>
            </a:pPr>
            <a:r>
              <a:rPr lang="en-US" sz="900" dirty="0">
                <a:latin typeface="Arial" panose="020B0604020202020204" pitchFamily="34" charset="0"/>
                <a:cs typeface="Arial" panose="020B0604020202020204" pitchFamily="34" charset="0"/>
              </a:rPr>
              <a:t>Single number reach – give out one number to all your contacts and prioritize which of your devices are contacted based on day of week, time of day, etc.</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Regardless of which portfolio you choose (or if you deploy both within your organization), the software design for each series is common -  ensuring an easy-to-use calling experience that is consistent across not only phones but soft-clients and video room systems.</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Customers can get detailed information on each model in the series at: </a:t>
            </a:r>
            <a:r>
              <a:rPr lang="en-US" sz="900" dirty="0">
                <a:latin typeface="Arial" panose="020B0604020202020204" pitchFamily="34" charset="0"/>
                <a:cs typeface="Arial" panose="020B0604020202020204" pitchFamily="34" charset="0"/>
                <a:hlinkClick r:id="rId3"/>
              </a:rPr>
              <a:t>www.cisco.com/go/ipphones/7800</a:t>
            </a:r>
            <a:r>
              <a:rPr lang="en-US" sz="900" dirty="0">
                <a:latin typeface="Arial" panose="020B0604020202020204" pitchFamily="34" charset="0"/>
                <a:cs typeface="Arial" panose="020B0604020202020204" pitchFamily="34" charset="0"/>
              </a:rPr>
              <a:t> </a:t>
            </a:r>
          </a:p>
          <a:p>
            <a:r>
              <a:rPr lang="en-US" sz="900" i="0" dirty="0">
                <a:latin typeface="Arial" panose="020B0604020202020204" pitchFamily="34" charset="0"/>
                <a:cs typeface="Arial" panose="020B0604020202020204" pitchFamily="34" charset="0"/>
              </a:rPr>
              <a:t>For more detailed info on the 8800 Series: </a:t>
            </a:r>
            <a:r>
              <a:rPr lang="en-US" sz="900" i="0" dirty="0">
                <a:latin typeface="Arial" panose="020B0604020202020204" pitchFamily="34" charset="0"/>
                <a:cs typeface="Arial" panose="020B0604020202020204" pitchFamily="34" charset="0"/>
                <a:hlinkClick r:id="rId4"/>
              </a:rPr>
              <a:t>www.cisco.com/go/ipphones/8800</a:t>
            </a:r>
            <a:r>
              <a:rPr lang="en-US" sz="900" i="0" dirty="0">
                <a:latin typeface="Arial" panose="020B0604020202020204" pitchFamily="34" charset="0"/>
                <a:cs typeface="Arial" panose="020B0604020202020204" pitchFamily="34" charset="0"/>
              </a:rPr>
              <a:t> </a:t>
            </a:r>
          </a:p>
          <a:p>
            <a:endParaRPr lang="en-US" sz="900" dirty="0">
              <a:latin typeface="Arial" panose="020B0604020202020204" pitchFamily="34" charset="0"/>
              <a:cs typeface="Arial" panose="020B0604020202020204" pitchFamily="34" charset="0"/>
            </a:endParaRPr>
          </a:p>
        </p:txBody>
      </p:sp>
      <p:sp>
        <p:nvSpPr>
          <p:cNvPr id="6" name="Notes Placeholder 2"/>
          <p:cNvSpPr txBox="1">
            <a:spLocks/>
          </p:cNvSpPr>
          <p:nvPr/>
        </p:nvSpPr>
        <p:spPr>
          <a:xfrm>
            <a:off x="858210" y="4558492"/>
            <a:ext cx="5608320" cy="418338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49220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D63EA51F-D046-4377-8007-24798BC0560F}" type="slidenum">
              <a:rPr lang="en-US" smtClean="0">
                <a:latin typeface="Arial" panose="020B0604020202020204" pitchFamily="34" charset="0"/>
                <a:cs typeface="Arial" panose="020B0604020202020204" pitchFamily="34" charset="0"/>
              </a:rPr>
              <a:pPr/>
              <a:t>42</a:t>
            </a:fld>
            <a:endParaRPr lang="en-US" dirty="0">
              <a:latin typeface="Arial" panose="020B0604020202020204" pitchFamily="34" charset="0"/>
              <a:cs typeface="Arial" panose="020B0604020202020204" pitchFamily="34" charset="0"/>
            </a:endParaRPr>
          </a:p>
        </p:txBody>
      </p:sp>
      <p:sp>
        <p:nvSpPr>
          <p:cNvPr id="5" name="Notes Placeholder 4"/>
          <p:cNvSpPr>
            <a:spLocks noGrp="1"/>
          </p:cNvSpPr>
          <p:nvPr>
            <p:ph type="body" sz="quarter" idx="11"/>
          </p:nvPr>
        </p:nvSpPr>
        <p:spPr>
          <a:xfrm>
            <a:off x="162641" y="4291446"/>
            <a:ext cx="6823762" cy="4183380"/>
          </a:xfrm>
        </p:spPr>
        <p:txBody>
          <a:bodyPr/>
          <a:lstStyle/>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The Cisco IP Phone 7800 Series and 8800 Series are available</a:t>
            </a:r>
            <a:r>
              <a:rPr lang="en-US" sz="900" baseline="0" dirty="0">
                <a:latin typeface="Arial" panose="020B0604020202020204" pitchFamily="34" charset="0"/>
                <a:cs typeface="Arial" panose="020B0604020202020204" pitchFamily="34" charset="0"/>
              </a:rPr>
              <a:t> with multiplatform firmware, enabling support for third-party call control through Cisco-approved UCaaS providers, including </a:t>
            </a:r>
            <a:r>
              <a:rPr lang="en-US" sz="900" baseline="0" dirty="0" err="1">
                <a:latin typeface="Arial" panose="020B0604020202020204" pitchFamily="34" charset="0"/>
                <a:cs typeface="Arial" panose="020B0604020202020204" pitchFamily="34" charset="0"/>
              </a:rPr>
              <a:t>Broadsoft</a:t>
            </a:r>
            <a:r>
              <a:rPr lang="en-US" sz="900" baseline="0" dirty="0">
                <a:latin typeface="Arial" panose="020B0604020202020204" pitchFamily="34" charset="0"/>
                <a:cs typeface="Arial" panose="020B0604020202020204" pitchFamily="34" charset="0"/>
              </a:rPr>
              <a:t>, Centile, </a:t>
            </a:r>
            <a:r>
              <a:rPr lang="en-US" sz="900" baseline="0" dirty="0" err="1">
                <a:latin typeface="Arial" panose="020B0604020202020204" pitchFamily="34" charset="0"/>
                <a:cs typeface="Arial" panose="020B0604020202020204" pitchFamily="34" charset="0"/>
              </a:rPr>
              <a:t>Metaswitch</a:t>
            </a:r>
            <a:r>
              <a:rPr lang="en-US" sz="900" baseline="0" dirty="0">
                <a:latin typeface="Arial" panose="020B0604020202020204" pitchFamily="34" charset="0"/>
                <a:cs typeface="Arial" panose="020B0604020202020204" pitchFamily="34" charset="0"/>
              </a:rPr>
              <a:t>, and Asterisk.</a:t>
            </a:r>
          </a:p>
          <a:p>
            <a:pPr marL="171450" indent="-171450">
              <a:buFont typeface="Arial" panose="020B0604020202020204" pitchFamily="34" charset="0"/>
              <a:buChar char="•"/>
            </a:pPr>
            <a:r>
              <a:rPr lang="en-US" sz="900" baseline="0" dirty="0">
                <a:latin typeface="Arial" panose="020B0604020202020204" pitchFamily="34" charset="0"/>
                <a:cs typeface="Arial" panose="020B0604020202020204" pitchFamily="34" charset="0"/>
              </a:rPr>
              <a:t>Now, you can have the same audio quality, rich features, and ease of use from the Cisco IP Phone 7800 and 8800 Series, even if you use another platform for unified communications.</a:t>
            </a:r>
          </a:p>
          <a:p>
            <a:pPr marL="171450" indent="-171450">
              <a:buFont typeface="Arial" panose="020B0604020202020204" pitchFamily="34" charset="0"/>
              <a:buChar char="•"/>
            </a:pPr>
            <a:r>
              <a:rPr lang="en-US" sz="900" baseline="0" dirty="0">
                <a:latin typeface="Arial" panose="020B0604020202020204" pitchFamily="34" charset="0"/>
                <a:cs typeface="Arial" panose="020B0604020202020204" pitchFamily="34" charset="0"/>
              </a:rPr>
              <a:t>The Cisco IP Phone 6800 Series adds additional options, and offers affordable, basic voice telephony on third-party calling platforms.</a:t>
            </a:r>
          </a:p>
          <a:p>
            <a:endParaRPr lang="en-US" sz="900" dirty="0">
              <a:latin typeface="Arial" panose="020B0604020202020204" pitchFamily="34" charset="0"/>
              <a:cs typeface="Arial" panose="020B0604020202020204" pitchFamily="34" charset="0"/>
            </a:endParaRPr>
          </a:p>
        </p:txBody>
      </p:sp>
      <p:sp>
        <p:nvSpPr>
          <p:cNvPr id="6" name="Notes Placeholder 2"/>
          <p:cNvSpPr txBox="1">
            <a:spLocks/>
          </p:cNvSpPr>
          <p:nvPr/>
        </p:nvSpPr>
        <p:spPr>
          <a:xfrm>
            <a:off x="858210" y="4558492"/>
            <a:ext cx="5608320" cy="418338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39846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D63EA51F-D046-4377-8007-24798BC0560F}" type="slidenum">
              <a:rPr lang="en-US" smtClean="0">
                <a:latin typeface="Arial" panose="020B0604020202020204" pitchFamily="34" charset="0"/>
                <a:cs typeface="Arial" panose="020B0604020202020204" pitchFamily="34" charset="0"/>
              </a:rPr>
              <a:pPr/>
              <a:t>43</a:t>
            </a:fld>
            <a:endParaRPr lang="en-US" dirty="0">
              <a:latin typeface="Arial" panose="020B0604020202020204" pitchFamily="34" charset="0"/>
              <a:cs typeface="Arial" panose="020B0604020202020204" pitchFamily="34" charset="0"/>
            </a:endParaRPr>
          </a:p>
        </p:txBody>
      </p:sp>
      <p:sp>
        <p:nvSpPr>
          <p:cNvPr id="5" name="Notes Placeholder 4"/>
          <p:cNvSpPr>
            <a:spLocks noGrp="1"/>
          </p:cNvSpPr>
          <p:nvPr>
            <p:ph type="body" sz="quarter" idx="11"/>
          </p:nvPr>
        </p:nvSpPr>
        <p:spPr>
          <a:xfrm>
            <a:off x="162641" y="4291446"/>
            <a:ext cx="6823762" cy="4183380"/>
          </a:xfrm>
        </p:spPr>
        <p:txBody>
          <a:bodyPr/>
          <a:lstStyle/>
          <a:p>
            <a:r>
              <a:rPr lang="en-US" sz="900" b="0" i="0" kern="1200" dirty="0">
                <a:solidFill>
                  <a:schemeClr val="tx1"/>
                </a:solidFill>
                <a:effectLst/>
                <a:latin typeface="+mn-lt"/>
                <a:ea typeface="ＭＳ Ｐゴシック" charset="0"/>
                <a:cs typeface="ＭＳ Ｐゴシック" charset="0"/>
              </a:rPr>
              <a:t>The Cisco® Headset 500 Series offers vibrant, rich audio in a surprisingly comfortable</a:t>
            </a:r>
            <a:r>
              <a:rPr lang="en-US" sz="900" b="0" i="0" kern="1200" baseline="0" dirty="0">
                <a:solidFill>
                  <a:schemeClr val="tx1"/>
                </a:solidFill>
                <a:effectLst/>
                <a:latin typeface="+mn-lt"/>
                <a:ea typeface="ＭＳ Ｐゴシック" charset="0"/>
                <a:cs typeface="ＭＳ Ｐゴシック" charset="0"/>
              </a:rPr>
              <a:t>, long-wearing form factor. The 500 Series currently offers six models: four wired models (single and dual ear piece) with a variety of connector options, as well as two wireless models (single and dual ear piece) with DECT connectivity.</a:t>
            </a:r>
          </a:p>
          <a:p>
            <a:endParaRPr lang="en-US" sz="900" b="0" i="0" kern="1200" baseline="0" dirty="0">
              <a:solidFill>
                <a:schemeClr val="tx1"/>
              </a:solidFill>
              <a:effectLst/>
              <a:latin typeface="+mn-lt"/>
              <a:ea typeface="ＭＳ Ｐゴシック" charset="0"/>
              <a:cs typeface="ＭＳ Ｐゴシック" charset="0"/>
            </a:endParaRPr>
          </a:p>
          <a:p>
            <a:r>
              <a:rPr lang="en-US" sz="900" b="0" i="0" kern="1200" baseline="0" dirty="0">
                <a:solidFill>
                  <a:schemeClr val="tx1"/>
                </a:solidFill>
                <a:effectLst/>
                <a:latin typeface="+mn-lt"/>
                <a:ea typeface="ＭＳ Ｐゴシック" charset="0"/>
                <a:cs typeface="ＭＳ Ｐゴシック" charset="0"/>
              </a:rPr>
              <a:t>Designed for use in open workspaces, call centers, and other noisy environments, the 500 Series allows users to stay focused and offers r</a:t>
            </a:r>
            <a:r>
              <a:rPr lang="en-US" sz="900" b="0" i="0" kern="1200" dirty="0">
                <a:solidFill>
                  <a:schemeClr val="tx1"/>
                </a:solidFill>
                <a:effectLst/>
                <a:latin typeface="+mn-lt"/>
                <a:ea typeface="ＭＳ Ｐゴシック" charset="0"/>
                <a:cs typeface="ＭＳ Ｐゴシック" charset="0"/>
              </a:rPr>
              <a:t>ich sound, exceptional comfort, and proven reliability. Sophisticated</a:t>
            </a:r>
            <a:r>
              <a:rPr lang="en-US" sz="900" b="0" i="0" kern="1200" baseline="0" dirty="0">
                <a:solidFill>
                  <a:schemeClr val="tx1"/>
                </a:solidFill>
                <a:effectLst/>
                <a:latin typeface="+mn-lt"/>
                <a:ea typeface="ＭＳ Ｐゴシック" charset="0"/>
                <a:cs typeface="ＭＳ Ｐゴシック" charset="0"/>
              </a:rPr>
              <a:t> noise-reduction technology in the earpieces and microphone keep the focus on your collaboration experience instead of on background noise.</a:t>
            </a:r>
            <a:endParaRPr lang="en-US" sz="900" b="0" i="0" kern="1200" dirty="0">
              <a:solidFill>
                <a:schemeClr val="tx1"/>
              </a:solidFill>
              <a:effectLst/>
              <a:latin typeface="+mn-lt"/>
              <a:ea typeface="ＭＳ Ｐゴシック" charset="0"/>
              <a:cs typeface="ＭＳ Ｐゴシック" charset="0"/>
            </a:endParaRPr>
          </a:p>
          <a:p>
            <a:endParaRPr lang="en-US" sz="900" b="0" i="0" kern="1200" dirty="0">
              <a:solidFill>
                <a:schemeClr val="tx1"/>
              </a:solidFill>
              <a:effectLst/>
              <a:latin typeface="+mn-lt"/>
              <a:ea typeface="ＭＳ Ｐゴシック" charset="0"/>
              <a:cs typeface="ＭＳ Ｐゴシック" charset="0"/>
            </a:endParaRPr>
          </a:p>
          <a:p>
            <a:r>
              <a:rPr lang="en-US" sz="900" b="0" i="0" kern="1200" dirty="0">
                <a:solidFill>
                  <a:schemeClr val="tx1"/>
                </a:solidFill>
                <a:effectLst/>
                <a:latin typeface="+mn-lt"/>
                <a:ea typeface="ＭＳ Ｐゴシック" charset="0"/>
                <a:cs typeface="ＭＳ Ｐゴシック" charset="0"/>
              </a:rPr>
              <a:t>With the USB headset adapter, the 500 Series delivers an even more magical experience,</a:t>
            </a:r>
            <a:r>
              <a:rPr lang="en-US" sz="900" b="0" i="0" kern="1200" baseline="0" dirty="0">
                <a:solidFill>
                  <a:schemeClr val="tx1"/>
                </a:solidFill>
                <a:effectLst/>
                <a:latin typeface="+mn-lt"/>
                <a:ea typeface="ＭＳ Ｐゴシック" charset="0"/>
                <a:cs typeface="ＭＳ Ｐゴシック" charset="0"/>
              </a:rPr>
              <a:t> made possible through</a:t>
            </a:r>
            <a:r>
              <a:rPr lang="en-US" sz="900" b="0" i="0" kern="1200" dirty="0">
                <a:solidFill>
                  <a:schemeClr val="tx1"/>
                </a:solidFill>
                <a:effectLst/>
                <a:latin typeface="+mn-lt"/>
                <a:ea typeface="ＭＳ Ｐゴシック" charset="0"/>
                <a:cs typeface="ＭＳ Ｐゴシック" charset="0"/>
              </a:rPr>
              <a:t> deep integrations with Cisco phones, video</a:t>
            </a:r>
            <a:r>
              <a:rPr lang="en-US" sz="900" b="0" i="0" kern="1200" baseline="0" dirty="0">
                <a:solidFill>
                  <a:schemeClr val="tx1"/>
                </a:solidFill>
                <a:effectLst/>
                <a:latin typeface="+mn-lt"/>
                <a:ea typeface="ＭＳ Ｐゴシック" charset="0"/>
                <a:cs typeface="ＭＳ Ｐゴシック" charset="0"/>
              </a:rPr>
              <a:t> devices, and soft clients.</a:t>
            </a:r>
            <a:r>
              <a:rPr lang="en-US" sz="900" b="0" i="0" kern="1200" dirty="0">
                <a:solidFill>
                  <a:schemeClr val="tx1"/>
                </a:solidFill>
                <a:effectLst/>
                <a:latin typeface="+mn-lt"/>
                <a:ea typeface="ＭＳ Ｐゴシック" charset="0"/>
                <a:cs typeface="ＭＳ Ｐゴシック" charset="0"/>
              </a:rPr>
              <a:t> Users benefit</a:t>
            </a:r>
            <a:r>
              <a:rPr lang="en-US" sz="900" b="0" i="0" kern="1200" baseline="0" dirty="0">
                <a:solidFill>
                  <a:schemeClr val="tx1"/>
                </a:solidFill>
                <a:effectLst/>
                <a:latin typeface="+mn-lt"/>
                <a:ea typeface="ＭＳ Ｐゴシック" charset="0"/>
                <a:cs typeface="ＭＳ Ｐゴシック" charset="0"/>
              </a:rPr>
              <a:t> from</a:t>
            </a:r>
            <a:r>
              <a:rPr lang="en-US" sz="900" b="0" i="0" kern="1200" dirty="0">
                <a:solidFill>
                  <a:schemeClr val="tx1"/>
                </a:solidFill>
                <a:effectLst/>
                <a:latin typeface="+mn-lt"/>
                <a:ea typeface="ＭＳ Ｐゴシック" charset="0"/>
                <a:cs typeface="ＭＳ Ｐゴシック" charset="0"/>
              </a:rPr>
              <a:t> automatic touchless software upgrades, an in-call presence indicator, and audio customizations that allow you to adjust how you hear the far end and how they hear you.</a:t>
            </a:r>
            <a:endParaRPr lang="en-US" sz="900" dirty="0">
              <a:latin typeface="Arial" panose="020B0604020202020204" pitchFamily="34" charset="0"/>
              <a:cs typeface="Arial" panose="020B0604020202020204" pitchFamily="34" charset="0"/>
            </a:endParaRPr>
          </a:p>
        </p:txBody>
      </p:sp>
      <p:sp>
        <p:nvSpPr>
          <p:cNvPr id="6" name="Notes Placeholder 2"/>
          <p:cNvSpPr txBox="1">
            <a:spLocks/>
          </p:cNvSpPr>
          <p:nvPr/>
        </p:nvSpPr>
        <p:spPr>
          <a:xfrm>
            <a:off x="858210" y="4558492"/>
            <a:ext cx="5608320" cy="418338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598219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pursuing an architectural approach to delivering unified communications, we are able to deliver and support a portfolio of endpoints that ranges from the boardroom to the browser.  No other vendor has the breadth and depth of what we can provide today. We provide a top-quality, consistent experience across any device, whether you’re using our immersive systems or your mobile device.  </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44</a:t>
            </a:fld>
            <a:endParaRPr lang="en-US" dirty="0"/>
          </a:p>
        </p:txBody>
      </p:sp>
    </p:spTree>
    <p:extLst>
      <p:ext uri="{BB962C8B-B14F-4D97-AF65-F5344CB8AC3E}">
        <p14:creationId xmlns:p14="http://schemas.microsoft.com/office/powerpoint/2010/main" val="300822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entury Gothic"/>
              </a:rPr>
              <a:t>To support and empower the modern workforce, our mission is to put “no-compromise” collaboration into every room, on every desk, in every pocket, and into every application</a:t>
            </a:r>
            <a:r>
              <a:rPr lang="en-US" b="0" dirty="0">
                <a:cs typeface="Century Gothic"/>
              </a:rPr>
              <a:t>. [[CLICK]] </a:t>
            </a:r>
          </a:p>
          <a:p>
            <a:endParaRPr lang="en-US" dirty="0">
              <a:cs typeface="Century Gothic"/>
            </a:endParaRPr>
          </a:p>
          <a:p>
            <a:r>
              <a:rPr lang="en-US" dirty="0">
                <a:cs typeface="Century Gothic"/>
              </a:rPr>
              <a:t>Our</a:t>
            </a:r>
            <a:r>
              <a:rPr lang="en-US" baseline="0" dirty="0">
                <a:cs typeface="Century Gothic"/>
              </a:rPr>
              <a:t> collaboration device offerings exemplify both affordability and ease of use with a consistent user experience across the endpoint portfolio.</a:t>
            </a:r>
            <a:endParaRPr lang="en-US" dirty="0">
              <a:cs typeface="Century Gothic"/>
            </a:endParaRPr>
          </a:p>
          <a:p>
            <a:endParaRPr lang="en-US" dirty="0">
              <a:cs typeface="Century Gothic"/>
            </a:endParaRPr>
          </a:p>
          <a:p>
            <a:r>
              <a:rPr lang="en-US" dirty="0">
                <a:cs typeface="Century Gothic"/>
              </a:rPr>
              <a:t>We are already doing this today with the deployment options of on-premises, cloud, and hybrid </a:t>
            </a:r>
            <a:r>
              <a:rPr lang="en-US" b="0" u="none" dirty="0">
                <a:cs typeface="Century Gothic"/>
              </a:rPr>
              <a:t>collaboration tools</a:t>
            </a:r>
            <a:r>
              <a:rPr lang="en-US" u="none" dirty="0">
                <a:cs typeface="Century Gothic"/>
              </a:rPr>
              <a:t>. </a:t>
            </a:r>
            <a:r>
              <a:rPr lang="en-US" dirty="0">
                <a:cs typeface="Century Gothic"/>
              </a:rPr>
              <a:t>Moving forward, we will leverage the cloud even more to help us move faster in delivering new innovations. We are starting from a position of strength; we’ve got the industry leading SaaS business with Webex Meetings today and now with Cisco Webex Teams,  we’re further innovating</a:t>
            </a:r>
            <a:r>
              <a:rPr lang="en-US" baseline="0" dirty="0">
                <a:cs typeface="Century Gothic"/>
              </a:rPr>
              <a:t> across </a:t>
            </a:r>
            <a:r>
              <a:rPr lang="en-US" dirty="0">
                <a:cs typeface="Century Gothic"/>
              </a:rPr>
              <a:t>a broader “fabric” platform in the cloud the right way. So whether you need business-quality voice and video in the cloud or meeting rooms that connect people from any devices, you’ll get the best solution leveraging the investment you’ve already made.  </a:t>
            </a:r>
          </a:p>
        </p:txBody>
      </p:sp>
      <p:sp>
        <p:nvSpPr>
          <p:cNvPr id="4" name="Slide Number Placeholder 3"/>
          <p:cNvSpPr>
            <a:spLocks noGrp="1"/>
          </p:cNvSpPr>
          <p:nvPr>
            <p:ph type="sldNum" sz="quarter" idx="10"/>
          </p:nvPr>
        </p:nvSpPr>
        <p:spPr/>
        <p:txBody>
          <a:bodyPr/>
          <a:lstStyle/>
          <a:p>
            <a:fld id="{34CB744E-8A5F-3D42-8091-5B454D0F1753}" type="slidenum">
              <a:rPr lang="en-US" smtClean="0"/>
              <a:pPr/>
              <a:t>5</a:t>
            </a:fld>
            <a:endParaRPr lang="en-US" dirty="0"/>
          </a:p>
        </p:txBody>
      </p:sp>
    </p:spTree>
    <p:extLst>
      <p:ext uri="{BB962C8B-B14F-4D97-AF65-F5344CB8AC3E}">
        <p14:creationId xmlns:p14="http://schemas.microsoft.com/office/powerpoint/2010/main" val="1346781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500" b="0" u="none" dirty="0"/>
              <a:t>Cisco continues to set the bar for next-generation</a:t>
            </a:r>
            <a:r>
              <a:rPr lang="en-US" sz="500" b="0" u="none" baseline="0" dirty="0"/>
              <a:t> video conferencing and collaboration. And respected industry analysts concur. </a:t>
            </a:r>
          </a:p>
          <a:p>
            <a:endParaRPr lang="en-US" sz="500" b="0" u="none" baseline="0" dirty="0"/>
          </a:p>
          <a:p>
            <a:r>
              <a:rPr lang="en-US" sz="500" b="0" u="none" baseline="0" dirty="0"/>
              <a:t>In addition to our number-one market share in enterprise video and technology, Cisco continues to be recognized for our execution and vision for video and UC collaboration including:</a:t>
            </a:r>
            <a:endParaRPr lang="en-US" sz="500" b="0" u="none" dirty="0"/>
          </a:p>
          <a:p>
            <a:endParaRPr lang="en-US" sz="500" dirty="0"/>
          </a:p>
          <a:p>
            <a:pPr marL="171450" indent="-171450">
              <a:buFont typeface="Arial" panose="020B0604020202020204" pitchFamily="34" charset="0"/>
              <a:buChar char="•"/>
            </a:pPr>
            <a:r>
              <a:rPr lang="en-US" sz="500" dirty="0"/>
              <a:t>Gartner Magic Quadrant: Leader in Meeting Solutions</a:t>
            </a:r>
            <a:r>
              <a:rPr lang="en-US" sz="500" baseline="0" dirty="0"/>
              <a:t> as well as Leader in the Meeting Solution Critical Capabilities (Sept </a:t>
            </a:r>
            <a:r>
              <a:rPr lang="en-US" sz="500" dirty="0"/>
              <a:t>2017)</a:t>
            </a:r>
          </a:p>
          <a:p>
            <a:pPr marL="171450" indent="-171450">
              <a:buFont typeface="Arial" panose="020B0604020202020204" pitchFamily="34" charset="0"/>
              <a:buChar char="•"/>
            </a:pPr>
            <a:r>
              <a:rPr lang="en-US" sz="500" dirty="0">
                <a:solidFill>
                  <a:srgbClr val="FF0000"/>
                </a:solidFill>
              </a:rPr>
              <a:t>Gartner Magic Quadrant: Leader in Unified Communications (July 2017)</a:t>
            </a:r>
          </a:p>
          <a:p>
            <a:pPr marL="171450" indent="-171450">
              <a:buFont typeface="Arial" panose="020B0604020202020204" pitchFamily="34" charset="0"/>
              <a:buChar char="•"/>
            </a:pPr>
            <a:r>
              <a:rPr lang="en-US" sz="500" dirty="0"/>
              <a:t>IDC MarketScape: Leader in Worldwide Enterprise Video Conferencing Equipment – 2016</a:t>
            </a:r>
          </a:p>
          <a:p>
            <a:pPr marL="171450" indent="-171450">
              <a:buFont typeface="Arial" panose="020B0604020202020204" pitchFamily="34" charset="0"/>
              <a:buChar char="•"/>
            </a:pPr>
            <a:r>
              <a:rPr lang="en-US" sz="500" dirty="0"/>
              <a:t>Aragon</a:t>
            </a:r>
            <a:r>
              <a:rPr lang="en-US" sz="500" baseline="0" dirty="0"/>
              <a:t> Globe for Web and Video Conferencing, November 2017</a:t>
            </a:r>
            <a:endParaRPr lang="en-US" sz="500" dirty="0"/>
          </a:p>
          <a:p>
            <a:pPr marL="171450" indent="-171450">
              <a:buFont typeface="Arial" panose="020B0604020202020204" pitchFamily="34" charset="0"/>
              <a:buChar char="•"/>
            </a:pPr>
            <a:endParaRPr lang="en-US" sz="500" dirty="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500" b="0" u="none" baseline="0" dirty="0"/>
              <a:t>And, a first among our peers – 14 Red Dot Design awards since 2014, which speaks to our focus on experience and delightful design for our video endpoint portfolio. The awards included an </a:t>
            </a:r>
            <a:r>
              <a:rPr lang="en-US" sz="500" u="none" dirty="0"/>
              <a:t>Int</a:t>
            </a:r>
            <a:r>
              <a:rPr lang="en-US" sz="500" dirty="0"/>
              <a:t>ernational</a:t>
            </a:r>
            <a:r>
              <a:rPr lang="en-US" sz="500" baseline="0" dirty="0"/>
              <a:t> </a:t>
            </a:r>
            <a:r>
              <a:rPr lang="en-US" sz="500" dirty="0"/>
              <a:t>Seal for Outstanding Design, plus Best of the Best 2014 award for the Cisco Webex Board</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500" dirty="0"/>
          </a:p>
          <a:p>
            <a:r>
              <a:rPr lang="en-US" sz="500" u="none" dirty="0"/>
              <a:t>Award Details:</a:t>
            </a:r>
          </a:p>
          <a:p>
            <a:endParaRPr lang="en-US" sz="500" dirty="0"/>
          </a:p>
          <a:p>
            <a:r>
              <a:rPr lang="en-US" sz="500" b="1" dirty="0"/>
              <a:t>Market Leadership Proof Points</a:t>
            </a:r>
            <a:r>
              <a:rPr lang="en-US" sz="500" dirty="0"/>
              <a:t>: Cisco CMIR report, CYQ1 ‘15</a:t>
            </a:r>
          </a:p>
          <a:p>
            <a:r>
              <a:rPr lang="en-US" sz="500" dirty="0"/>
              <a:t>Largest installed base in the industry: 85M IP phones, 2M+ TelePresence endpoints, 22M+ Jabber seats</a:t>
            </a:r>
          </a:p>
          <a:p>
            <a:endParaRPr lang="en-US" sz="500" dirty="0"/>
          </a:p>
          <a:p>
            <a:pPr marL="0" lvl="0" indent="0">
              <a:buFont typeface="Arial"/>
              <a:buNone/>
            </a:pPr>
            <a:r>
              <a:rPr lang="en-US" sz="500" b="1" baseline="0" dirty="0"/>
              <a:t>Gartner Magic Quadrant, </a:t>
            </a:r>
            <a:r>
              <a:rPr lang="en-US" sz="500" b="1" u="sng" baseline="0" dirty="0"/>
              <a:t>August 2015</a:t>
            </a:r>
          </a:p>
          <a:p>
            <a:pPr marL="0" lvl="0" indent="0">
              <a:buFont typeface="Arial"/>
              <a:buNone/>
            </a:pPr>
            <a:r>
              <a:rPr lang="en-US" sz="500" kern="1200" dirty="0">
                <a:solidFill>
                  <a:schemeClr val="tx1"/>
                </a:solidFill>
                <a:ea typeface="ＭＳ Ｐゴシック" charset="0"/>
                <a:cs typeface="Arial" panose="020B0604020202020204" pitchFamily="34" charset="0"/>
              </a:rPr>
              <a:t>“Cisco remains an established leader in the group video systems market, with a comprehensive set of video endpoints, infrastructure, and enabling services. It has continued to simplify its endpoint portfolio down to a clear and differentiated set of devices, with form factors now available for virtually any meeting space.” Strengths include: </a:t>
            </a:r>
            <a:endParaRPr lang="en-US" sz="600" kern="1200" dirty="0">
              <a:solidFill>
                <a:schemeClr val="tx1"/>
              </a:solidFill>
              <a:ea typeface="ＭＳ Ｐゴシック" charset="0"/>
              <a:cs typeface="Arial" panose="020B0604020202020204" pitchFamily="34" charset="0"/>
            </a:endParaRPr>
          </a:p>
          <a:p>
            <a:pPr marL="171450" lvl="0" indent="-171450">
              <a:buFont typeface="Arial" panose="020B0604020202020204" pitchFamily="34" charset="0"/>
              <a:buChar char="•"/>
            </a:pPr>
            <a:r>
              <a:rPr lang="en-US" sz="500" kern="1200" dirty="0">
                <a:solidFill>
                  <a:schemeClr val="tx1"/>
                </a:solidFill>
                <a:ea typeface="ＭＳ Ｐゴシック" charset="0"/>
                <a:cs typeface="Arial" panose="020B0604020202020204" pitchFamily="34" charset="0"/>
              </a:rPr>
              <a:t>Cisco continues to demonstrate market traction with enterprise deployments exceeding 5000 room systems, including single and multiscreen devices.</a:t>
            </a:r>
          </a:p>
          <a:p>
            <a:pPr marL="171450" lvl="0" indent="-171450">
              <a:buFont typeface="Arial" panose="020B0604020202020204" pitchFamily="34" charset="0"/>
              <a:buChar char="•"/>
            </a:pPr>
            <a:r>
              <a:rPr lang="en-US" sz="500" kern="1200" dirty="0">
                <a:solidFill>
                  <a:schemeClr val="tx1"/>
                </a:solidFill>
                <a:ea typeface="ＭＳ Ｐゴシック" charset="0"/>
                <a:cs typeface="Arial" panose="020B0604020202020204" pitchFamily="34" charset="0"/>
              </a:rPr>
              <a:t>Collaboration Meeting Rooms (CMR) leverages Cisco's considerable market presence in Web and multiparty conferencing and expands interoperability options at scale.</a:t>
            </a:r>
          </a:p>
          <a:p>
            <a:pPr marL="171450" lvl="0" indent="-171450">
              <a:buFont typeface="Arial" panose="020B0604020202020204" pitchFamily="34" charset="0"/>
              <a:buChar char="•"/>
            </a:pPr>
            <a:r>
              <a:rPr lang="en-US" sz="500" kern="1200" dirty="0">
                <a:solidFill>
                  <a:schemeClr val="tx1"/>
                </a:solidFill>
                <a:ea typeface="ＭＳ Ｐゴシック" charset="0"/>
                <a:cs typeface="Arial" panose="020B0604020202020204" pitchFamily="34" charset="0"/>
              </a:rPr>
              <a:t>Cisco offers a comprehensive endpoint portfolio with clear, device-specific value propositions and consistent industrial design and user experiences.</a:t>
            </a:r>
          </a:p>
          <a:p>
            <a:pPr marL="171450" lvl="0" indent="-171450">
              <a:buFont typeface="Arial" panose="020B0604020202020204" pitchFamily="34" charset="0"/>
              <a:buChar char="•"/>
            </a:pPr>
            <a:endParaRPr lang="en-US" sz="500" baseline="0" dirty="0"/>
          </a:p>
          <a:p>
            <a:pPr lvl="0"/>
            <a:r>
              <a:rPr lang="en-US" sz="500" b="1" dirty="0">
                <a:solidFill>
                  <a:srgbClr val="FF0000"/>
                </a:solidFill>
              </a:rPr>
              <a:t>Gartner Magic Quadrant, December 2016</a:t>
            </a:r>
          </a:p>
          <a:p>
            <a:pPr lvl="0"/>
            <a:r>
              <a:rPr lang="en-US" sz="500" dirty="0">
                <a:solidFill>
                  <a:srgbClr val="FF0000"/>
                </a:solidFill>
              </a:rPr>
              <a:t>“Cisco's UC solution is an attractive prospect for midsize, large and multinational corporations requiring strong voice, video or conferencing capabilities. Cisco offers a globally scalable full UC suite, with a quality user experience across all leading mobile devices, plus strong telephony and market-leading conferencing capabilities.”</a:t>
            </a:r>
            <a:endParaRPr lang="en-US" sz="500" baseline="0" dirty="0">
              <a:solidFill>
                <a:srgbClr val="FF0000"/>
              </a:solidFill>
            </a:endParaRPr>
          </a:p>
          <a:p>
            <a:pPr marL="0" lvl="0" indent="0">
              <a:buFont typeface="Arial"/>
              <a:buNone/>
            </a:pPr>
            <a:endParaRPr lang="en-US" sz="500" baseline="0" dirty="0">
              <a:solidFill>
                <a:srgbClr val="FF0000"/>
              </a:solidFill>
            </a:endParaRPr>
          </a:p>
          <a:p>
            <a:pPr marL="0" lvl="0" indent="0">
              <a:buFont typeface="Arial"/>
              <a:buNone/>
            </a:pPr>
            <a:r>
              <a:rPr lang="en-US" sz="500" b="1" baseline="0" dirty="0"/>
              <a:t>Forrester Wave, Q3 2014</a:t>
            </a:r>
          </a:p>
          <a:p>
            <a:pPr marL="628650" lvl="1" indent="-171450">
              <a:buFont typeface="Arial"/>
              <a:buChar char="•"/>
            </a:pPr>
            <a:endParaRPr lang="en-US" sz="500" baseline="0" dirty="0">
              <a:latin typeface="+mj-lt"/>
            </a:endParaRPr>
          </a:p>
          <a:p>
            <a:pPr marL="0" lvl="0" indent="0">
              <a:buFont typeface="Arial"/>
              <a:buNone/>
            </a:pPr>
            <a:r>
              <a:rPr lang="en-US" sz="500" b="1" baseline="0" dirty="0"/>
              <a:t>IDC MarketScape Leader, 2014</a:t>
            </a:r>
          </a:p>
          <a:p>
            <a:pPr marL="0" lvl="0" indent="0">
              <a:buFont typeface="Arial"/>
              <a:buNone/>
            </a:pPr>
            <a:r>
              <a:rPr lang="en-US" sz="500" b="0" i="0" u="none" strike="noStrike" kern="1200" baseline="0" dirty="0">
                <a:solidFill>
                  <a:schemeClr val="tx1"/>
                </a:solidFill>
                <a:ea typeface="ＭＳ Ｐゴシック" charset="0"/>
                <a:cs typeface="Arial" panose="020B0604020202020204" pitchFamily="34" charset="0"/>
              </a:rPr>
              <a:t>Cisco is ranked as a Leader in this IDC MarketScape. It features a comprehensive portfolio of video offerings ranging from browser-based support, software clients, and desktop solutions to multipurpose rooms and immersive rooms. Cisco's architectural approach allows customers to extend existing environments and scale the reach of video with consistent user experiences. Solutions are designed to enable video to be as easy as voice and accessible on any pane of glass. All Cisco collaboration applications are available for deployment in a virtualized environment.</a:t>
            </a:r>
          </a:p>
          <a:p>
            <a:pPr marL="457200" lvl="1" indent="0">
              <a:buFont typeface="Arial"/>
              <a:buNone/>
            </a:pPr>
            <a:endParaRPr lang="en-US" sz="500" b="0" i="0" u="none" strike="noStrike" kern="1200" baseline="0" dirty="0">
              <a:solidFill>
                <a:schemeClr val="tx1"/>
              </a:solidFill>
              <a:latin typeface="+mj-lt"/>
              <a:ea typeface="ＭＳ Ｐゴシック" charset="0"/>
              <a:cs typeface="Arial" panose="020B0604020202020204" pitchFamily="34" charset="0"/>
            </a:endParaRPr>
          </a:p>
          <a:p>
            <a:pPr marL="0" lvl="0" indent="0">
              <a:buFont typeface="Arial"/>
              <a:buNone/>
            </a:pPr>
            <a:r>
              <a:rPr lang="en-US" sz="500" b="1" i="0" u="none" strike="noStrike" kern="1200" baseline="0" dirty="0">
                <a:solidFill>
                  <a:schemeClr val="tx1"/>
                </a:solidFill>
                <a:ea typeface="ＭＳ Ｐゴシック" charset="0"/>
                <a:cs typeface="Arial" panose="020B0604020202020204" pitchFamily="34" charset="0"/>
              </a:rPr>
              <a:t>Red Dot Design awards </a:t>
            </a:r>
            <a:r>
              <a:rPr lang="en-US" sz="500" b="0" i="0" u="none" strike="noStrike" kern="1200" baseline="0" dirty="0">
                <a:solidFill>
                  <a:schemeClr val="tx1"/>
                </a:solidFill>
                <a:ea typeface="ＭＳ Ｐゴシック" charset="0"/>
                <a:cs typeface="Arial" panose="020B0604020202020204" pitchFamily="34" charset="0"/>
              </a:rPr>
              <a:t>for:</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DX70</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DX80</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MX200 and MX300 G2</a:t>
            </a:r>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en-US" sz="500" b="0" i="0" u="none" strike="noStrike" kern="1200" baseline="0" dirty="0">
                <a:solidFill>
                  <a:schemeClr val="tx1"/>
                </a:solidFill>
                <a:ea typeface="ＭＳ Ｐゴシック" charset="0"/>
                <a:cs typeface="Arial" panose="020B0604020202020204" pitchFamily="34" charset="0"/>
              </a:rPr>
              <a:t>MX700 and MX800</a:t>
            </a:r>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en-US" sz="500" b="0" i="0" u="none" strike="noStrike" kern="1200" baseline="0" dirty="0">
                <a:solidFill>
                  <a:schemeClr val="tx1"/>
                </a:solidFill>
                <a:ea typeface="ＭＳ Ｐゴシック" charset="0"/>
                <a:cs typeface="Arial" panose="020B0604020202020204" pitchFamily="34" charset="0"/>
              </a:rPr>
              <a:t>SX10</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SX80 + SpeakerTrack 60</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Touch 10 control unit</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IX5000 – Best of the Best Award</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Webex Board – Best of the Best Award</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Room Kit</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Room Kit Plus</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Quad Camera</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Codec Plus</a:t>
            </a:r>
          </a:p>
          <a:p>
            <a:pPr marL="171450" lvl="0" indent="-171450">
              <a:buFontTx/>
              <a:buChar char="•"/>
            </a:pPr>
            <a:r>
              <a:rPr lang="en-US" sz="500" b="0" i="0" u="none" strike="noStrike" kern="1200" baseline="0" dirty="0">
                <a:solidFill>
                  <a:schemeClr val="tx1"/>
                </a:solidFill>
                <a:ea typeface="ＭＳ Ｐゴシック" charset="0"/>
                <a:cs typeface="Arial" panose="020B0604020202020204" pitchFamily="34" charset="0"/>
              </a:rPr>
              <a:t>Room 55</a:t>
            </a:r>
          </a:p>
          <a:p>
            <a:pPr marL="171450" lvl="0" indent="-171450">
              <a:buFontTx/>
              <a:buChar char="•"/>
            </a:pPr>
            <a:endParaRPr lang="en-US" sz="500" baseline="0" dirty="0"/>
          </a:p>
          <a:p>
            <a:pPr marL="0" lvl="0" indent="0">
              <a:buFont typeface="Arial"/>
              <a:buNone/>
            </a:pPr>
            <a:endParaRPr lang="en-US" sz="500" baseline="0" dirty="0"/>
          </a:p>
          <a:p>
            <a:pPr marL="0" lvl="0" indent="0">
              <a:buFont typeface="Arial"/>
              <a:buNone/>
            </a:pPr>
            <a:endParaRPr lang="en-US" sz="500" baseline="0" dirty="0"/>
          </a:p>
          <a:p>
            <a:pPr marL="0" lvl="0" indent="0">
              <a:buFont typeface="Arial"/>
              <a:buNone/>
            </a:pPr>
            <a:endParaRPr lang="en-US" sz="500" baseline="0" dirty="0"/>
          </a:p>
          <a:p>
            <a:pPr marL="0" lvl="0" indent="0">
              <a:buFont typeface="Arial"/>
              <a:buNone/>
            </a:pPr>
            <a:endParaRPr lang="en-US" sz="500" baseline="0" dirty="0"/>
          </a:p>
          <a:p>
            <a:pPr marL="0" lvl="0" indent="0">
              <a:buFont typeface="Arial"/>
              <a:buNone/>
            </a:pPr>
            <a:endParaRPr lang="en-US" sz="500" baseline="0" dirty="0"/>
          </a:p>
          <a:p>
            <a:pPr marL="0" lvl="0" indent="0">
              <a:buFont typeface="Arial"/>
              <a:buNone/>
            </a:pPr>
            <a:endParaRPr lang="en-US" sz="500" dirty="0"/>
          </a:p>
          <a:p>
            <a:pPr marL="628650" lvl="1" indent="-171450">
              <a:buFont typeface="Arial"/>
              <a:buChar char="•"/>
            </a:pPr>
            <a:endParaRPr lang="en-US" sz="500" dirty="0">
              <a:latin typeface="+mj-lt"/>
            </a:endParaRPr>
          </a:p>
          <a:p>
            <a:endParaRPr lang="en-US" sz="500" dirty="0"/>
          </a:p>
        </p:txBody>
      </p:sp>
      <p:sp>
        <p:nvSpPr>
          <p:cNvPr id="4" name="Slide Number Placeholder 3"/>
          <p:cNvSpPr>
            <a:spLocks noGrp="1"/>
          </p:cNvSpPr>
          <p:nvPr>
            <p:ph type="sldNum" sz="quarter" idx="10"/>
          </p:nvPr>
        </p:nvSpPr>
        <p:spPr/>
        <p:txBody>
          <a:bodyPr/>
          <a:lstStyle/>
          <a:p>
            <a:fld id="{004804BB-3128-7E48-A48B-6AD2EE584401}" type="slidenum">
              <a:rPr lang="en-US" smtClean="0"/>
              <a:pPr/>
              <a:t>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07305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55000" lnSpcReduction="20000"/>
          </a:bodyPr>
          <a:lstStyle/>
          <a:p>
            <a:r>
              <a:rPr lang="en-US" b="0" u="none" dirty="0"/>
              <a:t>Most</a:t>
            </a:r>
            <a:r>
              <a:rPr lang="en-US" b="0" u="none" baseline="0" dirty="0"/>
              <a:t> of the organizations that recognized Cisco cited similar reasons. And those were our portfolio differentiators. These are the factors that give users experiences that only Cisco can deliver. </a:t>
            </a:r>
            <a:endParaRPr lang="en-US" b="0" u="none" dirty="0"/>
          </a:p>
          <a:p>
            <a:endParaRPr lang="en-US" b="0" u="none" dirty="0"/>
          </a:p>
          <a:p>
            <a:r>
              <a:rPr lang="en-US" b="0" u="none" dirty="0"/>
              <a:t>That</a:t>
            </a:r>
            <a:r>
              <a:rPr lang="en-US" b="0" u="none" baseline="0" dirty="0"/>
              <a:t> means delightful user experiences that are </a:t>
            </a:r>
            <a:r>
              <a:rPr lang="en-US" b="0" u="none" dirty="0"/>
              <a:t>simple, innovative, and seamlessly connected. </a:t>
            </a:r>
          </a:p>
          <a:p>
            <a:endParaRPr lang="en-US" dirty="0"/>
          </a:p>
          <a:p>
            <a:r>
              <a:rPr lang="en-US" b="1" dirty="0"/>
              <a:t>Simple</a:t>
            </a:r>
            <a:r>
              <a:rPr lang="en-US" b="1" baseline="0" dirty="0"/>
              <a:t> to use. We make collaboration simple and easy for everyone.</a:t>
            </a:r>
          </a:p>
          <a:p>
            <a:pPr marL="171450" indent="-171450">
              <a:buFont typeface="Arial" panose="020B0604020202020204" pitchFamily="34" charset="0"/>
              <a:buChar char="•"/>
            </a:pPr>
            <a:r>
              <a:rPr lang="en-US" baseline="0" dirty="0"/>
              <a:t>Easy installation and deployment in minutes for anyone and everyone</a:t>
            </a:r>
          </a:p>
          <a:p>
            <a:pPr marL="171450" indent="-171450">
              <a:buFont typeface="Arial" panose="020B0604020202020204" pitchFamily="34" charset="0"/>
              <a:buChar char="•"/>
            </a:pPr>
            <a:r>
              <a:rPr lang="en-US" baseline="0" dirty="0"/>
              <a:t>Consistent, intuitive interface on any device creates familiar interaction from browser to the boardroom </a:t>
            </a:r>
          </a:p>
          <a:p>
            <a:pPr marL="171450" indent="-171450">
              <a:buFont typeface="Arial" panose="020B0604020202020204" pitchFamily="34" charset="0"/>
              <a:buChar char="•"/>
            </a:pPr>
            <a:r>
              <a:rPr lang="en-US" baseline="0" dirty="0"/>
              <a:t>User self-serve and personalization options allow people to work their way – layout, contacts, greetings</a:t>
            </a:r>
          </a:p>
          <a:p>
            <a:endParaRPr lang="en-US" dirty="0"/>
          </a:p>
          <a:p>
            <a:r>
              <a:rPr lang="en-US" b="1" dirty="0"/>
              <a:t>Innovative features and intelligent options. Now you can optimize</a:t>
            </a:r>
            <a:r>
              <a:rPr lang="en-US" b="1" baseline="0" dirty="0"/>
              <a:t> every interaction. </a:t>
            </a:r>
            <a:r>
              <a:rPr lang="en-US" baseline="0" dirty="0"/>
              <a:t>Work smarter with: </a:t>
            </a:r>
            <a:r>
              <a:rPr lang="en-US" dirty="0"/>
              <a:t> </a:t>
            </a:r>
          </a:p>
          <a:p>
            <a:pPr marL="171450" indent="-171450">
              <a:buFont typeface="Arial" panose="020B0604020202020204" pitchFamily="34" charset="0"/>
              <a:buChar char="•"/>
            </a:pPr>
            <a:r>
              <a:rPr lang="en-US" dirty="0"/>
              <a:t>Intelligent Proximity – easy, flexible, content sharing on any device, </a:t>
            </a:r>
            <a:r>
              <a:rPr lang="en-US" dirty="0">
                <a:solidFill>
                  <a:srgbClr val="FF0000"/>
                </a:solidFill>
              </a:rPr>
              <a:t>personal mobile device integration for telephony features with desktop endpoints</a:t>
            </a:r>
          </a:p>
          <a:p>
            <a:pPr marL="171450" indent="-171450">
              <a:buFont typeface="Arial" panose="020B0604020202020204" pitchFamily="34" charset="0"/>
              <a:buChar char="•"/>
            </a:pPr>
            <a:r>
              <a:rPr lang="en-US" dirty="0"/>
              <a:t>Intelligent Imaging – automate the best view with </a:t>
            </a:r>
            <a:r>
              <a:rPr lang="en-US" dirty="0" err="1"/>
              <a:t>autoframing</a:t>
            </a:r>
            <a:r>
              <a:rPr lang="en-US" dirty="0"/>
              <a:t> (facial detection</a:t>
            </a:r>
            <a:r>
              <a:rPr lang="en-US" baseline="0" dirty="0"/>
              <a:t> with gentle zoom), </a:t>
            </a:r>
            <a:r>
              <a:rPr lang="en-US" dirty="0"/>
              <a:t>speaker tracking, and automated stand-up and whiteboard modes </a:t>
            </a:r>
          </a:p>
          <a:p>
            <a:pPr marL="171450" indent="-171450">
              <a:buFont typeface="Arial" panose="020B0604020202020204" pitchFamily="34" charset="0"/>
              <a:buChar char="•"/>
            </a:pPr>
            <a:r>
              <a:rPr lang="en-US" dirty="0"/>
              <a:t>Intelligent Audio – powerful stereo/theater quality sound on room systems, plus options for what you see is what you hear (DX80)</a:t>
            </a:r>
          </a:p>
          <a:p>
            <a:endParaRPr lang="en-US" dirty="0"/>
          </a:p>
          <a:p>
            <a:r>
              <a:rPr lang="en-US" b="1" dirty="0"/>
              <a:t>Seamlessly connected. Extend the value of your investment end-to-end.</a:t>
            </a:r>
          </a:p>
          <a:p>
            <a:pPr marL="171450" indent="-171450">
              <a:buFont typeface="Arial" panose="020B0604020202020204" pitchFamily="34" charset="0"/>
              <a:buChar char="•"/>
            </a:pPr>
            <a:r>
              <a:rPr lang="en-US" dirty="0"/>
              <a:t>Optimized experience between endpoints and infrastructure – this is the idea of Better Together, with powerful, high-value combination</a:t>
            </a:r>
            <a:r>
              <a:rPr lang="en-US" baseline="0" dirty="0"/>
              <a:t> of endpoints and infrastructure</a:t>
            </a:r>
            <a:endParaRPr lang="en-US" dirty="0"/>
          </a:p>
          <a:p>
            <a:pPr marL="171450" indent="-171450">
              <a:buFont typeface="Arial" panose="020B0604020202020204" pitchFamily="34" charset="0"/>
              <a:buChar char="•"/>
            </a:pPr>
            <a:r>
              <a:rPr lang="en-US" dirty="0"/>
              <a:t>Maximized screen views with </a:t>
            </a:r>
            <a:r>
              <a:rPr lang="en-US" dirty="0" err="1"/>
              <a:t>multistreaming</a:t>
            </a:r>
            <a:r>
              <a:rPr lang="en-US" dirty="0"/>
              <a:t> </a:t>
            </a:r>
          </a:p>
          <a:p>
            <a:pPr marL="171450" indent="-171450">
              <a:buFont typeface="Arial" panose="020B0604020202020204" pitchFamily="34" charset="0"/>
              <a:buChar char="•"/>
            </a:pPr>
            <a:r>
              <a:rPr lang="en-US" dirty="0"/>
              <a:t>Seamless interoperability</a:t>
            </a:r>
          </a:p>
          <a:p>
            <a:pPr marL="171450" indent="-171450">
              <a:buFont typeface="Arial" panose="020B0604020202020204" pitchFamily="34" charset="0"/>
              <a:buChar char="•"/>
            </a:pPr>
            <a:r>
              <a:rPr lang="en-US" dirty="0"/>
              <a:t>End-to-end security</a:t>
            </a:r>
          </a:p>
          <a:p>
            <a:pPr marL="171450" indent="-171450">
              <a:buFont typeface="Arial" panose="020B0604020202020204" pitchFamily="34" charset="0"/>
              <a:buChar char="•"/>
            </a:pPr>
            <a:r>
              <a:rPr lang="en-US" dirty="0"/>
              <a:t>Flexible deployment models – on-premises,</a:t>
            </a:r>
            <a:r>
              <a:rPr lang="en-US" baseline="0" dirty="0"/>
              <a:t> cloud connected or hybrid models</a:t>
            </a:r>
            <a:endParaRPr lang="en-US" dirty="0"/>
          </a:p>
          <a:p>
            <a:pPr marL="171450" indent="-171450">
              <a:buFont typeface="Arial" panose="020B0604020202020204" pitchFamily="34" charset="0"/>
              <a:buChar char="•"/>
            </a:pPr>
            <a:r>
              <a:rPr lang="en-US" dirty="0"/>
              <a:t>Seamless meeting escalation</a:t>
            </a:r>
          </a:p>
          <a:p>
            <a:pPr marL="171450" indent="-171450">
              <a:buFont typeface="Arial" panose="020B0604020202020204" pitchFamily="34" charset="0"/>
              <a:buChar char="•"/>
            </a:pPr>
            <a:r>
              <a:rPr lang="en-US" dirty="0"/>
              <a:t>Extend personalization and user control locally </a:t>
            </a:r>
          </a:p>
          <a:p>
            <a:pPr marL="171450" indent="-171450">
              <a:buFont typeface="Arial" panose="020B0604020202020204" pitchFamily="34" charset="0"/>
              <a:buChar char="•"/>
            </a:pPr>
            <a:r>
              <a:rPr lang="en-US" u="none" dirty="0"/>
              <a:t>Extend telephony features to video with unified call control for</a:t>
            </a:r>
            <a:r>
              <a:rPr lang="en-US" u="none" baseline="0" dirty="0"/>
              <a:t> UC and video</a:t>
            </a:r>
            <a:endParaRPr lang="en-US" u="none" dirty="0"/>
          </a:p>
          <a:p>
            <a:pPr marL="171450" indent="-171450">
              <a:buFont typeface="Arial" panose="020B0604020202020204" pitchFamily="34" charset="0"/>
              <a:buChar char="•"/>
            </a:pPr>
            <a:r>
              <a:rPr lang="en-US" dirty="0"/>
              <a:t>Advanced collaboration options </a:t>
            </a:r>
          </a:p>
          <a:p>
            <a:endParaRPr lang="en-US" dirty="0"/>
          </a:p>
          <a:p>
            <a:r>
              <a:rPr lang="en-US" b="0" u="none" dirty="0"/>
              <a:t>Now let’s look a little closer at some</a:t>
            </a:r>
            <a:r>
              <a:rPr lang="en-US" b="0" u="none" baseline="0" dirty="0"/>
              <a:t> of the features and capabilities that create these experiences.</a:t>
            </a:r>
            <a:endParaRPr lang="en-US" b="0" u="none" dirty="0"/>
          </a:p>
          <a:p>
            <a:r>
              <a:rPr lang="en-US" baseline="0" dirty="0"/>
              <a:t>	</a:t>
            </a:r>
          </a:p>
          <a:p>
            <a:r>
              <a:rPr lang="en-US" baseline="0" dirty="0"/>
              <a:t>	</a:t>
            </a:r>
            <a:r>
              <a:rPr lang="en-US" dirty="0"/>
              <a:t> </a:t>
            </a:r>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cs typeface="Arial" panose="020B0604020202020204" pitchFamily="34" charset="0"/>
              </a:rPr>
              <a:pPr/>
              <a:t>7</a:t>
            </a:fld>
            <a:endParaRPr lang="en-US">
              <a:solidFill>
                <a:prstClr val="black"/>
              </a:solidFill>
              <a:cs typeface="Arial" panose="020B0604020202020204" pitchFamily="34" charset="0"/>
            </a:endParaRPr>
          </a:p>
        </p:txBody>
      </p:sp>
    </p:spTree>
    <p:extLst>
      <p:ext uri="{BB962C8B-B14F-4D97-AF65-F5344CB8AC3E}">
        <p14:creationId xmlns:p14="http://schemas.microsoft.com/office/powerpoint/2010/main" val="3746842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video devices brings more intelligence and usability to all your meetings. New features such as auto-wake up, Intelligent Proximity, white boarding, people count, and more enable …</a:t>
            </a:r>
          </a:p>
          <a:p>
            <a:endParaRPr lang="en-US" dirty="0"/>
          </a:p>
          <a:p>
            <a:pPr lvl="0"/>
            <a:r>
              <a:rPr lang="en-US" sz="1200" b="1" kern="1200" dirty="0">
                <a:solidFill>
                  <a:schemeClr val="tx1"/>
                </a:solidFill>
                <a:effectLst/>
                <a:latin typeface="+mn-lt"/>
                <a:ea typeface="ＭＳ Ｐゴシック" charset="0"/>
                <a:cs typeface="ＭＳ Ｐゴシック" charset="0"/>
              </a:rPr>
              <a:t>Smarter Meetings</a:t>
            </a:r>
            <a:r>
              <a:rPr lang="en-US" sz="1200" kern="1200" dirty="0">
                <a:solidFill>
                  <a:schemeClr val="tx1"/>
                </a:solidFill>
                <a:effectLst/>
                <a:latin typeface="+mn-lt"/>
                <a:ea typeface="ＭＳ Ｐゴシック" charset="0"/>
                <a:cs typeface="ＭＳ Ｐゴシック" charset="0"/>
              </a:rPr>
              <a:t>:  Brings intelligent views to smaller rooms with best views/speaker tracking capabilities through new embedded, discreet camera design; great audio capabilities with integrated speakers and microphones; automatic wake-up; extends Cisco Webex Teams experience</a:t>
            </a:r>
          </a:p>
          <a:p>
            <a:pPr lvl="0"/>
            <a:r>
              <a:rPr lang="en-US" sz="1200" b="1" kern="1200" dirty="0">
                <a:solidFill>
                  <a:schemeClr val="tx1"/>
                </a:solidFill>
                <a:effectLst/>
                <a:latin typeface="+mn-lt"/>
                <a:ea typeface="ＭＳ Ｐゴシック" charset="0"/>
                <a:cs typeface="ＭＳ Ｐゴシック" charset="0"/>
              </a:rPr>
              <a:t>Smarter Presentations</a:t>
            </a:r>
            <a:r>
              <a:rPr lang="en-US" sz="1200" kern="1200" dirty="0">
                <a:solidFill>
                  <a:schemeClr val="tx1"/>
                </a:solidFill>
                <a:effectLst/>
                <a:latin typeface="+mn-lt"/>
                <a:ea typeface="ＭＳ Ｐゴシック" charset="0"/>
                <a:cs typeface="ＭＳ Ｐゴシック" charset="0"/>
              </a:rPr>
              <a:t>:  Supports dual screens; dual content sources for local meetings; 4K resolution; wired or wireless connection for content sharing</a:t>
            </a:r>
          </a:p>
          <a:p>
            <a:pPr lvl="0"/>
            <a:r>
              <a:rPr lang="en-US" sz="1200" b="1" kern="1200" dirty="0">
                <a:solidFill>
                  <a:schemeClr val="tx1"/>
                </a:solidFill>
                <a:effectLst/>
                <a:latin typeface="+mn-lt"/>
                <a:ea typeface="ＭＳ Ｐゴシック" charset="0"/>
                <a:cs typeface="ＭＳ Ｐゴシック" charset="0"/>
              </a:rPr>
              <a:t>Smarter Room Integrations</a:t>
            </a:r>
            <a:r>
              <a:rPr lang="en-US" sz="1200" kern="1200" dirty="0">
                <a:solidFill>
                  <a:schemeClr val="tx1"/>
                </a:solidFill>
                <a:effectLst/>
                <a:latin typeface="+mn-lt"/>
                <a:ea typeface="ＭＳ Ｐゴシック" charset="0"/>
                <a:cs typeface="ＭＳ Ｐゴシック" charset="0"/>
              </a:rPr>
              <a:t>:  Provides valuable analytics for better resource planning and usability; seamlessly integrates with flat panel display (Room Kits); in-room controls </a:t>
            </a:r>
          </a:p>
          <a:p>
            <a:pPr lvl="0"/>
            <a:r>
              <a:rPr lang="en-US" sz="1200" b="1" kern="1200" dirty="0">
                <a:solidFill>
                  <a:schemeClr val="tx1"/>
                </a:solidFill>
                <a:effectLst/>
                <a:latin typeface="+mn-lt"/>
                <a:ea typeface="ＭＳ Ｐゴシック" charset="0"/>
                <a:cs typeface="ＭＳ Ｐゴシック" charset="0"/>
              </a:rPr>
              <a:t>Flexibility:</a:t>
            </a:r>
            <a:r>
              <a:rPr lang="en-US" sz="1200" kern="1200" dirty="0">
                <a:solidFill>
                  <a:schemeClr val="tx1"/>
                </a:solidFill>
                <a:effectLst/>
                <a:latin typeface="+mn-lt"/>
                <a:ea typeface="ＭＳ Ｐゴシック" charset="0"/>
                <a:cs typeface="ＭＳ Ｐゴシック" charset="0"/>
              </a:rPr>
              <a:t>  Built for both on-premises and cloud registration for investment protection</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3768050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Auto wake-up experience:  </a:t>
            </a:r>
            <a:r>
              <a:rPr lang="en-US" dirty="0"/>
              <a:t>The system wakes up when you enter the room (presence detected by ultrasound), says hello and suggests an activity</a:t>
            </a:r>
          </a:p>
          <a:p>
            <a:endParaRPr lang="en-US" dirty="0"/>
          </a:p>
          <a:p>
            <a:r>
              <a:rPr lang="en-US" dirty="0"/>
              <a:t>Consistent user experience:  Whether you’re using Cisco Webex Board, Room Series device, DX80 on the desktop, or the Cisco Webex Teams app on your mobile device, the experience should be consistent, memorable and intuitive.</a:t>
            </a:r>
          </a:p>
          <a:p>
            <a:endParaRPr lang="en-US" dirty="0"/>
          </a:p>
          <a:p>
            <a:r>
              <a:rPr lang="en-US" dirty="0"/>
              <a:t>One button to push on the big, green button gives you the easiest meeting start possible for scheduled meetings.</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325788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2019  Cisco and/or its affiliates. All rights reserved.   Cisco Confidential</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hyperlink" Target="https://www.cisco.com/c/en/us/products/collaboration-endpoints/webex-room-series/index.html?socialshare=lightbox-anchor"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jpeg"/><Relationship Id="rId11" Type="http://schemas.openxmlformats.org/officeDocument/2006/relationships/hyperlink" Target="https://www.youtube.com/watch?v=4a3NYHURa2c" TargetMode="External"/><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wmf"/></Relationships>
</file>

<file path=ppt/slides/_rels/slide1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xml"/><Relationship Id="rId7" Type="http://schemas.openxmlformats.org/officeDocument/2006/relationships/image" Target="../media/image52.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51.emf"/><Relationship Id="rId5" Type="http://schemas.openxmlformats.org/officeDocument/2006/relationships/oleObject" Target="../embeddings/oleObject1.bin"/><Relationship Id="rId4" Type="http://schemas.openxmlformats.org/officeDocument/2006/relationships/notesSlide" Target="../notesSlides/notesSlide20.xml"/><Relationship Id="rId9" Type="http://schemas.openxmlformats.org/officeDocument/2006/relationships/image" Target="../media/image54.wmf"/></Relationships>
</file>

<file path=ppt/slides/_rels/slide21.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52.wmf"/><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70.png"/><Relationship Id="rId21" Type="http://schemas.openxmlformats.org/officeDocument/2006/relationships/image" Target="../media/image86.png"/><Relationship Id="rId7" Type="http://schemas.openxmlformats.org/officeDocument/2006/relationships/image" Target="../media/image74.tiff"/><Relationship Id="rId12" Type="http://schemas.openxmlformats.org/officeDocument/2006/relationships/image" Target="../media/image78.png"/><Relationship Id="rId17" Type="http://schemas.openxmlformats.org/officeDocument/2006/relationships/image" Target="../media/image82.png"/><Relationship Id="rId25" Type="http://schemas.openxmlformats.org/officeDocument/2006/relationships/image" Target="../media/image90.png"/><Relationship Id="rId2" Type="http://schemas.openxmlformats.org/officeDocument/2006/relationships/notesSlide" Target="../notesSlides/notesSlide30.xml"/><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1" Type="http://schemas.openxmlformats.org/officeDocument/2006/relationships/slideLayout" Target="../slideLayouts/slideLayout10.xml"/><Relationship Id="rId6" Type="http://schemas.openxmlformats.org/officeDocument/2006/relationships/image" Target="../media/image73.png"/><Relationship Id="rId11" Type="http://schemas.openxmlformats.org/officeDocument/2006/relationships/image" Target="../media/image77.png"/><Relationship Id="rId24" Type="http://schemas.openxmlformats.org/officeDocument/2006/relationships/image" Target="../media/image89.png"/><Relationship Id="rId5" Type="http://schemas.openxmlformats.org/officeDocument/2006/relationships/image" Target="../media/image72.png"/><Relationship Id="rId15" Type="http://schemas.microsoft.com/office/2007/relationships/hdphoto" Target="../media/hdphoto3.wdp"/><Relationship Id="rId23" Type="http://schemas.openxmlformats.org/officeDocument/2006/relationships/image" Target="../media/image88.png"/><Relationship Id="rId28" Type="http://schemas.openxmlformats.org/officeDocument/2006/relationships/image" Target="../media/image93.jpeg"/><Relationship Id="rId10" Type="http://schemas.openxmlformats.org/officeDocument/2006/relationships/image" Target="../media/image76.png"/><Relationship Id="rId19" Type="http://schemas.openxmlformats.org/officeDocument/2006/relationships/image" Target="../media/image84.png"/><Relationship Id="rId31" Type="http://schemas.openxmlformats.org/officeDocument/2006/relationships/image" Target="../media/image96.png"/><Relationship Id="rId4" Type="http://schemas.openxmlformats.org/officeDocument/2006/relationships/image" Target="../media/image71.png"/><Relationship Id="rId9" Type="http://schemas.openxmlformats.org/officeDocument/2006/relationships/image" Target="../media/image25.png"/><Relationship Id="rId14" Type="http://schemas.openxmlformats.org/officeDocument/2006/relationships/image" Target="../media/image80.png"/><Relationship Id="rId22" Type="http://schemas.openxmlformats.org/officeDocument/2006/relationships/image" Target="../media/image87.tiff"/><Relationship Id="rId27" Type="http://schemas.openxmlformats.org/officeDocument/2006/relationships/image" Target="../media/image92.png"/><Relationship Id="rId30"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aSkjoX_N1dY"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hyperlink" Target="https://claromarketing.box.com/s/emy4ypnp7223mf2c2qj9swk2ioy1n5tc"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www.youtube.com/watch?v=0weffm9rNZ8&amp;list=PLCEC4D0A1FFB034E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113.jpeg"/><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510"/>
            <a:ext cx="9144000" cy="2541185"/>
          </a:xfrm>
          <a:prstGeom prst="rect">
            <a:avLst/>
          </a:prstGeom>
        </p:spPr>
      </p:pic>
      <p:sp>
        <p:nvSpPr>
          <p:cNvPr id="2" name="Subtitle 1"/>
          <p:cNvSpPr>
            <a:spLocks noGrp="1"/>
          </p:cNvSpPr>
          <p:nvPr>
            <p:ph type="subTitle" idx="1"/>
          </p:nvPr>
        </p:nvSpPr>
        <p:spPr>
          <a:xfrm>
            <a:off x="469496" y="3975267"/>
            <a:ext cx="8296421" cy="288131"/>
          </a:xfrm>
        </p:spPr>
        <p:txBody>
          <a:bodyPr/>
          <a:lstStyle/>
          <a:p>
            <a:endParaRPr lang="en-US" dirty="0"/>
          </a:p>
        </p:txBody>
      </p:sp>
      <p:sp>
        <p:nvSpPr>
          <p:cNvPr id="3" name="Text Placeholder 2"/>
          <p:cNvSpPr>
            <a:spLocks noGrp="1"/>
          </p:cNvSpPr>
          <p:nvPr>
            <p:ph type="body" sz="quarter" idx="11"/>
          </p:nvPr>
        </p:nvSpPr>
        <p:spPr>
          <a:xfrm>
            <a:off x="469496" y="4191200"/>
            <a:ext cx="8296421" cy="288131"/>
          </a:xfrm>
        </p:spPr>
        <p:txBody>
          <a:bodyPr/>
          <a:lstStyle/>
          <a:p>
            <a:r>
              <a:rPr lang="en-US" dirty="0"/>
              <a:t>August 2019</a:t>
            </a:r>
          </a:p>
        </p:txBody>
      </p:sp>
      <p:sp>
        <p:nvSpPr>
          <p:cNvPr id="4" name="Text Placeholder 3"/>
          <p:cNvSpPr>
            <a:spLocks noGrp="1"/>
          </p:cNvSpPr>
          <p:nvPr>
            <p:ph type="body" sz="quarter" idx="12"/>
          </p:nvPr>
        </p:nvSpPr>
        <p:spPr>
          <a:xfrm>
            <a:off x="469496" y="4467293"/>
            <a:ext cx="7037805" cy="288131"/>
          </a:xfrm>
        </p:spPr>
        <p:txBody>
          <a:bodyPr/>
          <a:lstStyle/>
          <a:p>
            <a:endParaRPr lang="en-US" dirty="0"/>
          </a:p>
        </p:txBody>
      </p:sp>
      <p:sp>
        <p:nvSpPr>
          <p:cNvPr id="5" name="Text Placeholder 4"/>
          <p:cNvSpPr>
            <a:spLocks noGrp="1"/>
          </p:cNvSpPr>
          <p:nvPr>
            <p:ph type="body" sz="quarter" idx="13"/>
          </p:nvPr>
        </p:nvSpPr>
        <p:spPr>
          <a:xfrm>
            <a:off x="463292" y="3452934"/>
            <a:ext cx="8302625" cy="299001"/>
          </a:xfrm>
        </p:spPr>
        <p:txBody>
          <a:bodyPr/>
          <a:lstStyle/>
          <a:p>
            <a:endParaRPr lang="en-US" dirty="0"/>
          </a:p>
        </p:txBody>
      </p:sp>
      <p:sp>
        <p:nvSpPr>
          <p:cNvPr id="6" name="Title 5"/>
          <p:cNvSpPr>
            <a:spLocks noGrp="1"/>
          </p:cNvSpPr>
          <p:nvPr>
            <p:ph type="ctrTitle"/>
          </p:nvPr>
        </p:nvSpPr>
        <p:spPr>
          <a:xfrm>
            <a:off x="425765" y="2881448"/>
            <a:ext cx="8340152" cy="644730"/>
          </a:xfrm>
        </p:spPr>
        <p:txBody>
          <a:bodyPr/>
          <a:lstStyle/>
          <a:p>
            <a:r>
              <a:rPr lang="en-US" dirty="0"/>
              <a:t>Cisco Collaboration Devices</a:t>
            </a:r>
          </a:p>
        </p:txBody>
      </p:sp>
      <p:sp>
        <p:nvSpPr>
          <p:cNvPr id="13"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Tree>
    <p:extLst>
      <p:ext uri="{BB962C8B-B14F-4D97-AF65-F5344CB8AC3E}">
        <p14:creationId xmlns:p14="http://schemas.microsoft.com/office/powerpoint/2010/main" val="3087746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B20D15F-A5FB-4BF3-9063-E4512DF05CA9}"/>
              </a:ext>
            </a:extLst>
          </p:cNvPr>
          <p:cNvSpPr/>
          <p:nvPr/>
        </p:nvSpPr>
        <p:spPr>
          <a:xfrm>
            <a:off x="533399" y="1337356"/>
            <a:ext cx="3931921" cy="16093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43FE13B-0921-471A-BC9B-44B578B0A0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16779" y="1337357"/>
            <a:ext cx="3931920" cy="1609344"/>
          </a:xfrm>
          <a:prstGeom prst="rect">
            <a:avLst/>
          </a:prstGeom>
        </p:spPr>
      </p:pic>
      <p:sp>
        <p:nvSpPr>
          <p:cNvPr id="5" name="Title 4"/>
          <p:cNvSpPr>
            <a:spLocks noGrp="1"/>
          </p:cNvSpPr>
          <p:nvPr>
            <p:ph type="title"/>
          </p:nvPr>
        </p:nvSpPr>
        <p:spPr/>
        <p:txBody>
          <a:bodyPr/>
          <a:lstStyle/>
          <a:p>
            <a:r>
              <a:rPr lang="en-US" dirty="0"/>
              <a:t>Intelligent proximity: Pair your mobile devices </a:t>
            </a:r>
            <a:br>
              <a:rPr lang="en-US" dirty="0"/>
            </a:br>
            <a:r>
              <a:rPr lang="en-US" dirty="0"/>
              <a:t>for richer experiences</a:t>
            </a:r>
          </a:p>
        </p:txBody>
      </p:sp>
      <p:sp>
        <p:nvSpPr>
          <p:cNvPr id="12" name="Rectangle: Rounded Corners 11">
            <a:extLst>
              <a:ext uri="{FF2B5EF4-FFF2-40B4-BE49-F238E27FC236}">
                <a16:creationId xmlns:a16="http://schemas.microsoft.com/office/drawing/2014/main" id="{AFB093EE-029E-4823-B5FF-D9DE70E60F55}"/>
              </a:ext>
            </a:extLst>
          </p:cNvPr>
          <p:cNvSpPr/>
          <p:nvPr/>
        </p:nvSpPr>
        <p:spPr>
          <a:xfrm>
            <a:off x="533399" y="2675883"/>
            <a:ext cx="3931920" cy="45720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For mobile voice</a:t>
            </a:r>
          </a:p>
        </p:txBody>
      </p:sp>
      <p:sp>
        <p:nvSpPr>
          <p:cNvPr id="30" name="Rectangle: Rounded Corners 29">
            <a:extLst>
              <a:ext uri="{FF2B5EF4-FFF2-40B4-BE49-F238E27FC236}">
                <a16:creationId xmlns:a16="http://schemas.microsoft.com/office/drawing/2014/main" id="{8DE2B0C0-7947-4BF5-A11A-F94C81461D81}"/>
              </a:ext>
            </a:extLst>
          </p:cNvPr>
          <p:cNvSpPr/>
          <p:nvPr/>
        </p:nvSpPr>
        <p:spPr>
          <a:xfrm>
            <a:off x="4716780" y="2675883"/>
            <a:ext cx="3931920" cy="45720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For video devices</a:t>
            </a:r>
          </a:p>
        </p:txBody>
      </p:sp>
      <p:sp>
        <p:nvSpPr>
          <p:cNvPr id="13" name="Rectangle 12">
            <a:extLst>
              <a:ext uri="{FF2B5EF4-FFF2-40B4-BE49-F238E27FC236}">
                <a16:creationId xmlns:a16="http://schemas.microsoft.com/office/drawing/2014/main" id="{36E58014-5B24-469D-9610-275B74C5E3D2}"/>
              </a:ext>
            </a:extLst>
          </p:cNvPr>
          <p:cNvSpPr/>
          <p:nvPr/>
        </p:nvSpPr>
        <p:spPr>
          <a:xfrm>
            <a:off x="1022099" y="3210906"/>
            <a:ext cx="2858475" cy="900759"/>
          </a:xfrm>
          <a:prstGeom prst="rect">
            <a:avLst/>
          </a:prstGeom>
        </p:spPr>
        <p:txBody>
          <a:bodyPr wrap="none">
            <a:spAutoFit/>
          </a:bodyPr>
          <a:lstStyle/>
          <a:p>
            <a:pPr marL="171450" lvl="0" indent="-171450" defTabSz="684213">
              <a:lnSpc>
                <a:spcPct val="95000"/>
              </a:lnSpc>
              <a:spcBef>
                <a:spcPts val="1110"/>
              </a:spcBef>
              <a:buClr>
                <a:schemeClr val="tx1"/>
              </a:buClr>
              <a:buSzPct val="80000"/>
              <a:buFont typeface="Arial" panose="020B0604020202020204" pitchFamily="34" charset="0"/>
              <a:buChar char="•"/>
              <a:defRPr/>
            </a:pPr>
            <a:r>
              <a:rPr lang="en-US" sz="1200" dirty="0">
                <a:latin typeface="+mn-lt"/>
                <a:cs typeface="CiscoSans ExtraLight"/>
              </a:rPr>
              <a:t>Move audio during active call</a:t>
            </a:r>
          </a:p>
          <a:p>
            <a:pPr marL="171450" lvl="0" indent="-171450" defTabSz="684213">
              <a:lnSpc>
                <a:spcPct val="95000"/>
              </a:lnSpc>
              <a:spcBef>
                <a:spcPts val="1110"/>
              </a:spcBef>
              <a:buClr>
                <a:schemeClr val="tx1"/>
              </a:buClr>
              <a:buSzPct val="80000"/>
              <a:buFont typeface="Arial" panose="020B0604020202020204" pitchFamily="34" charset="0"/>
              <a:buChar char="•"/>
              <a:defRPr/>
            </a:pPr>
            <a:r>
              <a:rPr lang="en-US" sz="1200" dirty="0">
                <a:latin typeface="+mn-lt"/>
                <a:cs typeface="CiscoSans ExtraLight"/>
              </a:rPr>
              <a:t>Import contacts and call history</a:t>
            </a:r>
          </a:p>
          <a:p>
            <a:pPr marL="171450" lvl="0" indent="-171450" defTabSz="684213">
              <a:lnSpc>
                <a:spcPct val="95000"/>
              </a:lnSpc>
              <a:spcBef>
                <a:spcPts val="1110"/>
              </a:spcBef>
              <a:buClr>
                <a:schemeClr val="tx1"/>
              </a:buClr>
              <a:buSzPct val="80000"/>
              <a:buFont typeface="Arial" panose="020B0604020202020204" pitchFamily="34" charset="0"/>
              <a:buChar char="•"/>
              <a:defRPr/>
            </a:pPr>
            <a:r>
              <a:rPr lang="en-US" sz="1200" dirty="0">
                <a:latin typeface="+mn-lt"/>
                <a:cs typeface="CiscoSans ExtraLight"/>
              </a:rPr>
              <a:t>Enjoy ease of use and higher fidelity</a:t>
            </a:r>
          </a:p>
        </p:txBody>
      </p:sp>
      <p:sp>
        <p:nvSpPr>
          <p:cNvPr id="44" name="Rectangle 43">
            <a:extLst>
              <a:ext uri="{FF2B5EF4-FFF2-40B4-BE49-F238E27FC236}">
                <a16:creationId xmlns:a16="http://schemas.microsoft.com/office/drawing/2014/main" id="{FBBAB968-9832-4F69-9848-DC31C8245704}"/>
              </a:ext>
            </a:extLst>
          </p:cNvPr>
          <p:cNvSpPr/>
          <p:nvPr/>
        </p:nvSpPr>
        <p:spPr>
          <a:xfrm>
            <a:off x="4828393" y="3210906"/>
            <a:ext cx="3579826" cy="1533753"/>
          </a:xfrm>
          <a:prstGeom prst="rect">
            <a:avLst/>
          </a:prstGeom>
        </p:spPr>
        <p:txBody>
          <a:bodyPr wrap="none">
            <a:spAutoFit/>
          </a:bodyPr>
          <a:lstStyle/>
          <a:p>
            <a:pPr marL="171450" lvl="0" indent="-171450" defTabSz="684213">
              <a:lnSpc>
                <a:spcPct val="95000"/>
              </a:lnSpc>
              <a:spcBef>
                <a:spcPts val="1110"/>
              </a:spcBef>
              <a:buClr>
                <a:schemeClr val="tx1"/>
              </a:buClr>
              <a:buSzPct val="80000"/>
              <a:buFont typeface="Arial" panose="020B0604020202020204" pitchFamily="34" charset="0"/>
              <a:buChar char="•"/>
              <a:defRPr/>
            </a:pPr>
            <a:r>
              <a:rPr lang="en-US" sz="1200" dirty="0">
                <a:latin typeface="+mn-lt"/>
                <a:cs typeface="CiscoSans ExtraLight"/>
              </a:rPr>
              <a:t>View, share wirelessly, and capture content</a:t>
            </a:r>
          </a:p>
          <a:p>
            <a:pPr marL="171450" lvl="0" indent="-171450" defTabSz="684213">
              <a:lnSpc>
                <a:spcPct val="95000"/>
              </a:lnSpc>
              <a:spcBef>
                <a:spcPts val="1110"/>
              </a:spcBef>
              <a:buClr>
                <a:schemeClr val="tx1"/>
              </a:buClr>
              <a:buSzPct val="80000"/>
              <a:buFont typeface="Arial" panose="020B0604020202020204" pitchFamily="34" charset="0"/>
              <a:buChar char="•"/>
              <a:defRPr/>
            </a:pPr>
            <a:r>
              <a:rPr lang="en-US" sz="1200" dirty="0">
                <a:latin typeface="+mn-lt"/>
                <a:cs typeface="CiscoSans ExtraLight"/>
              </a:rPr>
              <a:t>Control your video device</a:t>
            </a:r>
          </a:p>
          <a:p>
            <a:pPr marL="171450" lvl="0" indent="-171450" defTabSz="684213">
              <a:lnSpc>
                <a:spcPct val="95000"/>
              </a:lnSpc>
              <a:spcBef>
                <a:spcPts val="1110"/>
              </a:spcBef>
              <a:buClr>
                <a:schemeClr val="tx1"/>
              </a:buClr>
              <a:buSzPct val="80000"/>
              <a:buFont typeface="Arial" panose="020B0604020202020204" pitchFamily="34" charset="0"/>
              <a:buChar char="•"/>
              <a:defRPr/>
            </a:pPr>
            <a:r>
              <a:rPr lang="en-US" sz="1200" dirty="0">
                <a:latin typeface="+mn-lt"/>
                <a:cs typeface="CiscoSans ExtraLight"/>
              </a:rPr>
              <a:t>Move video calls from mobile to video device</a:t>
            </a:r>
          </a:p>
          <a:p>
            <a:pPr marL="171450" lvl="0" indent="-171450" defTabSz="684213">
              <a:lnSpc>
                <a:spcPct val="95000"/>
              </a:lnSpc>
              <a:spcBef>
                <a:spcPts val="1110"/>
              </a:spcBef>
              <a:buClr>
                <a:schemeClr val="tx1"/>
              </a:buClr>
              <a:buSzPct val="80000"/>
              <a:buFont typeface="Arial" panose="020B0604020202020204" pitchFamily="34" charset="0"/>
              <a:buChar char="•"/>
              <a:defRPr/>
            </a:pPr>
            <a:r>
              <a:rPr lang="en-US" sz="1200" dirty="0">
                <a:latin typeface="+mn-lt"/>
                <a:cs typeface="CiscoSans ExtraLight"/>
              </a:rPr>
              <a:t>Easier, more personalized meeting experience</a:t>
            </a:r>
          </a:p>
          <a:p>
            <a:pPr marL="171450" lvl="0" indent="-171450" defTabSz="684213">
              <a:lnSpc>
                <a:spcPct val="95000"/>
              </a:lnSpc>
              <a:spcBef>
                <a:spcPts val="1110"/>
              </a:spcBef>
              <a:buClr>
                <a:schemeClr val="tx1"/>
              </a:buClr>
              <a:buSzPct val="80000"/>
              <a:buFont typeface="Arial" panose="020B0604020202020204" pitchFamily="34" charset="0"/>
              <a:buChar char="•"/>
              <a:defRPr/>
            </a:pPr>
            <a:endParaRPr lang="en-US" sz="1200" dirty="0">
              <a:latin typeface="+mn-lt"/>
              <a:cs typeface="CiscoSans ExtraLight"/>
            </a:endParaRPr>
          </a:p>
        </p:txBody>
      </p:sp>
      <p:grpSp>
        <p:nvGrpSpPr>
          <p:cNvPr id="22" name="Group 21">
            <a:extLst>
              <a:ext uri="{FF2B5EF4-FFF2-40B4-BE49-F238E27FC236}">
                <a16:creationId xmlns:a16="http://schemas.microsoft.com/office/drawing/2014/main" id="{6FD2A6F7-375C-43FE-8FDD-3FA8CDA37594}"/>
              </a:ext>
            </a:extLst>
          </p:cNvPr>
          <p:cNvGrpSpPr>
            <a:grpSpLocks noChangeAspect="1"/>
          </p:cNvGrpSpPr>
          <p:nvPr/>
        </p:nvGrpSpPr>
        <p:grpSpPr>
          <a:xfrm>
            <a:off x="3467178" y="1827064"/>
            <a:ext cx="365760" cy="365760"/>
            <a:chOff x="3352800" y="1772093"/>
            <a:chExt cx="924157" cy="924157"/>
          </a:xfrm>
          <a:solidFill>
            <a:schemeClr val="accent1"/>
          </a:solidFill>
        </p:grpSpPr>
        <p:sp>
          <p:nvSpPr>
            <p:cNvPr id="21" name="Oval 20">
              <a:extLst>
                <a:ext uri="{FF2B5EF4-FFF2-40B4-BE49-F238E27FC236}">
                  <a16:creationId xmlns:a16="http://schemas.microsoft.com/office/drawing/2014/main" id="{308F2D32-7B96-4A91-B2B0-74BF1A4045E3}"/>
                </a:ext>
              </a:extLst>
            </p:cNvPr>
            <p:cNvSpPr>
              <a:spLocks noChangeAspect="1"/>
            </p:cNvSpPr>
            <p:nvPr/>
          </p:nvSpPr>
          <p:spPr>
            <a:xfrm>
              <a:off x="3352800" y="1772093"/>
              <a:ext cx="924157" cy="92415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BA9A5E92-AB09-4AE1-8E9B-B701D0A33B0C}"/>
                </a:ext>
              </a:extLst>
            </p:cNvPr>
            <p:cNvGrpSpPr>
              <a:grpSpLocks noChangeAspect="1"/>
            </p:cNvGrpSpPr>
            <p:nvPr/>
          </p:nvGrpSpPr>
          <p:grpSpPr>
            <a:xfrm>
              <a:off x="3510652" y="1989704"/>
              <a:ext cx="608452" cy="488934"/>
              <a:chOff x="839748" y="4443493"/>
              <a:chExt cx="167995" cy="134996"/>
            </a:xfrm>
            <a:grpFill/>
          </p:grpSpPr>
          <p:sp>
            <p:nvSpPr>
              <p:cNvPr id="47" name="Freeform 296">
                <a:extLst>
                  <a:ext uri="{FF2B5EF4-FFF2-40B4-BE49-F238E27FC236}">
                    <a16:creationId xmlns:a16="http://schemas.microsoft.com/office/drawing/2014/main" id="{362DF379-8BBA-4DB5-804D-DE25C20B88B0}"/>
                  </a:ext>
                </a:extLst>
              </p:cNvPr>
              <p:cNvSpPr>
                <a:spLocks noChangeAspect="1"/>
              </p:cNvSpPr>
              <p:nvPr/>
            </p:nvSpPr>
            <p:spPr bwMode="auto">
              <a:xfrm>
                <a:off x="839748" y="4443493"/>
                <a:ext cx="167995" cy="56998"/>
              </a:xfrm>
              <a:custGeom>
                <a:avLst/>
                <a:gdLst>
                  <a:gd name="T0" fmla="*/ 36 w 71"/>
                  <a:gd name="T1" fmla="*/ 0 h 24"/>
                  <a:gd name="T2" fmla="*/ 2 w 71"/>
                  <a:gd name="T3" fmla="*/ 14 h 24"/>
                  <a:gd name="T4" fmla="*/ 2 w 71"/>
                  <a:gd name="T5" fmla="*/ 22 h 24"/>
                  <a:gd name="T6" fmla="*/ 9 w 71"/>
                  <a:gd name="T7" fmla="*/ 22 h 24"/>
                  <a:gd name="T8" fmla="*/ 36 w 71"/>
                  <a:gd name="T9" fmla="*/ 11 h 24"/>
                  <a:gd name="T10" fmla="*/ 62 w 71"/>
                  <a:gd name="T11" fmla="*/ 22 h 24"/>
                  <a:gd name="T12" fmla="*/ 65 w 71"/>
                  <a:gd name="T13" fmla="*/ 23 h 24"/>
                  <a:gd name="T14" fmla="*/ 69 w 71"/>
                  <a:gd name="T15" fmla="*/ 22 h 24"/>
                  <a:gd name="T16" fmla="*/ 69 w 71"/>
                  <a:gd name="T17" fmla="*/ 14 h 24"/>
                  <a:gd name="T18" fmla="*/ 36 w 7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4">
                    <a:moveTo>
                      <a:pt x="36" y="0"/>
                    </a:moveTo>
                    <a:cubicBezTo>
                      <a:pt x="23" y="0"/>
                      <a:pt x="11" y="5"/>
                      <a:pt x="2" y="14"/>
                    </a:cubicBezTo>
                    <a:cubicBezTo>
                      <a:pt x="0" y="16"/>
                      <a:pt x="0" y="20"/>
                      <a:pt x="2" y="22"/>
                    </a:cubicBezTo>
                    <a:cubicBezTo>
                      <a:pt x="4" y="24"/>
                      <a:pt x="7" y="24"/>
                      <a:pt x="9" y="22"/>
                    </a:cubicBezTo>
                    <a:cubicBezTo>
                      <a:pt x="16" y="15"/>
                      <a:pt x="26" y="11"/>
                      <a:pt x="36" y="11"/>
                    </a:cubicBezTo>
                    <a:cubicBezTo>
                      <a:pt x="45" y="11"/>
                      <a:pt x="55" y="15"/>
                      <a:pt x="62" y="22"/>
                    </a:cubicBezTo>
                    <a:cubicBezTo>
                      <a:pt x="63" y="23"/>
                      <a:pt x="64" y="23"/>
                      <a:pt x="65" y="23"/>
                    </a:cubicBezTo>
                    <a:cubicBezTo>
                      <a:pt x="67" y="23"/>
                      <a:pt x="68" y="23"/>
                      <a:pt x="69" y="22"/>
                    </a:cubicBezTo>
                    <a:cubicBezTo>
                      <a:pt x="71" y="20"/>
                      <a:pt x="71" y="16"/>
                      <a:pt x="69" y="14"/>
                    </a:cubicBezTo>
                    <a:cubicBezTo>
                      <a:pt x="60" y="5"/>
                      <a:pt x="48" y="0"/>
                      <a:pt x="3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97">
                <a:extLst>
                  <a:ext uri="{FF2B5EF4-FFF2-40B4-BE49-F238E27FC236}">
                    <a16:creationId xmlns:a16="http://schemas.microsoft.com/office/drawing/2014/main" id="{62C962F9-D639-43F0-9551-194EF13439B8}"/>
                  </a:ext>
                </a:extLst>
              </p:cNvPr>
              <p:cNvSpPr>
                <a:spLocks noChangeAspect="1"/>
              </p:cNvSpPr>
              <p:nvPr/>
            </p:nvSpPr>
            <p:spPr bwMode="auto">
              <a:xfrm>
                <a:off x="872747" y="4483492"/>
                <a:ext cx="101997" cy="49998"/>
              </a:xfrm>
              <a:custGeom>
                <a:avLst/>
                <a:gdLst>
                  <a:gd name="T0" fmla="*/ 2 w 43"/>
                  <a:gd name="T1" fmla="*/ 11 h 21"/>
                  <a:gd name="T2" fmla="*/ 2 w 43"/>
                  <a:gd name="T3" fmla="*/ 18 h 21"/>
                  <a:gd name="T4" fmla="*/ 9 w 43"/>
                  <a:gd name="T5" fmla="*/ 18 h 21"/>
                  <a:gd name="T6" fmla="*/ 34 w 43"/>
                  <a:gd name="T7" fmla="*/ 18 h 21"/>
                  <a:gd name="T8" fmla="*/ 38 w 43"/>
                  <a:gd name="T9" fmla="*/ 20 h 21"/>
                  <a:gd name="T10" fmla="*/ 41 w 43"/>
                  <a:gd name="T11" fmla="*/ 18 h 21"/>
                  <a:gd name="T12" fmla="*/ 41 w 43"/>
                  <a:gd name="T13" fmla="*/ 11 h 21"/>
                  <a:gd name="T14" fmla="*/ 2 w 43"/>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1">
                    <a:moveTo>
                      <a:pt x="2" y="11"/>
                    </a:moveTo>
                    <a:cubicBezTo>
                      <a:pt x="0" y="13"/>
                      <a:pt x="0" y="16"/>
                      <a:pt x="2" y="18"/>
                    </a:cubicBezTo>
                    <a:cubicBezTo>
                      <a:pt x="4" y="21"/>
                      <a:pt x="7" y="21"/>
                      <a:pt x="9" y="18"/>
                    </a:cubicBezTo>
                    <a:cubicBezTo>
                      <a:pt x="16" y="12"/>
                      <a:pt x="27" y="12"/>
                      <a:pt x="34" y="18"/>
                    </a:cubicBezTo>
                    <a:cubicBezTo>
                      <a:pt x="35" y="20"/>
                      <a:pt x="36" y="20"/>
                      <a:pt x="38" y="20"/>
                    </a:cubicBezTo>
                    <a:cubicBezTo>
                      <a:pt x="39" y="20"/>
                      <a:pt x="40" y="20"/>
                      <a:pt x="41" y="18"/>
                    </a:cubicBezTo>
                    <a:cubicBezTo>
                      <a:pt x="43" y="16"/>
                      <a:pt x="43" y="13"/>
                      <a:pt x="41" y="11"/>
                    </a:cubicBezTo>
                    <a:cubicBezTo>
                      <a:pt x="30" y="0"/>
                      <a:pt x="13" y="0"/>
                      <a:pt x="2" y="1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98">
                <a:extLst>
                  <a:ext uri="{FF2B5EF4-FFF2-40B4-BE49-F238E27FC236}">
                    <a16:creationId xmlns:a16="http://schemas.microsoft.com/office/drawing/2014/main" id="{6654B9AD-E108-4E04-A257-BA6B9312EF7F}"/>
                  </a:ext>
                </a:extLst>
              </p:cNvPr>
              <p:cNvSpPr>
                <a:spLocks noChangeAspect="1"/>
              </p:cNvSpPr>
              <p:nvPr/>
            </p:nvSpPr>
            <p:spPr bwMode="auto">
              <a:xfrm>
                <a:off x="905746" y="4542490"/>
                <a:ext cx="35999" cy="35999"/>
              </a:xfrm>
              <a:custGeom>
                <a:avLst/>
                <a:gdLst>
                  <a:gd name="T0" fmla="*/ 8 w 15"/>
                  <a:gd name="T1" fmla="*/ 0 h 15"/>
                  <a:gd name="T2" fmla="*/ 0 w 15"/>
                  <a:gd name="T3" fmla="*/ 7 h 15"/>
                  <a:gd name="T4" fmla="*/ 8 w 15"/>
                  <a:gd name="T5" fmla="*/ 15 h 15"/>
                  <a:gd name="T6" fmla="*/ 15 w 15"/>
                  <a:gd name="T7" fmla="*/ 7 h 15"/>
                  <a:gd name="T8" fmla="*/ 8 w 15"/>
                  <a:gd name="T9" fmla="*/ 0 h 15"/>
                </a:gdLst>
                <a:ahLst/>
                <a:cxnLst>
                  <a:cxn ang="0">
                    <a:pos x="T0" y="T1"/>
                  </a:cxn>
                  <a:cxn ang="0">
                    <a:pos x="T2" y="T3"/>
                  </a:cxn>
                  <a:cxn ang="0">
                    <a:pos x="T4" y="T5"/>
                  </a:cxn>
                  <a:cxn ang="0">
                    <a:pos x="T6" y="T7"/>
                  </a:cxn>
                  <a:cxn ang="0">
                    <a:pos x="T8" y="T9"/>
                  </a:cxn>
                </a:cxnLst>
                <a:rect l="0" t="0" r="r" b="b"/>
                <a:pathLst>
                  <a:path w="15" h="15">
                    <a:moveTo>
                      <a:pt x="8" y="0"/>
                    </a:moveTo>
                    <a:cubicBezTo>
                      <a:pt x="4" y="0"/>
                      <a:pt x="0" y="3"/>
                      <a:pt x="0" y="7"/>
                    </a:cubicBezTo>
                    <a:cubicBezTo>
                      <a:pt x="0" y="11"/>
                      <a:pt x="4" y="14"/>
                      <a:pt x="8" y="15"/>
                    </a:cubicBezTo>
                    <a:cubicBezTo>
                      <a:pt x="12" y="14"/>
                      <a:pt x="15" y="11"/>
                      <a:pt x="15" y="7"/>
                    </a:cubicBezTo>
                    <a:cubicBezTo>
                      <a:pt x="15" y="3"/>
                      <a:pt x="12" y="0"/>
                      <a:pt x="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2" name="Picture 51">
            <a:extLst>
              <a:ext uri="{FF2B5EF4-FFF2-40B4-BE49-F238E27FC236}">
                <a16:creationId xmlns:a16="http://schemas.microsoft.com/office/drawing/2014/main" id="{EFC9151B-3575-4B33-A293-414B8FDBDC6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33785" y="1654313"/>
            <a:ext cx="1028700" cy="822960"/>
          </a:xfrm>
          <a:prstGeom prst="rect">
            <a:avLst/>
          </a:prstGeom>
        </p:spPr>
      </p:pic>
      <p:grpSp>
        <p:nvGrpSpPr>
          <p:cNvPr id="53" name="Group 52">
            <a:extLst>
              <a:ext uri="{FF2B5EF4-FFF2-40B4-BE49-F238E27FC236}">
                <a16:creationId xmlns:a16="http://schemas.microsoft.com/office/drawing/2014/main" id="{0C1A32B4-5E5F-43E4-BF3E-C1CF7FAD981C}"/>
              </a:ext>
            </a:extLst>
          </p:cNvPr>
          <p:cNvGrpSpPr>
            <a:grpSpLocks noChangeAspect="1"/>
          </p:cNvGrpSpPr>
          <p:nvPr/>
        </p:nvGrpSpPr>
        <p:grpSpPr>
          <a:xfrm>
            <a:off x="1673405" y="1873595"/>
            <a:ext cx="653046" cy="274320"/>
            <a:chOff x="4702679" y="4365625"/>
            <a:chExt cx="1175330" cy="493712"/>
          </a:xfrm>
        </p:grpSpPr>
        <p:sp>
          <p:nvSpPr>
            <p:cNvPr id="54" name="Freeform 25">
              <a:extLst>
                <a:ext uri="{FF2B5EF4-FFF2-40B4-BE49-F238E27FC236}">
                  <a16:creationId xmlns:a16="http://schemas.microsoft.com/office/drawing/2014/main" id="{3D8E78DF-BC95-4BBC-92E3-BC4FE8E06388}"/>
                </a:ext>
              </a:extLst>
            </p:cNvPr>
            <p:cNvSpPr>
              <a:spLocks noEditPoints="1"/>
            </p:cNvSpPr>
            <p:nvPr/>
          </p:nvSpPr>
          <p:spPr bwMode="auto">
            <a:xfrm>
              <a:off x="4710113" y="4613275"/>
              <a:ext cx="314325" cy="246062"/>
            </a:xfrm>
            <a:custGeom>
              <a:avLst/>
              <a:gdLst>
                <a:gd name="T0" fmla="*/ 2 w 180"/>
                <a:gd name="T1" fmla="*/ 12 h 141"/>
                <a:gd name="T2" fmla="*/ 10 w 180"/>
                <a:gd name="T3" fmla="*/ 25 h 141"/>
                <a:gd name="T4" fmla="*/ 116 w 180"/>
                <a:gd name="T5" fmla="*/ 131 h 141"/>
                <a:gd name="T6" fmla="*/ 141 w 180"/>
                <a:gd name="T7" fmla="*/ 141 h 141"/>
                <a:gd name="T8" fmla="*/ 166 w 180"/>
                <a:gd name="T9" fmla="*/ 131 h 141"/>
                <a:gd name="T10" fmla="*/ 166 w 180"/>
                <a:gd name="T11" fmla="*/ 81 h 141"/>
                <a:gd name="T12" fmla="*/ 121 w 180"/>
                <a:gd name="T13" fmla="*/ 35 h 141"/>
                <a:gd name="T14" fmla="*/ 36 w 180"/>
                <a:gd name="T15" fmla="*/ 35 h 141"/>
                <a:gd name="T16" fmla="*/ 35 w 180"/>
                <a:gd name="T17" fmla="*/ 35 h 141"/>
                <a:gd name="T18" fmla="*/ 33 w 180"/>
                <a:gd name="T19" fmla="*/ 35 h 141"/>
                <a:gd name="T20" fmla="*/ 33 w 180"/>
                <a:gd name="T21" fmla="*/ 35 h 141"/>
                <a:gd name="T22" fmla="*/ 33 w 180"/>
                <a:gd name="T23" fmla="*/ 35 h 141"/>
                <a:gd name="T24" fmla="*/ 22 w 180"/>
                <a:gd name="T25" fmla="*/ 32 h 141"/>
                <a:gd name="T26" fmla="*/ 22 w 180"/>
                <a:gd name="T27" fmla="*/ 32 h 141"/>
                <a:gd name="T28" fmla="*/ 22 w 180"/>
                <a:gd name="T29" fmla="*/ 32 h 141"/>
                <a:gd name="T30" fmla="*/ 21 w 180"/>
                <a:gd name="T31" fmla="*/ 32 h 141"/>
                <a:gd name="T32" fmla="*/ 21 w 180"/>
                <a:gd name="T33" fmla="*/ 32 h 141"/>
                <a:gd name="T34" fmla="*/ 11 w 180"/>
                <a:gd name="T35" fmla="*/ 26 h 141"/>
                <a:gd name="T36" fmla="*/ 11 w 180"/>
                <a:gd name="T37" fmla="*/ 26 h 141"/>
                <a:gd name="T38" fmla="*/ 11 w 180"/>
                <a:gd name="T39" fmla="*/ 25 h 141"/>
                <a:gd name="T40" fmla="*/ 11 w 180"/>
                <a:gd name="T41" fmla="*/ 25 h 141"/>
                <a:gd name="T42" fmla="*/ 11 w 180"/>
                <a:gd name="T43" fmla="*/ 25 h 141"/>
                <a:gd name="T44" fmla="*/ 11 w 180"/>
                <a:gd name="T45" fmla="*/ 25 h 141"/>
                <a:gd name="T46" fmla="*/ 11 w 180"/>
                <a:gd name="T47" fmla="*/ 25 h 141"/>
                <a:gd name="T48" fmla="*/ 10 w 180"/>
                <a:gd name="T49" fmla="*/ 25 h 141"/>
                <a:gd name="T50" fmla="*/ 10 w 180"/>
                <a:gd name="T51" fmla="*/ 25 h 141"/>
                <a:gd name="T52" fmla="*/ 10 w 180"/>
                <a:gd name="T53" fmla="*/ 25 h 141"/>
                <a:gd name="T54" fmla="*/ 10 w 180"/>
                <a:gd name="T55" fmla="*/ 25 h 141"/>
                <a:gd name="T56" fmla="*/ 10 w 180"/>
                <a:gd name="T57" fmla="*/ 25 h 141"/>
                <a:gd name="T58" fmla="*/ 10 w 180"/>
                <a:gd name="T59" fmla="*/ 25 h 141"/>
                <a:gd name="T60" fmla="*/ 10 w 180"/>
                <a:gd name="T61" fmla="*/ 25 h 141"/>
                <a:gd name="T62" fmla="*/ 10 w 180"/>
                <a:gd name="T63" fmla="*/ 24 h 141"/>
                <a:gd name="T64" fmla="*/ 10 w 180"/>
                <a:gd name="T65" fmla="*/ 24 h 141"/>
                <a:gd name="T66" fmla="*/ 10 w 180"/>
                <a:gd name="T67" fmla="*/ 24 h 141"/>
                <a:gd name="T68" fmla="*/ 2 w 180"/>
                <a:gd name="T69" fmla="*/ 12 h 141"/>
                <a:gd name="T70" fmla="*/ 2 w 180"/>
                <a:gd name="T71" fmla="*/ 12 h 141"/>
                <a:gd name="T72" fmla="*/ 2 w 180"/>
                <a:gd name="T73" fmla="*/ 12 h 141"/>
                <a:gd name="T74" fmla="*/ 2 w 180"/>
                <a:gd name="T75" fmla="*/ 12 h 141"/>
                <a:gd name="T76" fmla="*/ 2 w 180"/>
                <a:gd name="T77" fmla="*/ 12 h 141"/>
                <a:gd name="T78" fmla="*/ 2 w 180"/>
                <a:gd name="T79" fmla="*/ 12 h 141"/>
                <a:gd name="T80" fmla="*/ 2 w 180"/>
                <a:gd name="T81" fmla="*/ 12 h 141"/>
                <a:gd name="T82" fmla="*/ 2 w 180"/>
                <a:gd name="T83" fmla="*/ 12 h 141"/>
                <a:gd name="T84" fmla="*/ 2 w 180"/>
                <a:gd name="T85" fmla="*/ 12 h 141"/>
                <a:gd name="T86" fmla="*/ 2 w 180"/>
                <a:gd name="T87" fmla="*/ 12 h 141"/>
                <a:gd name="T88" fmla="*/ 0 w 180"/>
                <a:gd name="T89" fmla="*/ 0 h 141"/>
                <a:gd name="T90" fmla="*/ 0 w 180"/>
                <a:gd name="T91" fmla="*/ 3 h 141"/>
                <a:gd name="T92" fmla="*/ 0 w 180"/>
                <a:gd name="T93" fmla="*/ 3 h 141"/>
                <a:gd name="T94" fmla="*/ 0 w 180"/>
                <a:gd name="T95"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0" h="141">
                  <a:moveTo>
                    <a:pt x="2" y="12"/>
                  </a:moveTo>
                  <a:cubicBezTo>
                    <a:pt x="4" y="17"/>
                    <a:pt x="6" y="21"/>
                    <a:pt x="10" y="25"/>
                  </a:cubicBezTo>
                  <a:cubicBezTo>
                    <a:pt x="116" y="131"/>
                    <a:pt x="116" y="131"/>
                    <a:pt x="116" y="131"/>
                  </a:cubicBezTo>
                  <a:cubicBezTo>
                    <a:pt x="123" y="138"/>
                    <a:pt x="132" y="141"/>
                    <a:pt x="141" y="141"/>
                  </a:cubicBezTo>
                  <a:cubicBezTo>
                    <a:pt x="150" y="141"/>
                    <a:pt x="159" y="138"/>
                    <a:pt x="166" y="131"/>
                  </a:cubicBezTo>
                  <a:cubicBezTo>
                    <a:pt x="180" y="117"/>
                    <a:pt x="180" y="95"/>
                    <a:pt x="166" y="81"/>
                  </a:cubicBezTo>
                  <a:cubicBezTo>
                    <a:pt x="121" y="35"/>
                    <a:pt x="121" y="35"/>
                    <a:pt x="121" y="35"/>
                  </a:cubicBezTo>
                  <a:cubicBezTo>
                    <a:pt x="36" y="35"/>
                    <a:pt x="36" y="35"/>
                    <a:pt x="36" y="35"/>
                  </a:cubicBezTo>
                  <a:cubicBezTo>
                    <a:pt x="35" y="35"/>
                    <a:pt x="35" y="35"/>
                    <a:pt x="35" y="35"/>
                  </a:cubicBezTo>
                  <a:cubicBezTo>
                    <a:pt x="34" y="35"/>
                    <a:pt x="34" y="35"/>
                    <a:pt x="33" y="35"/>
                  </a:cubicBezTo>
                  <a:cubicBezTo>
                    <a:pt x="33" y="35"/>
                    <a:pt x="33" y="35"/>
                    <a:pt x="33" y="35"/>
                  </a:cubicBezTo>
                  <a:cubicBezTo>
                    <a:pt x="33" y="35"/>
                    <a:pt x="33" y="35"/>
                    <a:pt x="33" y="35"/>
                  </a:cubicBezTo>
                  <a:cubicBezTo>
                    <a:pt x="29" y="35"/>
                    <a:pt x="25" y="34"/>
                    <a:pt x="22" y="32"/>
                  </a:cubicBezTo>
                  <a:cubicBezTo>
                    <a:pt x="22" y="32"/>
                    <a:pt x="22" y="32"/>
                    <a:pt x="22" y="32"/>
                  </a:cubicBezTo>
                  <a:cubicBezTo>
                    <a:pt x="22" y="32"/>
                    <a:pt x="22" y="32"/>
                    <a:pt x="22" y="32"/>
                  </a:cubicBezTo>
                  <a:cubicBezTo>
                    <a:pt x="22" y="32"/>
                    <a:pt x="22" y="32"/>
                    <a:pt x="21" y="32"/>
                  </a:cubicBezTo>
                  <a:cubicBezTo>
                    <a:pt x="21" y="32"/>
                    <a:pt x="21" y="32"/>
                    <a:pt x="21" y="32"/>
                  </a:cubicBezTo>
                  <a:cubicBezTo>
                    <a:pt x="18" y="31"/>
                    <a:pt x="14" y="28"/>
                    <a:pt x="11" y="26"/>
                  </a:cubicBezTo>
                  <a:cubicBezTo>
                    <a:pt x="11" y="26"/>
                    <a:pt x="11" y="26"/>
                    <a:pt x="11" y="26"/>
                  </a:cubicBezTo>
                  <a:cubicBezTo>
                    <a:pt x="11" y="25"/>
                    <a:pt x="11" y="25"/>
                    <a:pt x="11" y="25"/>
                  </a:cubicBezTo>
                  <a:cubicBezTo>
                    <a:pt x="11" y="25"/>
                    <a:pt x="11" y="25"/>
                    <a:pt x="11" y="25"/>
                  </a:cubicBezTo>
                  <a:cubicBezTo>
                    <a:pt x="11" y="25"/>
                    <a:pt x="11" y="25"/>
                    <a:pt x="11" y="25"/>
                  </a:cubicBezTo>
                  <a:cubicBezTo>
                    <a:pt x="11" y="25"/>
                    <a:pt x="11" y="25"/>
                    <a:pt x="11" y="25"/>
                  </a:cubicBezTo>
                  <a:cubicBezTo>
                    <a:pt x="11" y="25"/>
                    <a:pt x="11" y="25"/>
                    <a:pt x="11" y="25"/>
                  </a:cubicBezTo>
                  <a:cubicBezTo>
                    <a:pt x="11" y="25"/>
                    <a:pt x="10" y="25"/>
                    <a:pt x="10" y="25"/>
                  </a:cubicBezTo>
                  <a:cubicBezTo>
                    <a:pt x="10" y="25"/>
                    <a:pt x="10" y="25"/>
                    <a:pt x="10" y="25"/>
                  </a:cubicBezTo>
                  <a:cubicBezTo>
                    <a:pt x="10" y="25"/>
                    <a:pt x="10" y="25"/>
                    <a:pt x="10" y="25"/>
                  </a:cubicBezTo>
                  <a:cubicBezTo>
                    <a:pt x="10" y="25"/>
                    <a:pt x="10" y="25"/>
                    <a:pt x="10" y="25"/>
                  </a:cubicBezTo>
                  <a:cubicBezTo>
                    <a:pt x="10" y="25"/>
                    <a:pt x="10" y="25"/>
                    <a:pt x="10" y="25"/>
                  </a:cubicBezTo>
                  <a:cubicBezTo>
                    <a:pt x="10" y="25"/>
                    <a:pt x="10" y="25"/>
                    <a:pt x="10" y="25"/>
                  </a:cubicBezTo>
                  <a:cubicBezTo>
                    <a:pt x="10" y="25"/>
                    <a:pt x="10" y="25"/>
                    <a:pt x="10" y="25"/>
                  </a:cubicBezTo>
                  <a:cubicBezTo>
                    <a:pt x="10" y="25"/>
                    <a:pt x="10" y="25"/>
                    <a:pt x="10" y="24"/>
                  </a:cubicBezTo>
                  <a:cubicBezTo>
                    <a:pt x="10" y="24"/>
                    <a:pt x="10" y="24"/>
                    <a:pt x="10" y="24"/>
                  </a:cubicBezTo>
                  <a:cubicBezTo>
                    <a:pt x="10" y="24"/>
                    <a:pt x="10" y="24"/>
                    <a:pt x="10" y="24"/>
                  </a:cubicBezTo>
                  <a:cubicBezTo>
                    <a:pt x="6" y="21"/>
                    <a:pt x="4" y="17"/>
                    <a:pt x="2" y="12"/>
                  </a:cubicBezTo>
                  <a:cubicBezTo>
                    <a:pt x="2" y="12"/>
                    <a:pt x="2" y="12"/>
                    <a:pt x="2" y="12"/>
                  </a:cubicBezTo>
                  <a:cubicBezTo>
                    <a:pt x="2" y="12"/>
                    <a:pt x="2" y="12"/>
                    <a:pt x="2" y="12"/>
                  </a:cubicBezTo>
                  <a:cubicBezTo>
                    <a:pt x="2" y="12"/>
                    <a:pt x="2" y="12"/>
                    <a:pt x="2" y="12"/>
                  </a:cubicBezTo>
                  <a:moveTo>
                    <a:pt x="2" y="12"/>
                  </a:moveTo>
                  <a:cubicBezTo>
                    <a:pt x="2" y="12"/>
                    <a:pt x="2" y="12"/>
                    <a:pt x="2" y="12"/>
                  </a:cubicBezTo>
                  <a:cubicBezTo>
                    <a:pt x="2" y="12"/>
                    <a:pt x="2" y="12"/>
                    <a:pt x="2" y="12"/>
                  </a:cubicBezTo>
                  <a:moveTo>
                    <a:pt x="2" y="12"/>
                  </a:moveTo>
                  <a:cubicBezTo>
                    <a:pt x="2" y="12"/>
                    <a:pt x="2" y="12"/>
                    <a:pt x="2" y="12"/>
                  </a:cubicBezTo>
                  <a:cubicBezTo>
                    <a:pt x="2" y="12"/>
                    <a:pt x="2" y="12"/>
                    <a:pt x="2" y="12"/>
                  </a:cubicBezTo>
                  <a:moveTo>
                    <a:pt x="0" y="0"/>
                  </a:moveTo>
                  <a:cubicBezTo>
                    <a:pt x="0" y="1"/>
                    <a:pt x="0" y="2"/>
                    <a:pt x="0" y="3"/>
                  </a:cubicBezTo>
                  <a:cubicBezTo>
                    <a:pt x="0" y="3"/>
                    <a:pt x="0" y="3"/>
                    <a:pt x="0" y="3"/>
                  </a:cubicBezTo>
                  <a:cubicBezTo>
                    <a:pt x="0" y="2"/>
                    <a:pt x="0" y="1"/>
                    <a:pt x="0"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p>
          </p:txBody>
        </p:sp>
        <p:sp>
          <p:nvSpPr>
            <p:cNvPr id="55" name="Freeform 26">
              <a:extLst>
                <a:ext uri="{FF2B5EF4-FFF2-40B4-BE49-F238E27FC236}">
                  <a16:creationId xmlns:a16="http://schemas.microsoft.com/office/drawing/2014/main" id="{72D962D9-2BE2-4B98-9F70-8E19246075D0}"/>
                </a:ext>
              </a:extLst>
            </p:cNvPr>
            <p:cNvSpPr>
              <a:spLocks noEditPoints="1"/>
            </p:cNvSpPr>
            <p:nvPr/>
          </p:nvSpPr>
          <p:spPr bwMode="auto">
            <a:xfrm>
              <a:off x="4710113" y="4365625"/>
              <a:ext cx="314325" cy="247650"/>
            </a:xfrm>
            <a:custGeom>
              <a:avLst/>
              <a:gdLst>
                <a:gd name="T0" fmla="*/ 0 w 180"/>
                <a:gd name="T1" fmla="*/ 137 h 141"/>
                <a:gd name="T2" fmla="*/ 0 w 180"/>
                <a:gd name="T3" fmla="*/ 141 h 141"/>
                <a:gd name="T4" fmla="*/ 0 w 180"/>
                <a:gd name="T5" fmla="*/ 137 h 141"/>
                <a:gd name="T6" fmla="*/ 0 w 180"/>
                <a:gd name="T7" fmla="*/ 137 h 141"/>
                <a:gd name="T8" fmla="*/ 2 w 180"/>
                <a:gd name="T9" fmla="*/ 130 h 141"/>
                <a:gd name="T10" fmla="*/ 2 w 180"/>
                <a:gd name="T11" fmla="*/ 130 h 141"/>
                <a:gd name="T12" fmla="*/ 2 w 180"/>
                <a:gd name="T13" fmla="*/ 130 h 141"/>
                <a:gd name="T14" fmla="*/ 2 w 180"/>
                <a:gd name="T15" fmla="*/ 130 h 141"/>
                <a:gd name="T16" fmla="*/ 2 w 180"/>
                <a:gd name="T17" fmla="*/ 130 h 141"/>
                <a:gd name="T18" fmla="*/ 141 w 180"/>
                <a:gd name="T19" fmla="*/ 0 h 141"/>
                <a:gd name="T20" fmla="*/ 116 w 180"/>
                <a:gd name="T21" fmla="*/ 10 h 141"/>
                <a:gd name="T22" fmla="*/ 10 w 180"/>
                <a:gd name="T23" fmla="*/ 116 h 141"/>
                <a:gd name="T24" fmla="*/ 2 w 180"/>
                <a:gd name="T25" fmla="*/ 129 h 141"/>
                <a:gd name="T26" fmla="*/ 2 w 180"/>
                <a:gd name="T27" fmla="*/ 129 h 141"/>
                <a:gd name="T28" fmla="*/ 10 w 180"/>
                <a:gd name="T29" fmla="*/ 116 h 141"/>
                <a:gd name="T30" fmla="*/ 22 w 180"/>
                <a:gd name="T31" fmla="*/ 108 h 141"/>
                <a:gd name="T32" fmla="*/ 22 w 180"/>
                <a:gd name="T33" fmla="*/ 108 h 141"/>
                <a:gd name="T34" fmla="*/ 22 w 180"/>
                <a:gd name="T35" fmla="*/ 108 h 141"/>
                <a:gd name="T36" fmla="*/ 22 w 180"/>
                <a:gd name="T37" fmla="*/ 108 h 141"/>
                <a:gd name="T38" fmla="*/ 22 w 180"/>
                <a:gd name="T39" fmla="*/ 108 h 141"/>
                <a:gd name="T40" fmla="*/ 33 w 180"/>
                <a:gd name="T41" fmla="*/ 106 h 141"/>
                <a:gd name="T42" fmla="*/ 33 w 180"/>
                <a:gd name="T43" fmla="*/ 106 h 141"/>
                <a:gd name="T44" fmla="*/ 33 w 180"/>
                <a:gd name="T45" fmla="*/ 106 h 141"/>
                <a:gd name="T46" fmla="*/ 33 w 180"/>
                <a:gd name="T47" fmla="*/ 106 h 141"/>
                <a:gd name="T48" fmla="*/ 33 w 180"/>
                <a:gd name="T49" fmla="*/ 106 h 141"/>
                <a:gd name="T50" fmla="*/ 35 w 180"/>
                <a:gd name="T51" fmla="*/ 105 h 141"/>
                <a:gd name="T52" fmla="*/ 35 w 180"/>
                <a:gd name="T53" fmla="*/ 105 h 141"/>
                <a:gd name="T54" fmla="*/ 121 w 180"/>
                <a:gd name="T55" fmla="*/ 105 h 141"/>
                <a:gd name="T56" fmla="*/ 166 w 180"/>
                <a:gd name="T57" fmla="*/ 60 h 141"/>
                <a:gd name="T58" fmla="*/ 166 w 180"/>
                <a:gd name="T59" fmla="*/ 10 h 141"/>
                <a:gd name="T60" fmla="*/ 141 w 180"/>
                <a:gd name="T6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0" h="141">
                  <a:moveTo>
                    <a:pt x="0" y="137"/>
                  </a:moveTo>
                  <a:cubicBezTo>
                    <a:pt x="0" y="138"/>
                    <a:pt x="0" y="140"/>
                    <a:pt x="0" y="141"/>
                  </a:cubicBezTo>
                  <a:cubicBezTo>
                    <a:pt x="0" y="140"/>
                    <a:pt x="0" y="138"/>
                    <a:pt x="0" y="137"/>
                  </a:cubicBezTo>
                  <a:cubicBezTo>
                    <a:pt x="0" y="137"/>
                    <a:pt x="0" y="137"/>
                    <a:pt x="0" y="137"/>
                  </a:cubicBezTo>
                  <a:moveTo>
                    <a:pt x="2" y="130"/>
                  </a:moveTo>
                  <a:cubicBezTo>
                    <a:pt x="2" y="130"/>
                    <a:pt x="2" y="130"/>
                    <a:pt x="2" y="130"/>
                  </a:cubicBezTo>
                  <a:cubicBezTo>
                    <a:pt x="2" y="130"/>
                    <a:pt x="2" y="130"/>
                    <a:pt x="2" y="130"/>
                  </a:cubicBezTo>
                  <a:cubicBezTo>
                    <a:pt x="2" y="130"/>
                    <a:pt x="2" y="130"/>
                    <a:pt x="2" y="130"/>
                  </a:cubicBezTo>
                  <a:cubicBezTo>
                    <a:pt x="2" y="130"/>
                    <a:pt x="2" y="130"/>
                    <a:pt x="2" y="130"/>
                  </a:cubicBezTo>
                  <a:moveTo>
                    <a:pt x="141" y="0"/>
                  </a:moveTo>
                  <a:cubicBezTo>
                    <a:pt x="132" y="0"/>
                    <a:pt x="123" y="3"/>
                    <a:pt x="116" y="10"/>
                  </a:cubicBezTo>
                  <a:cubicBezTo>
                    <a:pt x="10" y="116"/>
                    <a:pt x="10" y="116"/>
                    <a:pt x="10" y="116"/>
                  </a:cubicBezTo>
                  <a:cubicBezTo>
                    <a:pt x="6" y="120"/>
                    <a:pt x="3" y="124"/>
                    <a:pt x="2" y="129"/>
                  </a:cubicBezTo>
                  <a:cubicBezTo>
                    <a:pt x="2" y="129"/>
                    <a:pt x="2" y="129"/>
                    <a:pt x="2" y="129"/>
                  </a:cubicBezTo>
                  <a:cubicBezTo>
                    <a:pt x="3" y="124"/>
                    <a:pt x="6" y="120"/>
                    <a:pt x="10" y="116"/>
                  </a:cubicBezTo>
                  <a:cubicBezTo>
                    <a:pt x="14" y="112"/>
                    <a:pt x="18" y="110"/>
                    <a:pt x="22" y="108"/>
                  </a:cubicBezTo>
                  <a:cubicBezTo>
                    <a:pt x="22" y="108"/>
                    <a:pt x="22" y="108"/>
                    <a:pt x="22" y="108"/>
                  </a:cubicBezTo>
                  <a:cubicBezTo>
                    <a:pt x="22" y="108"/>
                    <a:pt x="22" y="108"/>
                    <a:pt x="22" y="108"/>
                  </a:cubicBezTo>
                  <a:cubicBezTo>
                    <a:pt x="22" y="108"/>
                    <a:pt x="22" y="108"/>
                    <a:pt x="22" y="108"/>
                  </a:cubicBezTo>
                  <a:cubicBezTo>
                    <a:pt x="22" y="108"/>
                    <a:pt x="22" y="108"/>
                    <a:pt x="22" y="108"/>
                  </a:cubicBezTo>
                  <a:cubicBezTo>
                    <a:pt x="26" y="107"/>
                    <a:pt x="29" y="106"/>
                    <a:pt x="33" y="106"/>
                  </a:cubicBezTo>
                  <a:cubicBezTo>
                    <a:pt x="33" y="106"/>
                    <a:pt x="33" y="106"/>
                    <a:pt x="33" y="106"/>
                  </a:cubicBezTo>
                  <a:cubicBezTo>
                    <a:pt x="33" y="106"/>
                    <a:pt x="33" y="106"/>
                    <a:pt x="33" y="106"/>
                  </a:cubicBezTo>
                  <a:cubicBezTo>
                    <a:pt x="33" y="106"/>
                    <a:pt x="33" y="106"/>
                    <a:pt x="33" y="106"/>
                  </a:cubicBezTo>
                  <a:cubicBezTo>
                    <a:pt x="33" y="106"/>
                    <a:pt x="33" y="106"/>
                    <a:pt x="33" y="106"/>
                  </a:cubicBezTo>
                  <a:cubicBezTo>
                    <a:pt x="34" y="106"/>
                    <a:pt x="35" y="105"/>
                    <a:pt x="35" y="105"/>
                  </a:cubicBezTo>
                  <a:cubicBezTo>
                    <a:pt x="35" y="105"/>
                    <a:pt x="35" y="105"/>
                    <a:pt x="35" y="105"/>
                  </a:cubicBezTo>
                  <a:cubicBezTo>
                    <a:pt x="121" y="105"/>
                    <a:pt x="121" y="105"/>
                    <a:pt x="121" y="105"/>
                  </a:cubicBezTo>
                  <a:cubicBezTo>
                    <a:pt x="166" y="60"/>
                    <a:pt x="166" y="60"/>
                    <a:pt x="166" y="60"/>
                  </a:cubicBezTo>
                  <a:cubicBezTo>
                    <a:pt x="180" y="46"/>
                    <a:pt x="180" y="24"/>
                    <a:pt x="166" y="10"/>
                  </a:cubicBezTo>
                  <a:cubicBezTo>
                    <a:pt x="159" y="3"/>
                    <a:pt x="150" y="0"/>
                    <a:pt x="141"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p>
          </p:txBody>
        </p:sp>
        <p:sp>
          <p:nvSpPr>
            <p:cNvPr id="56" name="Freeform 27">
              <a:extLst>
                <a:ext uri="{FF2B5EF4-FFF2-40B4-BE49-F238E27FC236}">
                  <a16:creationId xmlns:a16="http://schemas.microsoft.com/office/drawing/2014/main" id="{7235B614-A532-43A8-9989-09E79B9AA4B3}"/>
                </a:ext>
              </a:extLst>
            </p:cNvPr>
            <p:cNvSpPr>
              <a:spLocks noEditPoints="1"/>
            </p:cNvSpPr>
            <p:nvPr/>
          </p:nvSpPr>
          <p:spPr bwMode="auto">
            <a:xfrm>
              <a:off x="4710113" y="4549775"/>
              <a:ext cx="61913" cy="123825"/>
            </a:xfrm>
            <a:custGeom>
              <a:avLst/>
              <a:gdLst>
                <a:gd name="T0" fmla="*/ 35 w 36"/>
                <a:gd name="T1" fmla="*/ 71 h 71"/>
                <a:gd name="T2" fmla="*/ 35 w 36"/>
                <a:gd name="T3" fmla="*/ 71 h 71"/>
                <a:gd name="T4" fmla="*/ 33 w 36"/>
                <a:gd name="T5" fmla="*/ 71 h 71"/>
                <a:gd name="T6" fmla="*/ 33 w 36"/>
                <a:gd name="T7" fmla="*/ 71 h 71"/>
                <a:gd name="T8" fmla="*/ 22 w 36"/>
                <a:gd name="T9" fmla="*/ 68 h 71"/>
                <a:gd name="T10" fmla="*/ 21 w 36"/>
                <a:gd name="T11" fmla="*/ 68 h 71"/>
                <a:gd name="T12" fmla="*/ 21 w 36"/>
                <a:gd name="T13" fmla="*/ 68 h 71"/>
                <a:gd name="T14" fmla="*/ 21 w 36"/>
                <a:gd name="T15" fmla="*/ 68 h 71"/>
                <a:gd name="T16" fmla="*/ 11 w 36"/>
                <a:gd name="T17" fmla="*/ 61 h 71"/>
                <a:gd name="T18" fmla="*/ 11 w 36"/>
                <a:gd name="T19" fmla="*/ 61 h 71"/>
                <a:gd name="T20" fmla="*/ 11 w 36"/>
                <a:gd name="T21" fmla="*/ 61 h 71"/>
                <a:gd name="T22" fmla="*/ 11 w 36"/>
                <a:gd name="T23" fmla="*/ 61 h 71"/>
                <a:gd name="T24" fmla="*/ 11 w 36"/>
                <a:gd name="T25" fmla="*/ 61 h 71"/>
                <a:gd name="T26" fmla="*/ 10 w 36"/>
                <a:gd name="T27" fmla="*/ 61 h 71"/>
                <a:gd name="T28" fmla="*/ 10 w 36"/>
                <a:gd name="T29" fmla="*/ 61 h 71"/>
                <a:gd name="T30" fmla="*/ 10 w 36"/>
                <a:gd name="T31" fmla="*/ 61 h 71"/>
                <a:gd name="T32" fmla="*/ 10 w 36"/>
                <a:gd name="T33" fmla="*/ 61 h 71"/>
                <a:gd name="T34" fmla="*/ 10 w 36"/>
                <a:gd name="T35" fmla="*/ 61 h 71"/>
                <a:gd name="T36" fmla="*/ 10 w 36"/>
                <a:gd name="T37" fmla="*/ 60 h 71"/>
                <a:gd name="T38" fmla="*/ 2 w 36"/>
                <a:gd name="T39" fmla="*/ 48 h 71"/>
                <a:gd name="T40" fmla="*/ 2 w 36"/>
                <a:gd name="T41" fmla="*/ 48 h 71"/>
                <a:gd name="T42" fmla="*/ 2 w 36"/>
                <a:gd name="T43" fmla="*/ 48 h 71"/>
                <a:gd name="T44" fmla="*/ 0 w 36"/>
                <a:gd name="T45" fmla="*/ 32 h 71"/>
                <a:gd name="T46" fmla="*/ 0 w 36"/>
                <a:gd name="T47" fmla="*/ 39 h 71"/>
                <a:gd name="T48" fmla="*/ 0 w 36"/>
                <a:gd name="T49" fmla="*/ 32 h 71"/>
                <a:gd name="T50" fmla="*/ 2 w 36"/>
                <a:gd name="T51" fmla="*/ 25 h 71"/>
                <a:gd name="T52" fmla="*/ 22 w 36"/>
                <a:gd name="T53" fmla="*/ 3 h 71"/>
                <a:gd name="T54" fmla="*/ 2 w 36"/>
                <a:gd name="T55" fmla="*/ 24 h 71"/>
                <a:gd name="T56" fmla="*/ 22 w 36"/>
                <a:gd name="T57" fmla="*/ 3 h 71"/>
                <a:gd name="T58" fmla="*/ 22 w 36"/>
                <a:gd name="T59" fmla="*/ 3 h 71"/>
                <a:gd name="T60" fmla="*/ 22 w 36"/>
                <a:gd name="T61" fmla="*/ 3 h 71"/>
                <a:gd name="T62" fmla="*/ 33 w 36"/>
                <a:gd name="T63" fmla="*/ 1 h 71"/>
                <a:gd name="T64" fmla="*/ 33 w 36"/>
                <a:gd name="T65" fmla="*/ 1 h 71"/>
                <a:gd name="T66" fmla="*/ 33 w 36"/>
                <a:gd name="T67" fmla="*/ 1 h 71"/>
                <a:gd name="T68" fmla="*/ 35 w 36"/>
                <a:gd name="T69" fmla="*/ 0 h 71"/>
                <a:gd name="T70" fmla="*/ 35 w 36"/>
                <a:gd name="T71" fmla="*/ 0 h 71"/>
                <a:gd name="T72" fmla="*/ 35 w 36"/>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71">
                  <a:moveTo>
                    <a:pt x="33" y="71"/>
                  </a:moveTo>
                  <a:cubicBezTo>
                    <a:pt x="34" y="71"/>
                    <a:pt x="34" y="71"/>
                    <a:pt x="35" y="71"/>
                  </a:cubicBezTo>
                  <a:cubicBezTo>
                    <a:pt x="35" y="71"/>
                    <a:pt x="35" y="71"/>
                    <a:pt x="36" y="71"/>
                  </a:cubicBezTo>
                  <a:cubicBezTo>
                    <a:pt x="35" y="71"/>
                    <a:pt x="35" y="71"/>
                    <a:pt x="35" y="71"/>
                  </a:cubicBezTo>
                  <a:cubicBezTo>
                    <a:pt x="34" y="71"/>
                    <a:pt x="34" y="71"/>
                    <a:pt x="33" y="71"/>
                  </a:cubicBezTo>
                  <a:moveTo>
                    <a:pt x="33" y="71"/>
                  </a:moveTo>
                  <a:cubicBezTo>
                    <a:pt x="33" y="71"/>
                    <a:pt x="33" y="71"/>
                    <a:pt x="33" y="71"/>
                  </a:cubicBezTo>
                  <a:cubicBezTo>
                    <a:pt x="33" y="71"/>
                    <a:pt x="33" y="71"/>
                    <a:pt x="33" y="71"/>
                  </a:cubicBezTo>
                  <a:moveTo>
                    <a:pt x="22" y="68"/>
                  </a:moveTo>
                  <a:cubicBezTo>
                    <a:pt x="22" y="68"/>
                    <a:pt x="22" y="68"/>
                    <a:pt x="22" y="68"/>
                  </a:cubicBezTo>
                  <a:cubicBezTo>
                    <a:pt x="22" y="68"/>
                    <a:pt x="22" y="68"/>
                    <a:pt x="22" y="68"/>
                  </a:cubicBezTo>
                  <a:moveTo>
                    <a:pt x="21" y="68"/>
                  </a:moveTo>
                  <a:cubicBezTo>
                    <a:pt x="22" y="68"/>
                    <a:pt x="22" y="68"/>
                    <a:pt x="22" y="68"/>
                  </a:cubicBezTo>
                  <a:cubicBezTo>
                    <a:pt x="22" y="68"/>
                    <a:pt x="22" y="68"/>
                    <a:pt x="21" y="68"/>
                  </a:cubicBezTo>
                  <a:moveTo>
                    <a:pt x="11" y="62"/>
                  </a:moveTo>
                  <a:cubicBezTo>
                    <a:pt x="14" y="64"/>
                    <a:pt x="18" y="67"/>
                    <a:pt x="21" y="68"/>
                  </a:cubicBezTo>
                  <a:cubicBezTo>
                    <a:pt x="18" y="67"/>
                    <a:pt x="14" y="64"/>
                    <a:pt x="11" y="62"/>
                  </a:cubicBezTo>
                  <a:moveTo>
                    <a:pt x="11" y="61"/>
                  </a:moveTo>
                  <a:cubicBezTo>
                    <a:pt x="11" y="61"/>
                    <a:pt x="11" y="61"/>
                    <a:pt x="11" y="62"/>
                  </a:cubicBezTo>
                  <a:cubicBezTo>
                    <a:pt x="11" y="61"/>
                    <a:pt x="11" y="61"/>
                    <a:pt x="11" y="61"/>
                  </a:cubicBezTo>
                  <a:moveTo>
                    <a:pt x="11" y="61"/>
                  </a:moveTo>
                  <a:cubicBezTo>
                    <a:pt x="11" y="61"/>
                    <a:pt x="11" y="61"/>
                    <a:pt x="11" y="61"/>
                  </a:cubicBezTo>
                  <a:cubicBezTo>
                    <a:pt x="11" y="61"/>
                    <a:pt x="11" y="61"/>
                    <a:pt x="11" y="61"/>
                  </a:cubicBezTo>
                  <a:moveTo>
                    <a:pt x="11" y="61"/>
                  </a:moveTo>
                  <a:cubicBezTo>
                    <a:pt x="11" y="61"/>
                    <a:pt x="11" y="61"/>
                    <a:pt x="11" y="61"/>
                  </a:cubicBezTo>
                  <a:cubicBezTo>
                    <a:pt x="11" y="61"/>
                    <a:pt x="11" y="61"/>
                    <a:pt x="11" y="61"/>
                  </a:cubicBezTo>
                  <a:moveTo>
                    <a:pt x="10" y="61"/>
                  </a:moveTo>
                  <a:cubicBezTo>
                    <a:pt x="10" y="61"/>
                    <a:pt x="10" y="61"/>
                    <a:pt x="10" y="61"/>
                  </a:cubicBezTo>
                  <a:cubicBezTo>
                    <a:pt x="10" y="61"/>
                    <a:pt x="10" y="61"/>
                    <a:pt x="10" y="61"/>
                  </a:cubicBezTo>
                  <a:moveTo>
                    <a:pt x="10" y="61"/>
                  </a:moveTo>
                  <a:cubicBezTo>
                    <a:pt x="10" y="61"/>
                    <a:pt x="10" y="61"/>
                    <a:pt x="10" y="61"/>
                  </a:cubicBezTo>
                  <a:cubicBezTo>
                    <a:pt x="10" y="61"/>
                    <a:pt x="10" y="61"/>
                    <a:pt x="10" y="61"/>
                  </a:cubicBezTo>
                  <a:cubicBezTo>
                    <a:pt x="10" y="61"/>
                    <a:pt x="10" y="61"/>
                    <a:pt x="10" y="61"/>
                  </a:cubicBezTo>
                  <a:moveTo>
                    <a:pt x="10" y="61"/>
                  </a:moveTo>
                  <a:cubicBezTo>
                    <a:pt x="10" y="61"/>
                    <a:pt x="10" y="61"/>
                    <a:pt x="10" y="61"/>
                  </a:cubicBezTo>
                  <a:cubicBezTo>
                    <a:pt x="10" y="61"/>
                    <a:pt x="10" y="61"/>
                    <a:pt x="10" y="61"/>
                  </a:cubicBezTo>
                  <a:moveTo>
                    <a:pt x="10" y="60"/>
                  </a:moveTo>
                  <a:cubicBezTo>
                    <a:pt x="10" y="60"/>
                    <a:pt x="10" y="60"/>
                    <a:pt x="10" y="60"/>
                  </a:cubicBezTo>
                  <a:cubicBezTo>
                    <a:pt x="10" y="60"/>
                    <a:pt x="10" y="60"/>
                    <a:pt x="10" y="60"/>
                  </a:cubicBezTo>
                  <a:moveTo>
                    <a:pt x="2" y="48"/>
                  </a:moveTo>
                  <a:cubicBezTo>
                    <a:pt x="4" y="53"/>
                    <a:pt x="6" y="57"/>
                    <a:pt x="10" y="60"/>
                  </a:cubicBezTo>
                  <a:cubicBezTo>
                    <a:pt x="7" y="57"/>
                    <a:pt x="4" y="53"/>
                    <a:pt x="2" y="48"/>
                  </a:cubicBezTo>
                  <a:moveTo>
                    <a:pt x="2" y="48"/>
                  </a:moveTo>
                  <a:cubicBezTo>
                    <a:pt x="2" y="48"/>
                    <a:pt x="2" y="48"/>
                    <a:pt x="2" y="48"/>
                  </a:cubicBezTo>
                  <a:cubicBezTo>
                    <a:pt x="2" y="48"/>
                    <a:pt x="2" y="48"/>
                    <a:pt x="2" y="48"/>
                  </a:cubicBezTo>
                  <a:moveTo>
                    <a:pt x="0" y="32"/>
                  </a:moveTo>
                  <a:cubicBezTo>
                    <a:pt x="0" y="33"/>
                    <a:pt x="0" y="35"/>
                    <a:pt x="0" y="36"/>
                  </a:cubicBezTo>
                  <a:cubicBezTo>
                    <a:pt x="0" y="37"/>
                    <a:pt x="0" y="38"/>
                    <a:pt x="0" y="39"/>
                  </a:cubicBezTo>
                  <a:cubicBezTo>
                    <a:pt x="0" y="38"/>
                    <a:pt x="0" y="37"/>
                    <a:pt x="0" y="36"/>
                  </a:cubicBezTo>
                  <a:cubicBezTo>
                    <a:pt x="0" y="35"/>
                    <a:pt x="0" y="33"/>
                    <a:pt x="0" y="32"/>
                  </a:cubicBezTo>
                  <a:moveTo>
                    <a:pt x="2" y="25"/>
                  </a:moveTo>
                  <a:cubicBezTo>
                    <a:pt x="2" y="25"/>
                    <a:pt x="2" y="25"/>
                    <a:pt x="2" y="25"/>
                  </a:cubicBezTo>
                  <a:cubicBezTo>
                    <a:pt x="2" y="25"/>
                    <a:pt x="2" y="25"/>
                    <a:pt x="2" y="25"/>
                  </a:cubicBezTo>
                  <a:moveTo>
                    <a:pt x="22" y="3"/>
                  </a:moveTo>
                  <a:cubicBezTo>
                    <a:pt x="18" y="5"/>
                    <a:pt x="14" y="7"/>
                    <a:pt x="10" y="11"/>
                  </a:cubicBezTo>
                  <a:cubicBezTo>
                    <a:pt x="6" y="15"/>
                    <a:pt x="3" y="19"/>
                    <a:pt x="2" y="24"/>
                  </a:cubicBezTo>
                  <a:cubicBezTo>
                    <a:pt x="5" y="15"/>
                    <a:pt x="13" y="7"/>
                    <a:pt x="22" y="3"/>
                  </a:cubicBezTo>
                  <a:moveTo>
                    <a:pt x="22" y="3"/>
                  </a:moveTo>
                  <a:cubicBezTo>
                    <a:pt x="22" y="3"/>
                    <a:pt x="22" y="3"/>
                    <a:pt x="22" y="3"/>
                  </a:cubicBezTo>
                  <a:cubicBezTo>
                    <a:pt x="22" y="3"/>
                    <a:pt x="22" y="3"/>
                    <a:pt x="22" y="3"/>
                  </a:cubicBezTo>
                  <a:moveTo>
                    <a:pt x="22" y="3"/>
                  </a:moveTo>
                  <a:cubicBezTo>
                    <a:pt x="22" y="3"/>
                    <a:pt x="22" y="3"/>
                    <a:pt x="22" y="3"/>
                  </a:cubicBezTo>
                  <a:cubicBezTo>
                    <a:pt x="22" y="3"/>
                    <a:pt x="22" y="3"/>
                    <a:pt x="22" y="3"/>
                  </a:cubicBezTo>
                  <a:moveTo>
                    <a:pt x="33" y="1"/>
                  </a:moveTo>
                  <a:cubicBezTo>
                    <a:pt x="33" y="1"/>
                    <a:pt x="33" y="1"/>
                    <a:pt x="33" y="1"/>
                  </a:cubicBezTo>
                  <a:cubicBezTo>
                    <a:pt x="33" y="1"/>
                    <a:pt x="33" y="1"/>
                    <a:pt x="33" y="1"/>
                  </a:cubicBezTo>
                  <a:moveTo>
                    <a:pt x="33" y="1"/>
                  </a:moveTo>
                  <a:cubicBezTo>
                    <a:pt x="33" y="1"/>
                    <a:pt x="33" y="1"/>
                    <a:pt x="33" y="1"/>
                  </a:cubicBezTo>
                  <a:cubicBezTo>
                    <a:pt x="33" y="1"/>
                    <a:pt x="33" y="1"/>
                    <a:pt x="33" y="1"/>
                  </a:cubicBezTo>
                  <a:moveTo>
                    <a:pt x="35" y="0"/>
                  </a:moveTo>
                  <a:cubicBezTo>
                    <a:pt x="35" y="0"/>
                    <a:pt x="34" y="1"/>
                    <a:pt x="33" y="1"/>
                  </a:cubicBezTo>
                  <a:cubicBezTo>
                    <a:pt x="34" y="1"/>
                    <a:pt x="35" y="0"/>
                    <a:pt x="35" y="0"/>
                  </a:cubicBezTo>
                  <a:cubicBezTo>
                    <a:pt x="35" y="0"/>
                    <a:pt x="35" y="0"/>
                    <a:pt x="35" y="0"/>
                  </a:cubicBezTo>
                  <a:cubicBezTo>
                    <a:pt x="35" y="0"/>
                    <a:pt x="35" y="0"/>
                    <a:pt x="35"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3">
              <a:extLst>
                <a:ext uri="{FF2B5EF4-FFF2-40B4-BE49-F238E27FC236}">
                  <a16:creationId xmlns:a16="http://schemas.microsoft.com/office/drawing/2014/main" id="{F4A25717-21E1-4C94-8F62-67072E488520}"/>
                </a:ext>
              </a:extLst>
            </p:cNvPr>
            <p:cNvSpPr>
              <a:spLocks noEditPoints="1"/>
            </p:cNvSpPr>
            <p:nvPr/>
          </p:nvSpPr>
          <p:spPr bwMode="auto">
            <a:xfrm>
              <a:off x="4710113" y="4549775"/>
              <a:ext cx="1011238" cy="123825"/>
            </a:xfrm>
            <a:custGeom>
              <a:avLst/>
              <a:gdLst>
                <a:gd name="T0" fmla="*/ 2 w 579"/>
                <a:gd name="T1" fmla="*/ 48 h 71"/>
                <a:gd name="T2" fmla="*/ 2 w 579"/>
                <a:gd name="T3" fmla="*/ 48 h 71"/>
                <a:gd name="T4" fmla="*/ 2 w 579"/>
                <a:gd name="T5" fmla="*/ 48 h 71"/>
                <a:gd name="T6" fmla="*/ 2 w 579"/>
                <a:gd name="T7" fmla="*/ 48 h 71"/>
                <a:gd name="T8" fmla="*/ 2 w 579"/>
                <a:gd name="T9" fmla="*/ 48 h 71"/>
                <a:gd name="T10" fmla="*/ 2 w 579"/>
                <a:gd name="T11" fmla="*/ 48 h 71"/>
                <a:gd name="T12" fmla="*/ 0 w 579"/>
                <a:gd name="T13" fmla="*/ 39 h 71"/>
                <a:gd name="T14" fmla="*/ 2 w 579"/>
                <a:gd name="T15" fmla="*/ 48 h 71"/>
                <a:gd name="T16" fmla="*/ 0 w 579"/>
                <a:gd name="T17" fmla="*/ 39 h 71"/>
                <a:gd name="T18" fmla="*/ 2 w 579"/>
                <a:gd name="T19" fmla="*/ 25 h 71"/>
                <a:gd name="T20" fmla="*/ 0 w 579"/>
                <a:gd name="T21" fmla="*/ 32 h 71"/>
                <a:gd name="T22" fmla="*/ 2 w 579"/>
                <a:gd name="T23" fmla="*/ 25 h 71"/>
                <a:gd name="T24" fmla="*/ 2 w 579"/>
                <a:gd name="T25" fmla="*/ 24 h 71"/>
                <a:gd name="T26" fmla="*/ 2 w 579"/>
                <a:gd name="T27" fmla="*/ 25 h 71"/>
                <a:gd name="T28" fmla="*/ 2 w 579"/>
                <a:gd name="T29" fmla="*/ 24 h 71"/>
                <a:gd name="T30" fmla="*/ 543 w 579"/>
                <a:gd name="T31" fmla="*/ 0 h 71"/>
                <a:gd name="T32" fmla="*/ 121 w 579"/>
                <a:gd name="T33" fmla="*/ 0 h 71"/>
                <a:gd name="T34" fmla="*/ 85 w 579"/>
                <a:gd name="T35" fmla="*/ 36 h 71"/>
                <a:gd name="T36" fmla="*/ 121 w 579"/>
                <a:gd name="T37" fmla="*/ 71 h 71"/>
                <a:gd name="T38" fmla="*/ 543 w 579"/>
                <a:gd name="T39" fmla="*/ 71 h 71"/>
                <a:gd name="T40" fmla="*/ 579 w 579"/>
                <a:gd name="T41" fmla="*/ 36 h 71"/>
                <a:gd name="T42" fmla="*/ 543 w 579"/>
                <a:gd name="T4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9" h="71">
                  <a:moveTo>
                    <a:pt x="2" y="48"/>
                  </a:moveTo>
                  <a:cubicBezTo>
                    <a:pt x="2" y="48"/>
                    <a:pt x="2" y="48"/>
                    <a:pt x="2" y="48"/>
                  </a:cubicBezTo>
                  <a:cubicBezTo>
                    <a:pt x="2" y="48"/>
                    <a:pt x="2" y="48"/>
                    <a:pt x="2" y="48"/>
                  </a:cubicBezTo>
                  <a:moveTo>
                    <a:pt x="2" y="48"/>
                  </a:moveTo>
                  <a:cubicBezTo>
                    <a:pt x="2" y="48"/>
                    <a:pt x="2" y="48"/>
                    <a:pt x="2" y="48"/>
                  </a:cubicBezTo>
                  <a:cubicBezTo>
                    <a:pt x="2" y="48"/>
                    <a:pt x="2" y="48"/>
                    <a:pt x="2" y="48"/>
                  </a:cubicBezTo>
                  <a:moveTo>
                    <a:pt x="0" y="39"/>
                  </a:moveTo>
                  <a:cubicBezTo>
                    <a:pt x="0" y="42"/>
                    <a:pt x="1" y="45"/>
                    <a:pt x="2" y="48"/>
                  </a:cubicBezTo>
                  <a:cubicBezTo>
                    <a:pt x="1" y="45"/>
                    <a:pt x="0" y="42"/>
                    <a:pt x="0" y="39"/>
                  </a:cubicBezTo>
                  <a:moveTo>
                    <a:pt x="2" y="25"/>
                  </a:moveTo>
                  <a:cubicBezTo>
                    <a:pt x="1" y="27"/>
                    <a:pt x="0" y="30"/>
                    <a:pt x="0" y="32"/>
                  </a:cubicBezTo>
                  <a:cubicBezTo>
                    <a:pt x="0" y="30"/>
                    <a:pt x="1" y="27"/>
                    <a:pt x="2" y="25"/>
                  </a:cubicBezTo>
                  <a:moveTo>
                    <a:pt x="2" y="24"/>
                  </a:moveTo>
                  <a:cubicBezTo>
                    <a:pt x="2" y="24"/>
                    <a:pt x="2" y="24"/>
                    <a:pt x="2" y="25"/>
                  </a:cubicBezTo>
                  <a:cubicBezTo>
                    <a:pt x="2" y="24"/>
                    <a:pt x="2" y="24"/>
                    <a:pt x="2" y="24"/>
                  </a:cubicBezTo>
                  <a:moveTo>
                    <a:pt x="543" y="0"/>
                  </a:moveTo>
                  <a:cubicBezTo>
                    <a:pt x="121" y="0"/>
                    <a:pt x="121" y="0"/>
                    <a:pt x="121" y="0"/>
                  </a:cubicBezTo>
                  <a:cubicBezTo>
                    <a:pt x="85" y="36"/>
                    <a:pt x="85" y="36"/>
                    <a:pt x="85" y="36"/>
                  </a:cubicBezTo>
                  <a:cubicBezTo>
                    <a:pt x="121" y="71"/>
                    <a:pt x="121" y="71"/>
                    <a:pt x="121" y="71"/>
                  </a:cubicBezTo>
                  <a:cubicBezTo>
                    <a:pt x="543" y="71"/>
                    <a:pt x="543" y="71"/>
                    <a:pt x="543" y="71"/>
                  </a:cubicBezTo>
                  <a:cubicBezTo>
                    <a:pt x="579" y="36"/>
                    <a:pt x="579" y="36"/>
                    <a:pt x="579"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p>
          </p:txBody>
        </p:sp>
        <p:sp>
          <p:nvSpPr>
            <p:cNvPr id="58" name="Freeform 64">
              <a:extLst>
                <a:ext uri="{FF2B5EF4-FFF2-40B4-BE49-F238E27FC236}">
                  <a16:creationId xmlns:a16="http://schemas.microsoft.com/office/drawing/2014/main" id="{736C577D-40FB-4EBF-8891-AB15C486B85E}"/>
                </a:ext>
              </a:extLst>
            </p:cNvPr>
            <p:cNvSpPr>
              <a:spLocks noEditPoints="1"/>
            </p:cNvSpPr>
            <p:nvPr/>
          </p:nvSpPr>
          <p:spPr bwMode="auto">
            <a:xfrm>
              <a:off x="4710113" y="4613275"/>
              <a:ext cx="211138" cy="60325"/>
            </a:xfrm>
            <a:custGeom>
              <a:avLst/>
              <a:gdLst>
                <a:gd name="T0" fmla="*/ 33 w 121"/>
                <a:gd name="T1" fmla="*/ 35 h 35"/>
                <a:gd name="T2" fmla="*/ 33 w 121"/>
                <a:gd name="T3" fmla="*/ 35 h 35"/>
                <a:gd name="T4" fmla="*/ 33 w 121"/>
                <a:gd name="T5" fmla="*/ 35 h 35"/>
                <a:gd name="T6" fmla="*/ 22 w 121"/>
                <a:gd name="T7" fmla="*/ 32 h 35"/>
                <a:gd name="T8" fmla="*/ 33 w 121"/>
                <a:gd name="T9" fmla="*/ 35 h 35"/>
                <a:gd name="T10" fmla="*/ 22 w 121"/>
                <a:gd name="T11" fmla="*/ 32 h 35"/>
                <a:gd name="T12" fmla="*/ 22 w 121"/>
                <a:gd name="T13" fmla="*/ 32 h 35"/>
                <a:gd name="T14" fmla="*/ 22 w 121"/>
                <a:gd name="T15" fmla="*/ 32 h 35"/>
                <a:gd name="T16" fmla="*/ 22 w 121"/>
                <a:gd name="T17" fmla="*/ 32 h 35"/>
                <a:gd name="T18" fmla="*/ 21 w 121"/>
                <a:gd name="T19" fmla="*/ 32 h 35"/>
                <a:gd name="T20" fmla="*/ 21 w 121"/>
                <a:gd name="T21" fmla="*/ 32 h 35"/>
                <a:gd name="T22" fmla="*/ 21 w 121"/>
                <a:gd name="T23" fmla="*/ 32 h 35"/>
                <a:gd name="T24" fmla="*/ 11 w 121"/>
                <a:gd name="T25" fmla="*/ 26 h 35"/>
                <a:gd name="T26" fmla="*/ 11 w 121"/>
                <a:gd name="T27" fmla="*/ 26 h 35"/>
                <a:gd name="T28" fmla="*/ 11 w 121"/>
                <a:gd name="T29" fmla="*/ 26 h 35"/>
                <a:gd name="T30" fmla="*/ 11 w 121"/>
                <a:gd name="T31" fmla="*/ 25 h 35"/>
                <a:gd name="T32" fmla="*/ 11 w 121"/>
                <a:gd name="T33" fmla="*/ 25 h 35"/>
                <a:gd name="T34" fmla="*/ 11 w 121"/>
                <a:gd name="T35" fmla="*/ 25 h 35"/>
                <a:gd name="T36" fmla="*/ 11 w 121"/>
                <a:gd name="T37" fmla="*/ 25 h 35"/>
                <a:gd name="T38" fmla="*/ 11 w 121"/>
                <a:gd name="T39" fmla="*/ 25 h 35"/>
                <a:gd name="T40" fmla="*/ 11 w 121"/>
                <a:gd name="T41" fmla="*/ 25 h 35"/>
                <a:gd name="T42" fmla="*/ 10 w 121"/>
                <a:gd name="T43" fmla="*/ 25 h 35"/>
                <a:gd name="T44" fmla="*/ 11 w 121"/>
                <a:gd name="T45" fmla="*/ 25 h 35"/>
                <a:gd name="T46" fmla="*/ 10 w 121"/>
                <a:gd name="T47" fmla="*/ 25 h 35"/>
                <a:gd name="T48" fmla="*/ 10 w 121"/>
                <a:gd name="T49" fmla="*/ 25 h 35"/>
                <a:gd name="T50" fmla="*/ 10 w 121"/>
                <a:gd name="T51" fmla="*/ 25 h 35"/>
                <a:gd name="T52" fmla="*/ 10 w 121"/>
                <a:gd name="T53" fmla="*/ 25 h 35"/>
                <a:gd name="T54" fmla="*/ 10 w 121"/>
                <a:gd name="T55" fmla="*/ 25 h 35"/>
                <a:gd name="T56" fmla="*/ 10 w 121"/>
                <a:gd name="T57" fmla="*/ 25 h 35"/>
                <a:gd name="T58" fmla="*/ 10 w 121"/>
                <a:gd name="T59" fmla="*/ 25 h 35"/>
                <a:gd name="T60" fmla="*/ 10 w 121"/>
                <a:gd name="T61" fmla="*/ 24 h 35"/>
                <a:gd name="T62" fmla="*/ 10 w 121"/>
                <a:gd name="T63" fmla="*/ 25 h 35"/>
                <a:gd name="T64" fmla="*/ 10 w 121"/>
                <a:gd name="T65" fmla="*/ 24 h 35"/>
                <a:gd name="T66" fmla="*/ 10 w 121"/>
                <a:gd name="T67" fmla="*/ 24 h 35"/>
                <a:gd name="T68" fmla="*/ 10 w 121"/>
                <a:gd name="T69" fmla="*/ 24 h 35"/>
                <a:gd name="T70" fmla="*/ 10 w 121"/>
                <a:gd name="T71" fmla="*/ 24 h 35"/>
                <a:gd name="T72" fmla="*/ 2 w 121"/>
                <a:gd name="T73" fmla="*/ 12 h 35"/>
                <a:gd name="T74" fmla="*/ 2 w 121"/>
                <a:gd name="T75" fmla="*/ 12 h 35"/>
                <a:gd name="T76" fmla="*/ 2 w 121"/>
                <a:gd name="T77" fmla="*/ 12 h 35"/>
                <a:gd name="T78" fmla="*/ 0 w 121"/>
                <a:gd name="T79" fmla="*/ 3 h 35"/>
                <a:gd name="T80" fmla="*/ 0 w 121"/>
                <a:gd name="T81" fmla="*/ 3 h 35"/>
                <a:gd name="T82" fmla="*/ 2 w 121"/>
                <a:gd name="T83" fmla="*/ 12 h 35"/>
                <a:gd name="T84" fmla="*/ 2 w 121"/>
                <a:gd name="T85" fmla="*/ 12 h 35"/>
                <a:gd name="T86" fmla="*/ 2 w 121"/>
                <a:gd name="T87" fmla="*/ 12 h 35"/>
                <a:gd name="T88" fmla="*/ 2 w 121"/>
                <a:gd name="T89" fmla="*/ 12 h 35"/>
                <a:gd name="T90" fmla="*/ 2 w 121"/>
                <a:gd name="T91" fmla="*/ 12 h 35"/>
                <a:gd name="T92" fmla="*/ 2 w 121"/>
                <a:gd name="T93" fmla="*/ 12 h 35"/>
                <a:gd name="T94" fmla="*/ 0 w 121"/>
                <a:gd name="T95" fmla="*/ 3 h 35"/>
                <a:gd name="T96" fmla="*/ 85 w 121"/>
                <a:gd name="T97" fmla="*/ 0 h 35"/>
                <a:gd name="T98" fmla="*/ 60 w 121"/>
                <a:gd name="T99" fmla="*/ 25 h 35"/>
                <a:gd name="T100" fmla="*/ 36 w 121"/>
                <a:gd name="T101" fmla="*/ 35 h 35"/>
                <a:gd name="T102" fmla="*/ 121 w 121"/>
                <a:gd name="T103" fmla="*/ 35 h 35"/>
                <a:gd name="T104" fmla="*/ 85 w 121"/>
                <a:gd name="T10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 h="35">
                  <a:moveTo>
                    <a:pt x="33" y="35"/>
                  </a:moveTo>
                  <a:cubicBezTo>
                    <a:pt x="33" y="35"/>
                    <a:pt x="33" y="35"/>
                    <a:pt x="33" y="35"/>
                  </a:cubicBezTo>
                  <a:cubicBezTo>
                    <a:pt x="33" y="35"/>
                    <a:pt x="33" y="35"/>
                    <a:pt x="33" y="35"/>
                  </a:cubicBezTo>
                  <a:moveTo>
                    <a:pt x="22" y="32"/>
                  </a:moveTo>
                  <a:cubicBezTo>
                    <a:pt x="25" y="34"/>
                    <a:pt x="29" y="35"/>
                    <a:pt x="33" y="35"/>
                  </a:cubicBezTo>
                  <a:cubicBezTo>
                    <a:pt x="29" y="35"/>
                    <a:pt x="25" y="34"/>
                    <a:pt x="22" y="32"/>
                  </a:cubicBezTo>
                  <a:moveTo>
                    <a:pt x="22" y="32"/>
                  </a:moveTo>
                  <a:cubicBezTo>
                    <a:pt x="22" y="32"/>
                    <a:pt x="22" y="32"/>
                    <a:pt x="22" y="32"/>
                  </a:cubicBezTo>
                  <a:cubicBezTo>
                    <a:pt x="22" y="32"/>
                    <a:pt x="22" y="32"/>
                    <a:pt x="22" y="32"/>
                  </a:cubicBezTo>
                  <a:moveTo>
                    <a:pt x="21" y="32"/>
                  </a:moveTo>
                  <a:cubicBezTo>
                    <a:pt x="21" y="32"/>
                    <a:pt x="21" y="32"/>
                    <a:pt x="21" y="32"/>
                  </a:cubicBezTo>
                  <a:cubicBezTo>
                    <a:pt x="21" y="32"/>
                    <a:pt x="21" y="32"/>
                    <a:pt x="21" y="32"/>
                  </a:cubicBezTo>
                  <a:moveTo>
                    <a:pt x="11" y="26"/>
                  </a:moveTo>
                  <a:cubicBezTo>
                    <a:pt x="11" y="26"/>
                    <a:pt x="11" y="26"/>
                    <a:pt x="11" y="26"/>
                  </a:cubicBezTo>
                  <a:cubicBezTo>
                    <a:pt x="11" y="26"/>
                    <a:pt x="11" y="26"/>
                    <a:pt x="11" y="26"/>
                  </a:cubicBezTo>
                  <a:moveTo>
                    <a:pt x="11" y="25"/>
                  </a:moveTo>
                  <a:cubicBezTo>
                    <a:pt x="11" y="25"/>
                    <a:pt x="11" y="25"/>
                    <a:pt x="11" y="25"/>
                  </a:cubicBezTo>
                  <a:cubicBezTo>
                    <a:pt x="11" y="25"/>
                    <a:pt x="11" y="25"/>
                    <a:pt x="11" y="25"/>
                  </a:cubicBezTo>
                  <a:moveTo>
                    <a:pt x="11" y="25"/>
                  </a:moveTo>
                  <a:cubicBezTo>
                    <a:pt x="11" y="25"/>
                    <a:pt x="11" y="25"/>
                    <a:pt x="11" y="25"/>
                  </a:cubicBezTo>
                  <a:cubicBezTo>
                    <a:pt x="11" y="25"/>
                    <a:pt x="11" y="25"/>
                    <a:pt x="11" y="25"/>
                  </a:cubicBezTo>
                  <a:moveTo>
                    <a:pt x="10" y="25"/>
                  </a:moveTo>
                  <a:cubicBezTo>
                    <a:pt x="10" y="25"/>
                    <a:pt x="11" y="25"/>
                    <a:pt x="11" y="25"/>
                  </a:cubicBezTo>
                  <a:cubicBezTo>
                    <a:pt x="11" y="25"/>
                    <a:pt x="10" y="25"/>
                    <a:pt x="10" y="25"/>
                  </a:cubicBezTo>
                  <a:moveTo>
                    <a:pt x="10" y="25"/>
                  </a:moveTo>
                  <a:cubicBezTo>
                    <a:pt x="10" y="25"/>
                    <a:pt x="10" y="25"/>
                    <a:pt x="10" y="25"/>
                  </a:cubicBezTo>
                  <a:cubicBezTo>
                    <a:pt x="10" y="25"/>
                    <a:pt x="10" y="25"/>
                    <a:pt x="10" y="25"/>
                  </a:cubicBezTo>
                  <a:moveTo>
                    <a:pt x="10" y="25"/>
                  </a:moveTo>
                  <a:cubicBezTo>
                    <a:pt x="10" y="25"/>
                    <a:pt x="10" y="25"/>
                    <a:pt x="10" y="25"/>
                  </a:cubicBezTo>
                  <a:cubicBezTo>
                    <a:pt x="10" y="25"/>
                    <a:pt x="10" y="25"/>
                    <a:pt x="10" y="25"/>
                  </a:cubicBezTo>
                  <a:moveTo>
                    <a:pt x="10" y="24"/>
                  </a:moveTo>
                  <a:cubicBezTo>
                    <a:pt x="10" y="25"/>
                    <a:pt x="10" y="25"/>
                    <a:pt x="10" y="25"/>
                  </a:cubicBezTo>
                  <a:cubicBezTo>
                    <a:pt x="10" y="25"/>
                    <a:pt x="10" y="25"/>
                    <a:pt x="10" y="24"/>
                  </a:cubicBezTo>
                  <a:moveTo>
                    <a:pt x="10" y="24"/>
                  </a:moveTo>
                  <a:cubicBezTo>
                    <a:pt x="10" y="24"/>
                    <a:pt x="10" y="24"/>
                    <a:pt x="10" y="24"/>
                  </a:cubicBezTo>
                  <a:cubicBezTo>
                    <a:pt x="10" y="24"/>
                    <a:pt x="10" y="24"/>
                    <a:pt x="10" y="24"/>
                  </a:cubicBezTo>
                  <a:moveTo>
                    <a:pt x="2" y="12"/>
                  </a:moveTo>
                  <a:cubicBezTo>
                    <a:pt x="2" y="12"/>
                    <a:pt x="2" y="12"/>
                    <a:pt x="2" y="12"/>
                  </a:cubicBezTo>
                  <a:cubicBezTo>
                    <a:pt x="2" y="12"/>
                    <a:pt x="2" y="12"/>
                    <a:pt x="2" y="12"/>
                  </a:cubicBezTo>
                  <a:moveTo>
                    <a:pt x="0" y="3"/>
                  </a:moveTo>
                  <a:cubicBezTo>
                    <a:pt x="0" y="3"/>
                    <a:pt x="0" y="3"/>
                    <a:pt x="0" y="3"/>
                  </a:cubicBezTo>
                  <a:cubicBezTo>
                    <a:pt x="0" y="6"/>
                    <a:pt x="1" y="9"/>
                    <a:pt x="2" y="12"/>
                  </a:cubicBezTo>
                  <a:cubicBezTo>
                    <a:pt x="2" y="12"/>
                    <a:pt x="2" y="12"/>
                    <a:pt x="2" y="12"/>
                  </a:cubicBezTo>
                  <a:cubicBezTo>
                    <a:pt x="2" y="12"/>
                    <a:pt x="2" y="12"/>
                    <a:pt x="2" y="12"/>
                  </a:cubicBezTo>
                  <a:cubicBezTo>
                    <a:pt x="2" y="12"/>
                    <a:pt x="2" y="12"/>
                    <a:pt x="2" y="12"/>
                  </a:cubicBezTo>
                  <a:cubicBezTo>
                    <a:pt x="2" y="12"/>
                    <a:pt x="2" y="12"/>
                    <a:pt x="2" y="12"/>
                  </a:cubicBezTo>
                  <a:cubicBezTo>
                    <a:pt x="2" y="12"/>
                    <a:pt x="2" y="12"/>
                    <a:pt x="2" y="12"/>
                  </a:cubicBezTo>
                  <a:cubicBezTo>
                    <a:pt x="1" y="9"/>
                    <a:pt x="0" y="6"/>
                    <a:pt x="0" y="3"/>
                  </a:cubicBezTo>
                  <a:moveTo>
                    <a:pt x="85" y="0"/>
                  </a:moveTo>
                  <a:cubicBezTo>
                    <a:pt x="60" y="25"/>
                    <a:pt x="60" y="25"/>
                    <a:pt x="60" y="25"/>
                  </a:cubicBezTo>
                  <a:cubicBezTo>
                    <a:pt x="53" y="32"/>
                    <a:pt x="44" y="35"/>
                    <a:pt x="36" y="35"/>
                  </a:cubicBezTo>
                  <a:cubicBezTo>
                    <a:pt x="121" y="35"/>
                    <a:pt x="121" y="35"/>
                    <a:pt x="121" y="35"/>
                  </a:cubicBezTo>
                  <a:cubicBezTo>
                    <a:pt x="85" y="0"/>
                    <a:pt x="85"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65">
              <a:extLst>
                <a:ext uri="{FF2B5EF4-FFF2-40B4-BE49-F238E27FC236}">
                  <a16:creationId xmlns:a16="http://schemas.microsoft.com/office/drawing/2014/main" id="{BAD15DBA-5034-4FAE-B790-951D82E8B227}"/>
                </a:ext>
              </a:extLst>
            </p:cNvPr>
            <p:cNvSpPr>
              <a:spLocks noEditPoints="1"/>
            </p:cNvSpPr>
            <p:nvPr/>
          </p:nvSpPr>
          <p:spPr bwMode="auto">
            <a:xfrm>
              <a:off x="4710113" y="4549775"/>
              <a:ext cx="211138" cy="63500"/>
            </a:xfrm>
            <a:custGeom>
              <a:avLst/>
              <a:gdLst>
                <a:gd name="T0" fmla="*/ 2 w 121"/>
                <a:gd name="T1" fmla="*/ 25 h 36"/>
                <a:gd name="T2" fmla="*/ 2 w 121"/>
                <a:gd name="T3" fmla="*/ 25 h 36"/>
                <a:gd name="T4" fmla="*/ 0 w 121"/>
                <a:gd name="T5" fmla="*/ 32 h 36"/>
                <a:gd name="T6" fmla="*/ 0 w 121"/>
                <a:gd name="T7" fmla="*/ 32 h 36"/>
                <a:gd name="T8" fmla="*/ 2 w 121"/>
                <a:gd name="T9" fmla="*/ 25 h 36"/>
                <a:gd name="T10" fmla="*/ 2 w 121"/>
                <a:gd name="T11" fmla="*/ 24 h 36"/>
                <a:gd name="T12" fmla="*/ 2 w 121"/>
                <a:gd name="T13" fmla="*/ 24 h 36"/>
                <a:gd name="T14" fmla="*/ 2 w 121"/>
                <a:gd name="T15" fmla="*/ 25 h 36"/>
                <a:gd name="T16" fmla="*/ 2 w 121"/>
                <a:gd name="T17" fmla="*/ 25 h 36"/>
                <a:gd name="T18" fmla="*/ 2 w 121"/>
                <a:gd name="T19" fmla="*/ 24 h 36"/>
                <a:gd name="T20" fmla="*/ 22 w 121"/>
                <a:gd name="T21" fmla="*/ 3 h 36"/>
                <a:gd name="T22" fmla="*/ 22 w 121"/>
                <a:gd name="T23" fmla="*/ 3 h 36"/>
                <a:gd name="T24" fmla="*/ 22 w 121"/>
                <a:gd name="T25" fmla="*/ 3 h 36"/>
                <a:gd name="T26" fmla="*/ 22 w 121"/>
                <a:gd name="T27" fmla="*/ 3 h 36"/>
                <a:gd name="T28" fmla="*/ 22 w 121"/>
                <a:gd name="T29" fmla="*/ 3 h 36"/>
                <a:gd name="T30" fmla="*/ 22 w 121"/>
                <a:gd name="T31" fmla="*/ 3 h 36"/>
                <a:gd name="T32" fmla="*/ 33 w 121"/>
                <a:gd name="T33" fmla="*/ 1 h 36"/>
                <a:gd name="T34" fmla="*/ 22 w 121"/>
                <a:gd name="T35" fmla="*/ 3 h 36"/>
                <a:gd name="T36" fmla="*/ 33 w 121"/>
                <a:gd name="T37" fmla="*/ 1 h 36"/>
                <a:gd name="T38" fmla="*/ 33 w 121"/>
                <a:gd name="T39" fmla="*/ 1 h 36"/>
                <a:gd name="T40" fmla="*/ 33 w 121"/>
                <a:gd name="T41" fmla="*/ 1 h 36"/>
                <a:gd name="T42" fmla="*/ 33 w 121"/>
                <a:gd name="T43" fmla="*/ 1 h 36"/>
                <a:gd name="T44" fmla="*/ 33 w 121"/>
                <a:gd name="T45" fmla="*/ 1 h 36"/>
                <a:gd name="T46" fmla="*/ 33 w 121"/>
                <a:gd name="T47" fmla="*/ 1 h 36"/>
                <a:gd name="T48" fmla="*/ 33 w 121"/>
                <a:gd name="T49" fmla="*/ 1 h 36"/>
                <a:gd name="T50" fmla="*/ 121 w 121"/>
                <a:gd name="T51" fmla="*/ 0 h 36"/>
                <a:gd name="T52" fmla="*/ 35 w 121"/>
                <a:gd name="T53" fmla="*/ 0 h 36"/>
                <a:gd name="T54" fmla="*/ 60 w 121"/>
                <a:gd name="T55" fmla="*/ 11 h 36"/>
                <a:gd name="T56" fmla="*/ 85 w 121"/>
                <a:gd name="T57" fmla="*/ 36 h 36"/>
                <a:gd name="T58" fmla="*/ 121 w 121"/>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1" h="36">
                  <a:moveTo>
                    <a:pt x="2" y="25"/>
                  </a:moveTo>
                  <a:cubicBezTo>
                    <a:pt x="2" y="25"/>
                    <a:pt x="2" y="25"/>
                    <a:pt x="2" y="25"/>
                  </a:cubicBezTo>
                  <a:cubicBezTo>
                    <a:pt x="1" y="27"/>
                    <a:pt x="0" y="30"/>
                    <a:pt x="0" y="32"/>
                  </a:cubicBezTo>
                  <a:cubicBezTo>
                    <a:pt x="0" y="32"/>
                    <a:pt x="0" y="32"/>
                    <a:pt x="0" y="32"/>
                  </a:cubicBezTo>
                  <a:cubicBezTo>
                    <a:pt x="0" y="30"/>
                    <a:pt x="1" y="27"/>
                    <a:pt x="2" y="25"/>
                  </a:cubicBezTo>
                  <a:moveTo>
                    <a:pt x="2" y="24"/>
                  </a:moveTo>
                  <a:cubicBezTo>
                    <a:pt x="2" y="24"/>
                    <a:pt x="2" y="24"/>
                    <a:pt x="2" y="24"/>
                  </a:cubicBezTo>
                  <a:cubicBezTo>
                    <a:pt x="2" y="24"/>
                    <a:pt x="2" y="24"/>
                    <a:pt x="2" y="25"/>
                  </a:cubicBezTo>
                  <a:cubicBezTo>
                    <a:pt x="2" y="25"/>
                    <a:pt x="2" y="25"/>
                    <a:pt x="2" y="25"/>
                  </a:cubicBezTo>
                  <a:cubicBezTo>
                    <a:pt x="2" y="24"/>
                    <a:pt x="2" y="24"/>
                    <a:pt x="2" y="24"/>
                  </a:cubicBezTo>
                  <a:moveTo>
                    <a:pt x="22" y="3"/>
                  </a:moveTo>
                  <a:cubicBezTo>
                    <a:pt x="22" y="3"/>
                    <a:pt x="22" y="3"/>
                    <a:pt x="22" y="3"/>
                  </a:cubicBezTo>
                  <a:cubicBezTo>
                    <a:pt x="22" y="3"/>
                    <a:pt x="22" y="3"/>
                    <a:pt x="22" y="3"/>
                  </a:cubicBezTo>
                  <a:moveTo>
                    <a:pt x="22" y="3"/>
                  </a:moveTo>
                  <a:cubicBezTo>
                    <a:pt x="22" y="3"/>
                    <a:pt x="22" y="3"/>
                    <a:pt x="22" y="3"/>
                  </a:cubicBezTo>
                  <a:cubicBezTo>
                    <a:pt x="22" y="3"/>
                    <a:pt x="22" y="3"/>
                    <a:pt x="22" y="3"/>
                  </a:cubicBezTo>
                  <a:moveTo>
                    <a:pt x="33" y="1"/>
                  </a:moveTo>
                  <a:cubicBezTo>
                    <a:pt x="29" y="1"/>
                    <a:pt x="26" y="2"/>
                    <a:pt x="22" y="3"/>
                  </a:cubicBezTo>
                  <a:cubicBezTo>
                    <a:pt x="26" y="2"/>
                    <a:pt x="29" y="1"/>
                    <a:pt x="33" y="1"/>
                  </a:cubicBezTo>
                  <a:moveTo>
                    <a:pt x="33" y="1"/>
                  </a:moveTo>
                  <a:cubicBezTo>
                    <a:pt x="33" y="1"/>
                    <a:pt x="33" y="1"/>
                    <a:pt x="33" y="1"/>
                  </a:cubicBezTo>
                  <a:cubicBezTo>
                    <a:pt x="33" y="1"/>
                    <a:pt x="33" y="1"/>
                    <a:pt x="33" y="1"/>
                  </a:cubicBezTo>
                  <a:moveTo>
                    <a:pt x="33" y="1"/>
                  </a:moveTo>
                  <a:cubicBezTo>
                    <a:pt x="33" y="1"/>
                    <a:pt x="33" y="1"/>
                    <a:pt x="33" y="1"/>
                  </a:cubicBezTo>
                  <a:cubicBezTo>
                    <a:pt x="33" y="1"/>
                    <a:pt x="33" y="1"/>
                    <a:pt x="33" y="1"/>
                  </a:cubicBezTo>
                  <a:moveTo>
                    <a:pt x="121" y="0"/>
                  </a:moveTo>
                  <a:cubicBezTo>
                    <a:pt x="35" y="0"/>
                    <a:pt x="35" y="0"/>
                    <a:pt x="35" y="0"/>
                  </a:cubicBezTo>
                  <a:cubicBezTo>
                    <a:pt x="44" y="1"/>
                    <a:pt x="53" y="4"/>
                    <a:pt x="60" y="11"/>
                  </a:cubicBezTo>
                  <a:cubicBezTo>
                    <a:pt x="85" y="36"/>
                    <a:pt x="85" y="36"/>
                    <a:pt x="85" y="36"/>
                  </a:cubicBezTo>
                  <a:cubicBezTo>
                    <a:pt x="121" y="0"/>
                    <a:pt x="121" y="0"/>
                    <a:pt x="121"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66">
              <a:extLst>
                <a:ext uri="{FF2B5EF4-FFF2-40B4-BE49-F238E27FC236}">
                  <a16:creationId xmlns:a16="http://schemas.microsoft.com/office/drawing/2014/main" id="{94D99698-84CD-44F3-823F-FD4C092B9225}"/>
                </a:ext>
              </a:extLst>
            </p:cNvPr>
            <p:cNvSpPr>
              <a:spLocks/>
            </p:cNvSpPr>
            <p:nvPr/>
          </p:nvSpPr>
          <p:spPr bwMode="auto">
            <a:xfrm>
              <a:off x="4702679" y="4549775"/>
              <a:ext cx="147638" cy="123825"/>
            </a:xfrm>
            <a:custGeom>
              <a:avLst/>
              <a:gdLst>
                <a:gd name="T0" fmla="*/ 35 w 85"/>
                <a:gd name="T1" fmla="*/ 0 h 71"/>
                <a:gd name="T2" fmla="*/ 35 w 85"/>
                <a:gd name="T3" fmla="*/ 0 h 71"/>
                <a:gd name="T4" fmla="*/ 33 w 85"/>
                <a:gd name="T5" fmla="*/ 1 h 71"/>
                <a:gd name="T6" fmla="*/ 33 w 85"/>
                <a:gd name="T7" fmla="*/ 1 h 71"/>
                <a:gd name="T8" fmla="*/ 33 w 85"/>
                <a:gd name="T9" fmla="*/ 1 h 71"/>
                <a:gd name="T10" fmla="*/ 33 w 85"/>
                <a:gd name="T11" fmla="*/ 1 h 71"/>
                <a:gd name="T12" fmla="*/ 33 w 85"/>
                <a:gd name="T13" fmla="*/ 1 h 71"/>
                <a:gd name="T14" fmla="*/ 22 w 85"/>
                <a:gd name="T15" fmla="*/ 3 h 71"/>
                <a:gd name="T16" fmla="*/ 22 w 85"/>
                <a:gd name="T17" fmla="*/ 3 h 71"/>
                <a:gd name="T18" fmla="*/ 22 w 85"/>
                <a:gd name="T19" fmla="*/ 3 h 71"/>
                <a:gd name="T20" fmla="*/ 22 w 85"/>
                <a:gd name="T21" fmla="*/ 3 h 71"/>
                <a:gd name="T22" fmla="*/ 22 w 85"/>
                <a:gd name="T23" fmla="*/ 3 h 71"/>
                <a:gd name="T24" fmla="*/ 2 w 85"/>
                <a:gd name="T25" fmla="*/ 24 h 71"/>
                <a:gd name="T26" fmla="*/ 2 w 85"/>
                <a:gd name="T27" fmla="*/ 25 h 71"/>
                <a:gd name="T28" fmla="*/ 2 w 85"/>
                <a:gd name="T29" fmla="*/ 25 h 71"/>
                <a:gd name="T30" fmla="*/ 0 w 85"/>
                <a:gd name="T31" fmla="*/ 32 h 71"/>
                <a:gd name="T32" fmla="*/ 0 w 85"/>
                <a:gd name="T33" fmla="*/ 36 h 71"/>
                <a:gd name="T34" fmla="*/ 0 w 85"/>
                <a:gd name="T35" fmla="*/ 39 h 71"/>
                <a:gd name="T36" fmla="*/ 2 w 85"/>
                <a:gd name="T37" fmla="*/ 48 h 71"/>
                <a:gd name="T38" fmla="*/ 2 w 85"/>
                <a:gd name="T39" fmla="*/ 48 h 71"/>
                <a:gd name="T40" fmla="*/ 2 w 85"/>
                <a:gd name="T41" fmla="*/ 48 h 71"/>
                <a:gd name="T42" fmla="*/ 10 w 85"/>
                <a:gd name="T43" fmla="*/ 60 h 71"/>
                <a:gd name="T44" fmla="*/ 10 w 85"/>
                <a:gd name="T45" fmla="*/ 60 h 71"/>
                <a:gd name="T46" fmla="*/ 10 w 85"/>
                <a:gd name="T47" fmla="*/ 60 h 71"/>
                <a:gd name="T48" fmla="*/ 10 w 85"/>
                <a:gd name="T49" fmla="*/ 61 h 71"/>
                <a:gd name="T50" fmla="*/ 10 w 85"/>
                <a:gd name="T51" fmla="*/ 61 h 71"/>
                <a:gd name="T52" fmla="*/ 10 w 85"/>
                <a:gd name="T53" fmla="*/ 61 h 71"/>
                <a:gd name="T54" fmla="*/ 10 w 85"/>
                <a:gd name="T55" fmla="*/ 61 h 71"/>
                <a:gd name="T56" fmla="*/ 10 w 85"/>
                <a:gd name="T57" fmla="*/ 61 h 71"/>
                <a:gd name="T58" fmla="*/ 10 w 85"/>
                <a:gd name="T59" fmla="*/ 61 h 71"/>
                <a:gd name="T60" fmla="*/ 11 w 85"/>
                <a:gd name="T61" fmla="*/ 61 h 71"/>
                <a:gd name="T62" fmla="*/ 11 w 85"/>
                <a:gd name="T63" fmla="*/ 61 h 71"/>
                <a:gd name="T64" fmla="*/ 11 w 85"/>
                <a:gd name="T65" fmla="*/ 61 h 71"/>
                <a:gd name="T66" fmla="*/ 11 w 85"/>
                <a:gd name="T67" fmla="*/ 61 h 71"/>
                <a:gd name="T68" fmla="*/ 11 w 85"/>
                <a:gd name="T69" fmla="*/ 61 h 71"/>
                <a:gd name="T70" fmla="*/ 11 w 85"/>
                <a:gd name="T71" fmla="*/ 62 h 71"/>
                <a:gd name="T72" fmla="*/ 11 w 85"/>
                <a:gd name="T73" fmla="*/ 62 h 71"/>
                <a:gd name="T74" fmla="*/ 21 w 85"/>
                <a:gd name="T75" fmla="*/ 68 h 71"/>
                <a:gd name="T76" fmla="*/ 21 w 85"/>
                <a:gd name="T77" fmla="*/ 68 h 71"/>
                <a:gd name="T78" fmla="*/ 22 w 85"/>
                <a:gd name="T79" fmla="*/ 68 h 71"/>
                <a:gd name="T80" fmla="*/ 22 w 85"/>
                <a:gd name="T81" fmla="*/ 68 h 71"/>
                <a:gd name="T82" fmla="*/ 22 w 85"/>
                <a:gd name="T83" fmla="*/ 68 h 71"/>
                <a:gd name="T84" fmla="*/ 33 w 85"/>
                <a:gd name="T85" fmla="*/ 71 h 71"/>
                <a:gd name="T86" fmla="*/ 33 w 85"/>
                <a:gd name="T87" fmla="*/ 71 h 71"/>
                <a:gd name="T88" fmla="*/ 33 w 85"/>
                <a:gd name="T89" fmla="*/ 71 h 71"/>
                <a:gd name="T90" fmla="*/ 35 w 85"/>
                <a:gd name="T91" fmla="*/ 71 h 71"/>
                <a:gd name="T92" fmla="*/ 36 w 85"/>
                <a:gd name="T93" fmla="*/ 71 h 71"/>
                <a:gd name="T94" fmla="*/ 60 w 85"/>
                <a:gd name="T95" fmla="*/ 61 h 71"/>
                <a:gd name="T96" fmla="*/ 85 w 85"/>
                <a:gd name="T97" fmla="*/ 36 h 71"/>
                <a:gd name="T98" fmla="*/ 60 w 85"/>
                <a:gd name="T99" fmla="*/ 11 h 71"/>
                <a:gd name="T100" fmla="*/ 35 w 85"/>
                <a:gd name="T10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 h="71">
                  <a:moveTo>
                    <a:pt x="35" y="0"/>
                  </a:moveTo>
                  <a:cubicBezTo>
                    <a:pt x="35" y="0"/>
                    <a:pt x="35" y="0"/>
                    <a:pt x="35" y="0"/>
                  </a:cubicBezTo>
                  <a:cubicBezTo>
                    <a:pt x="35" y="0"/>
                    <a:pt x="34" y="1"/>
                    <a:pt x="33" y="1"/>
                  </a:cubicBezTo>
                  <a:cubicBezTo>
                    <a:pt x="33" y="1"/>
                    <a:pt x="33" y="1"/>
                    <a:pt x="33" y="1"/>
                  </a:cubicBezTo>
                  <a:cubicBezTo>
                    <a:pt x="33" y="1"/>
                    <a:pt x="33" y="1"/>
                    <a:pt x="33" y="1"/>
                  </a:cubicBezTo>
                  <a:cubicBezTo>
                    <a:pt x="33" y="1"/>
                    <a:pt x="33" y="1"/>
                    <a:pt x="33" y="1"/>
                  </a:cubicBezTo>
                  <a:cubicBezTo>
                    <a:pt x="33" y="1"/>
                    <a:pt x="33" y="1"/>
                    <a:pt x="33" y="1"/>
                  </a:cubicBezTo>
                  <a:cubicBezTo>
                    <a:pt x="29" y="1"/>
                    <a:pt x="26" y="2"/>
                    <a:pt x="22" y="3"/>
                  </a:cubicBezTo>
                  <a:cubicBezTo>
                    <a:pt x="22" y="3"/>
                    <a:pt x="22" y="3"/>
                    <a:pt x="22" y="3"/>
                  </a:cubicBezTo>
                  <a:cubicBezTo>
                    <a:pt x="22" y="3"/>
                    <a:pt x="22" y="3"/>
                    <a:pt x="22" y="3"/>
                  </a:cubicBezTo>
                  <a:cubicBezTo>
                    <a:pt x="22" y="3"/>
                    <a:pt x="22" y="3"/>
                    <a:pt x="22" y="3"/>
                  </a:cubicBezTo>
                  <a:cubicBezTo>
                    <a:pt x="22" y="3"/>
                    <a:pt x="22" y="3"/>
                    <a:pt x="22" y="3"/>
                  </a:cubicBezTo>
                  <a:cubicBezTo>
                    <a:pt x="13" y="7"/>
                    <a:pt x="5" y="15"/>
                    <a:pt x="2" y="24"/>
                  </a:cubicBezTo>
                  <a:cubicBezTo>
                    <a:pt x="2" y="24"/>
                    <a:pt x="2" y="24"/>
                    <a:pt x="2" y="25"/>
                  </a:cubicBezTo>
                  <a:cubicBezTo>
                    <a:pt x="2" y="25"/>
                    <a:pt x="2" y="25"/>
                    <a:pt x="2" y="25"/>
                  </a:cubicBezTo>
                  <a:cubicBezTo>
                    <a:pt x="1" y="27"/>
                    <a:pt x="0" y="30"/>
                    <a:pt x="0" y="32"/>
                  </a:cubicBezTo>
                  <a:cubicBezTo>
                    <a:pt x="0" y="33"/>
                    <a:pt x="0" y="35"/>
                    <a:pt x="0" y="36"/>
                  </a:cubicBezTo>
                  <a:cubicBezTo>
                    <a:pt x="0" y="37"/>
                    <a:pt x="0" y="38"/>
                    <a:pt x="0" y="39"/>
                  </a:cubicBezTo>
                  <a:cubicBezTo>
                    <a:pt x="0" y="42"/>
                    <a:pt x="1" y="45"/>
                    <a:pt x="2" y="48"/>
                  </a:cubicBezTo>
                  <a:cubicBezTo>
                    <a:pt x="2" y="48"/>
                    <a:pt x="2" y="48"/>
                    <a:pt x="2" y="48"/>
                  </a:cubicBezTo>
                  <a:cubicBezTo>
                    <a:pt x="2" y="48"/>
                    <a:pt x="2" y="48"/>
                    <a:pt x="2" y="48"/>
                  </a:cubicBezTo>
                  <a:cubicBezTo>
                    <a:pt x="4" y="53"/>
                    <a:pt x="7" y="57"/>
                    <a:pt x="10" y="60"/>
                  </a:cubicBezTo>
                  <a:cubicBezTo>
                    <a:pt x="10" y="60"/>
                    <a:pt x="10" y="60"/>
                    <a:pt x="10" y="60"/>
                  </a:cubicBezTo>
                  <a:cubicBezTo>
                    <a:pt x="10" y="60"/>
                    <a:pt x="10" y="60"/>
                    <a:pt x="10" y="60"/>
                  </a:cubicBezTo>
                  <a:cubicBezTo>
                    <a:pt x="10" y="61"/>
                    <a:pt x="10" y="61"/>
                    <a:pt x="10" y="61"/>
                  </a:cubicBezTo>
                  <a:cubicBezTo>
                    <a:pt x="10" y="61"/>
                    <a:pt x="10" y="61"/>
                    <a:pt x="10" y="61"/>
                  </a:cubicBezTo>
                  <a:cubicBezTo>
                    <a:pt x="10" y="61"/>
                    <a:pt x="10" y="61"/>
                    <a:pt x="10" y="61"/>
                  </a:cubicBezTo>
                  <a:cubicBezTo>
                    <a:pt x="10" y="61"/>
                    <a:pt x="10" y="61"/>
                    <a:pt x="10" y="61"/>
                  </a:cubicBezTo>
                  <a:cubicBezTo>
                    <a:pt x="10" y="61"/>
                    <a:pt x="10" y="61"/>
                    <a:pt x="10" y="61"/>
                  </a:cubicBezTo>
                  <a:cubicBezTo>
                    <a:pt x="10" y="61"/>
                    <a:pt x="10" y="61"/>
                    <a:pt x="10" y="61"/>
                  </a:cubicBezTo>
                  <a:cubicBezTo>
                    <a:pt x="10" y="61"/>
                    <a:pt x="11" y="61"/>
                    <a:pt x="11" y="61"/>
                  </a:cubicBezTo>
                  <a:cubicBezTo>
                    <a:pt x="11" y="61"/>
                    <a:pt x="11" y="61"/>
                    <a:pt x="11" y="61"/>
                  </a:cubicBezTo>
                  <a:cubicBezTo>
                    <a:pt x="11" y="61"/>
                    <a:pt x="11" y="61"/>
                    <a:pt x="11" y="61"/>
                  </a:cubicBezTo>
                  <a:cubicBezTo>
                    <a:pt x="11" y="61"/>
                    <a:pt x="11" y="61"/>
                    <a:pt x="11" y="61"/>
                  </a:cubicBezTo>
                  <a:cubicBezTo>
                    <a:pt x="11" y="61"/>
                    <a:pt x="11" y="61"/>
                    <a:pt x="11" y="61"/>
                  </a:cubicBezTo>
                  <a:cubicBezTo>
                    <a:pt x="11" y="61"/>
                    <a:pt x="11" y="61"/>
                    <a:pt x="11" y="62"/>
                  </a:cubicBezTo>
                  <a:cubicBezTo>
                    <a:pt x="11" y="62"/>
                    <a:pt x="11" y="62"/>
                    <a:pt x="11" y="62"/>
                  </a:cubicBezTo>
                  <a:cubicBezTo>
                    <a:pt x="14" y="64"/>
                    <a:pt x="18" y="67"/>
                    <a:pt x="21" y="68"/>
                  </a:cubicBezTo>
                  <a:cubicBezTo>
                    <a:pt x="21" y="68"/>
                    <a:pt x="21" y="68"/>
                    <a:pt x="21" y="68"/>
                  </a:cubicBezTo>
                  <a:cubicBezTo>
                    <a:pt x="22" y="68"/>
                    <a:pt x="22" y="68"/>
                    <a:pt x="22" y="68"/>
                  </a:cubicBezTo>
                  <a:cubicBezTo>
                    <a:pt x="22" y="68"/>
                    <a:pt x="22" y="68"/>
                    <a:pt x="22" y="68"/>
                  </a:cubicBezTo>
                  <a:cubicBezTo>
                    <a:pt x="22" y="68"/>
                    <a:pt x="22" y="68"/>
                    <a:pt x="22" y="68"/>
                  </a:cubicBezTo>
                  <a:cubicBezTo>
                    <a:pt x="25" y="70"/>
                    <a:pt x="29" y="71"/>
                    <a:pt x="33" y="71"/>
                  </a:cubicBezTo>
                  <a:cubicBezTo>
                    <a:pt x="33" y="71"/>
                    <a:pt x="33" y="71"/>
                    <a:pt x="33" y="71"/>
                  </a:cubicBezTo>
                  <a:cubicBezTo>
                    <a:pt x="33" y="71"/>
                    <a:pt x="33" y="71"/>
                    <a:pt x="33" y="71"/>
                  </a:cubicBezTo>
                  <a:cubicBezTo>
                    <a:pt x="34" y="71"/>
                    <a:pt x="34" y="71"/>
                    <a:pt x="35" y="71"/>
                  </a:cubicBezTo>
                  <a:cubicBezTo>
                    <a:pt x="36" y="71"/>
                    <a:pt x="36" y="71"/>
                    <a:pt x="36" y="71"/>
                  </a:cubicBezTo>
                  <a:cubicBezTo>
                    <a:pt x="44" y="71"/>
                    <a:pt x="53" y="68"/>
                    <a:pt x="60" y="61"/>
                  </a:cubicBezTo>
                  <a:cubicBezTo>
                    <a:pt x="85" y="36"/>
                    <a:pt x="85" y="36"/>
                    <a:pt x="85" y="36"/>
                  </a:cubicBezTo>
                  <a:cubicBezTo>
                    <a:pt x="60" y="11"/>
                    <a:pt x="60" y="11"/>
                    <a:pt x="60" y="11"/>
                  </a:cubicBezTo>
                  <a:cubicBezTo>
                    <a:pt x="53" y="4"/>
                    <a:pt x="44" y="1"/>
                    <a:pt x="35"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p>
          </p:txBody>
        </p:sp>
        <p:sp>
          <p:nvSpPr>
            <p:cNvPr id="61" name="Freeform 67">
              <a:extLst>
                <a:ext uri="{FF2B5EF4-FFF2-40B4-BE49-F238E27FC236}">
                  <a16:creationId xmlns:a16="http://schemas.microsoft.com/office/drawing/2014/main" id="{2EF9F879-D628-4BB2-9768-5107336E867A}"/>
                </a:ext>
              </a:extLst>
            </p:cNvPr>
            <p:cNvSpPr>
              <a:spLocks noEditPoints="1"/>
            </p:cNvSpPr>
            <p:nvPr/>
          </p:nvSpPr>
          <p:spPr bwMode="auto">
            <a:xfrm>
              <a:off x="5853113" y="4568825"/>
              <a:ext cx="17463" cy="66675"/>
            </a:xfrm>
            <a:custGeom>
              <a:avLst/>
              <a:gdLst>
                <a:gd name="T0" fmla="*/ 7 w 10"/>
                <a:gd name="T1" fmla="*/ 38 h 38"/>
                <a:gd name="T2" fmla="*/ 7 w 10"/>
                <a:gd name="T3" fmla="*/ 38 h 38"/>
                <a:gd name="T4" fmla="*/ 7 w 10"/>
                <a:gd name="T5" fmla="*/ 38 h 38"/>
                <a:gd name="T6" fmla="*/ 7 w 10"/>
                <a:gd name="T7" fmla="*/ 38 h 38"/>
                <a:gd name="T8" fmla="*/ 7 w 10"/>
                <a:gd name="T9" fmla="*/ 38 h 38"/>
                <a:gd name="T10" fmla="*/ 7 w 10"/>
                <a:gd name="T11" fmla="*/ 38 h 38"/>
                <a:gd name="T12" fmla="*/ 10 w 10"/>
                <a:gd name="T13" fmla="*/ 27 h 38"/>
                <a:gd name="T14" fmla="*/ 8 w 10"/>
                <a:gd name="T15" fmla="*/ 38 h 38"/>
                <a:gd name="T16" fmla="*/ 10 w 10"/>
                <a:gd name="T17" fmla="*/ 27 h 38"/>
                <a:gd name="T18" fmla="*/ 10 w 10"/>
                <a:gd name="T19" fmla="*/ 27 h 38"/>
                <a:gd name="T20" fmla="*/ 10 w 10"/>
                <a:gd name="T21" fmla="*/ 27 h 38"/>
                <a:gd name="T22" fmla="*/ 10 w 10"/>
                <a:gd name="T23" fmla="*/ 27 h 38"/>
                <a:gd name="T24" fmla="*/ 10 w 10"/>
                <a:gd name="T25" fmla="*/ 27 h 38"/>
                <a:gd name="T26" fmla="*/ 10 w 10"/>
                <a:gd name="T27" fmla="*/ 27 h 38"/>
                <a:gd name="T28" fmla="*/ 10 w 10"/>
                <a:gd name="T29" fmla="*/ 27 h 38"/>
                <a:gd name="T30" fmla="*/ 10 w 10"/>
                <a:gd name="T31" fmla="*/ 23 h 38"/>
                <a:gd name="T32" fmla="*/ 10 w 10"/>
                <a:gd name="T33" fmla="*/ 23 h 38"/>
                <a:gd name="T34" fmla="*/ 10 w 10"/>
                <a:gd name="T35" fmla="*/ 23 h 38"/>
                <a:gd name="T36" fmla="*/ 10 w 10"/>
                <a:gd name="T37" fmla="*/ 22 h 38"/>
                <a:gd name="T38" fmla="*/ 10 w 10"/>
                <a:gd name="T39" fmla="*/ 22 h 38"/>
                <a:gd name="T40" fmla="*/ 10 w 10"/>
                <a:gd name="T41" fmla="*/ 22 h 38"/>
                <a:gd name="T42" fmla="*/ 8 w 10"/>
                <a:gd name="T43" fmla="*/ 13 h 38"/>
                <a:gd name="T44" fmla="*/ 10 w 10"/>
                <a:gd name="T45" fmla="*/ 22 h 38"/>
                <a:gd name="T46" fmla="*/ 8 w 10"/>
                <a:gd name="T47" fmla="*/ 13 h 38"/>
                <a:gd name="T48" fmla="*/ 8 w 10"/>
                <a:gd name="T49" fmla="*/ 12 h 38"/>
                <a:gd name="T50" fmla="*/ 8 w 10"/>
                <a:gd name="T51" fmla="*/ 13 h 38"/>
                <a:gd name="T52" fmla="*/ 8 w 10"/>
                <a:gd name="T53" fmla="*/ 12 h 38"/>
                <a:gd name="T54" fmla="*/ 8 w 10"/>
                <a:gd name="T55" fmla="*/ 12 h 38"/>
                <a:gd name="T56" fmla="*/ 8 w 10"/>
                <a:gd name="T57" fmla="*/ 12 h 38"/>
                <a:gd name="T58" fmla="*/ 8 w 10"/>
                <a:gd name="T59" fmla="*/ 12 h 38"/>
                <a:gd name="T60" fmla="*/ 0 w 10"/>
                <a:gd name="T61" fmla="*/ 1 h 38"/>
                <a:gd name="T62" fmla="*/ 0 w 10"/>
                <a:gd name="T63" fmla="*/ 1 h 38"/>
                <a:gd name="T64" fmla="*/ 0 w 10"/>
                <a:gd name="T65" fmla="*/ 1 h 38"/>
                <a:gd name="T66" fmla="*/ 0 w 10"/>
                <a:gd name="T67" fmla="*/ 0 h 38"/>
                <a:gd name="T68" fmla="*/ 0 w 10"/>
                <a:gd name="T69" fmla="*/ 0 h 38"/>
                <a:gd name="T70" fmla="*/ 0 w 10"/>
                <a:gd name="T71" fmla="*/ 0 h 38"/>
                <a:gd name="T72" fmla="*/ 0 w 10"/>
                <a:gd name="T73" fmla="*/ 0 h 38"/>
                <a:gd name="T74" fmla="*/ 0 w 10"/>
                <a:gd name="T75" fmla="*/ 0 h 38"/>
                <a:gd name="T76" fmla="*/ 0 w 10"/>
                <a:gd name="T77" fmla="*/ 0 h 38"/>
                <a:gd name="T78" fmla="*/ 0 w 10"/>
                <a:gd name="T79" fmla="*/ 0 h 38"/>
                <a:gd name="T80" fmla="*/ 0 w 10"/>
                <a:gd name="T8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38">
                  <a:moveTo>
                    <a:pt x="7" y="38"/>
                  </a:moveTo>
                  <a:cubicBezTo>
                    <a:pt x="7" y="38"/>
                    <a:pt x="7" y="38"/>
                    <a:pt x="7" y="38"/>
                  </a:cubicBezTo>
                  <a:cubicBezTo>
                    <a:pt x="7" y="38"/>
                    <a:pt x="7" y="38"/>
                    <a:pt x="7" y="38"/>
                  </a:cubicBezTo>
                  <a:moveTo>
                    <a:pt x="7" y="38"/>
                  </a:moveTo>
                  <a:cubicBezTo>
                    <a:pt x="7" y="38"/>
                    <a:pt x="7" y="38"/>
                    <a:pt x="7" y="38"/>
                  </a:cubicBezTo>
                  <a:cubicBezTo>
                    <a:pt x="7" y="38"/>
                    <a:pt x="7" y="38"/>
                    <a:pt x="7" y="38"/>
                  </a:cubicBezTo>
                  <a:moveTo>
                    <a:pt x="10" y="27"/>
                  </a:moveTo>
                  <a:cubicBezTo>
                    <a:pt x="10" y="31"/>
                    <a:pt x="9" y="34"/>
                    <a:pt x="8" y="38"/>
                  </a:cubicBezTo>
                  <a:cubicBezTo>
                    <a:pt x="9" y="34"/>
                    <a:pt x="10" y="31"/>
                    <a:pt x="10" y="27"/>
                  </a:cubicBezTo>
                  <a:moveTo>
                    <a:pt x="10" y="27"/>
                  </a:moveTo>
                  <a:cubicBezTo>
                    <a:pt x="10" y="27"/>
                    <a:pt x="10" y="27"/>
                    <a:pt x="10" y="27"/>
                  </a:cubicBezTo>
                  <a:cubicBezTo>
                    <a:pt x="10" y="27"/>
                    <a:pt x="10" y="27"/>
                    <a:pt x="10" y="27"/>
                  </a:cubicBezTo>
                  <a:moveTo>
                    <a:pt x="10" y="27"/>
                  </a:moveTo>
                  <a:cubicBezTo>
                    <a:pt x="10" y="27"/>
                    <a:pt x="10" y="27"/>
                    <a:pt x="10" y="27"/>
                  </a:cubicBezTo>
                  <a:cubicBezTo>
                    <a:pt x="10" y="27"/>
                    <a:pt x="10" y="27"/>
                    <a:pt x="10" y="27"/>
                  </a:cubicBezTo>
                  <a:moveTo>
                    <a:pt x="10" y="23"/>
                  </a:moveTo>
                  <a:cubicBezTo>
                    <a:pt x="10" y="23"/>
                    <a:pt x="10" y="23"/>
                    <a:pt x="10" y="23"/>
                  </a:cubicBezTo>
                  <a:cubicBezTo>
                    <a:pt x="10" y="23"/>
                    <a:pt x="10" y="23"/>
                    <a:pt x="10" y="23"/>
                  </a:cubicBezTo>
                  <a:moveTo>
                    <a:pt x="10" y="22"/>
                  </a:moveTo>
                  <a:cubicBezTo>
                    <a:pt x="10" y="22"/>
                    <a:pt x="10" y="22"/>
                    <a:pt x="10" y="22"/>
                  </a:cubicBezTo>
                  <a:cubicBezTo>
                    <a:pt x="10" y="22"/>
                    <a:pt x="10" y="22"/>
                    <a:pt x="10" y="22"/>
                  </a:cubicBezTo>
                  <a:moveTo>
                    <a:pt x="8" y="13"/>
                  </a:moveTo>
                  <a:cubicBezTo>
                    <a:pt x="9" y="16"/>
                    <a:pt x="10" y="19"/>
                    <a:pt x="10" y="22"/>
                  </a:cubicBezTo>
                  <a:cubicBezTo>
                    <a:pt x="10" y="19"/>
                    <a:pt x="9" y="16"/>
                    <a:pt x="8" y="13"/>
                  </a:cubicBezTo>
                  <a:moveTo>
                    <a:pt x="8" y="12"/>
                  </a:moveTo>
                  <a:cubicBezTo>
                    <a:pt x="8" y="12"/>
                    <a:pt x="8" y="12"/>
                    <a:pt x="8" y="13"/>
                  </a:cubicBezTo>
                  <a:cubicBezTo>
                    <a:pt x="8" y="12"/>
                    <a:pt x="8" y="12"/>
                    <a:pt x="8" y="12"/>
                  </a:cubicBezTo>
                  <a:moveTo>
                    <a:pt x="8" y="12"/>
                  </a:moveTo>
                  <a:cubicBezTo>
                    <a:pt x="8" y="12"/>
                    <a:pt x="8" y="12"/>
                    <a:pt x="8" y="12"/>
                  </a:cubicBezTo>
                  <a:cubicBezTo>
                    <a:pt x="8" y="12"/>
                    <a:pt x="8" y="12"/>
                    <a:pt x="8" y="1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8">
              <a:extLst>
                <a:ext uri="{FF2B5EF4-FFF2-40B4-BE49-F238E27FC236}">
                  <a16:creationId xmlns:a16="http://schemas.microsoft.com/office/drawing/2014/main" id="{8FD2A91E-6ECA-4363-9F22-E1AAE9BE53E3}"/>
                </a:ext>
              </a:extLst>
            </p:cNvPr>
            <p:cNvSpPr>
              <a:spLocks/>
            </p:cNvSpPr>
            <p:nvPr/>
          </p:nvSpPr>
          <p:spPr bwMode="auto">
            <a:xfrm>
              <a:off x="5556250" y="4365625"/>
              <a:ext cx="296863" cy="203200"/>
            </a:xfrm>
            <a:custGeom>
              <a:avLst/>
              <a:gdLst>
                <a:gd name="T0" fmla="*/ 39 w 170"/>
                <a:gd name="T1" fmla="*/ 0 h 116"/>
                <a:gd name="T2" fmla="*/ 14 w 170"/>
                <a:gd name="T3" fmla="*/ 10 h 116"/>
                <a:gd name="T4" fmla="*/ 14 w 170"/>
                <a:gd name="T5" fmla="*/ 60 h 116"/>
                <a:gd name="T6" fmla="*/ 59 w 170"/>
                <a:gd name="T7" fmla="*/ 105 h 116"/>
                <a:gd name="T8" fmla="*/ 144 w 170"/>
                <a:gd name="T9" fmla="*/ 105 h 116"/>
                <a:gd name="T10" fmla="*/ 145 w 170"/>
                <a:gd name="T11" fmla="*/ 105 h 116"/>
                <a:gd name="T12" fmla="*/ 146 w 170"/>
                <a:gd name="T13" fmla="*/ 106 h 116"/>
                <a:gd name="T14" fmla="*/ 146 w 170"/>
                <a:gd name="T15" fmla="*/ 106 h 116"/>
                <a:gd name="T16" fmla="*/ 147 w 170"/>
                <a:gd name="T17" fmla="*/ 106 h 116"/>
                <a:gd name="T18" fmla="*/ 147 w 170"/>
                <a:gd name="T19" fmla="*/ 106 h 116"/>
                <a:gd name="T20" fmla="*/ 147 w 170"/>
                <a:gd name="T21" fmla="*/ 106 h 116"/>
                <a:gd name="T22" fmla="*/ 157 w 170"/>
                <a:gd name="T23" fmla="*/ 108 h 116"/>
                <a:gd name="T24" fmla="*/ 158 w 170"/>
                <a:gd name="T25" fmla="*/ 108 h 116"/>
                <a:gd name="T26" fmla="*/ 158 w 170"/>
                <a:gd name="T27" fmla="*/ 108 h 116"/>
                <a:gd name="T28" fmla="*/ 158 w 170"/>
                <a:gd name="T29" fmla="*/ 108 h 116"/>
                <a:gd name="T30" fmla="*/ 158 w 170"/>
                <a:gd name="T31" fmla="*/ 108 h 116"/>
                <a:gd name="T32" fmla="*/ 169 w 170"/>
                <a:gd name="T33" fmla="*/ 115 h 116"/>
                <a:gd name="T34" fmla="*/ 169 w 170"/>
                <a:gd name="T35" fmla="*/ 115 h 116"/>
                <a:gd name="T36" fmla="*/ 169 w 170"/>
                <a:gd name="T37" fmla="*/ 115 h 116"/>
                <a:gd name="T38" fmla="*/ 169 w 170"/>
                <a:gd name="T39" fmla="*/ 115 h 116"/>
                <a:gd name="T40" fmla="*/ 169 w 170"/>
                <a:gd name="T41" fmla="*/ 115 h 116"/>
                <a:gd name="T42" fmla="*/ 169 w 170"/>
                <a:gd name="T43" fmla="*/ 115 h 116"/>
                <a:gd name="T44" fmla="*/ 169 w 170"/>
                <a:gd name="T45" fmla="*/ 115 h 116"/>
                <a:gd name="T46" fmla="*/ 170 w 170"/>
                <a:gd name="T47" fmla="*/ 116 h 116"/>
                <a:gd name="T48" fmla="*/ 64 w 170"/>
                <a:gd name="T49" fmla="*/ 10 h 116"/>
                <a:gd name="T50" fmla="*/ 39 w 170"/>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 h="116">
                  <a:moveTo>
                    <a:pt x="39" y="0"/>
                  </a:moveTo>
                  <a:cubicBezTo>
                    <a:pt x="30" y="0"/>
                    <a:pt x="21" y="3"/>
                    <a:pt x="14" y="10"/>
                  </a:cubicBezTo>
                  <a:cubicBezTo>
                    <a:pt x="0" y="24"/>
                    <a:pt x="0" y="46"/>
                    <a:pt x="14" y="60"/>
                  </a:cubicBezTo>
                  <a:cubicBezTo>
                    <a:pt x="59" y="105"/>
                    <a:pt x="59" y="105"/>
                    <a:pt x="59" y="105"/>
                  </a:cubicBezTo>
                  <a:cubicBezTo>
                    <a:pt x="144" y="105"/>
                    <a:pt x="144" y="105"/>
                    <a:pt x="144" y="105"/>
                  </a:cubicBezTo>
                  <a:cubicBezTo>
                    <a:pt x="144" y="105"/>
                    <a:pt x="145" y="105"/>
                    <a:pt x="145" y="105"/>
                  </a:cubicBezTo>
                  <a:cubicBezTo>
                    <a:pt x="145" y="105"/>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6"/>
                    <a:pt x="154" y="107"/>
                    <a:pt x="157" y="108"/>
                  </a:cubicBezTo>
                  <a:cubicBezTo>
                    <a:pt x="157" y="108"/>
                    <a:pt x="157" y="108"/>
                    <a:pt x="158" y="108"/>
                  </a:cubicBezTo>
                  <a:cubicBezTo>
                    <a:pt x="158" y="108"/>
                    <a:pt x="158" y="108"/>
                    <a:pt x="158" y="108"/>
                  </a:cubicBezTo>
                  <a:cubicBezTo>
                    <a:pt x="158" y="108"/>
                    <a:pt x="158" y="108"/>
                    <a:pt x="158" y="108"/>
                  </a:cubicBezTo>
                  <a:cubicBezTo>
                    <a:pt x="158" y="108"/>
                    <a:pt x="158" y="108"/>
                    <a:pt x="158" y="108"/>
                  </a:cubicBezTo>
                  <a:cubicBezTo>
                    <a:pt x="162" y="110"/>
                    <a:pt x="165" y="112"/>
                    <a:pt x="169" y="115"/>
                  </a:cubicBezTo>
                  <a:cubicBezTo>
                    <a:pt x="169" y="115"/>
                    <a:pt x="169" y="115"/>
                    <a:pt x="169" y="115"/>
                  </a:cubicBezTo>
                  <a:cubicBezTo>
                    <a:pt x="169" y="115"/>
                    <a:pt x="169" y="115"/>
                    <a:pt x="169" y="115"/>
                  </a:cubicBezTo>
                  <a:cubicBezTo>
                    <a:pt x="169" y="115"/>
                    <a:pt x="169" y="115"/>
                    <a:pt x="169" y="115"/>
                  </a:cubicBezTo>
                  <a:cubicBezTo>
                    <a:pt x="169" y="115"/>
                    <a:pt x="169" y="115"/>
                    <a:pt x="169" y="115"/>
                  </a:cubicBezTo>
                  <a:cubicBezTo>
                    <a:pt x="169" y="115"/>
                    <a:pt x="169" y="115"/>
                    <a:pt x="169" y="115"/>
                  </a:cubicBezTo>
                  <a:cubicBezTo>
                    <a:pt x="169" y="115"/>
                    <a:pt x="169" y="115"/>
                    <a:pt x="169" y="115"/>
                  </a:cubicBezTo>
                  <a:cubicBezTo>
                    <a:pt x="169" y="116"/>
                    <a:pt x="169" y="116"/>
                    <a:pt x="170" y="116"/>
                  </a:cubicBezTo>
                  <a:cubicBezTo>
                    <a:pt x="64" y="10"/>
                    <a:pt x="64" y="10"/>
                    <a:pt x="64" y="10"/>
                  </a:cubicBezTo>
                  <a:cubicBezTo>
                    <a:pt x="57" y="3"/>
                    <a:pt x="48" y="0"/>
                    <a:pt x="3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p>
          </p:txBody>
        </p:sp>
        <p:sp>
          <p:nvSpPr>
            <p:cNvPr id="63" name="Freeform 69">
              <a:extLst>
                <a:ext uri="{FF2B5EF4-FFF2-40B4-BE49-F238E27FC236}">
                  <a16:creationId xmlns:a16="http://schemas.microsoft.com/office/drawing/2014/main" id="{849782EA-4141-46A8-A53A-0096568EE0F7}"/>
                </a:ext>
              </a:extLst>
            </p:cNvPr>
            <p:cNvSpPr>
              <a:spLocks noEditPoints="1"/>
            </p:cNvSpPr>
            <p:nvPr/>
          </p:nvSpPr>
          <p:spPr bwMode="auto">
            <a:xfrm>
              <a:off x="5659438" y="4549775"/>
              <a:ext cx="193675" cy="63500"/>
            </a:xfrm>
            <a:custGeom>
              <a:avLst/>
              <a:gdLst>
                <a:gd name="T0" fmla="*/ 110 w 111"/>
                <a:gd name="T1" fmla="*/ 10 h 36"/>
                <a:gd name="T2" fmla="*/ 111 w 111"/>
                <a:gd name="T3" fmla="*/ 11 h 36"/>
                <a:gd name="T4" fmla="*/ 111 w 111"/>
                <a:gd name="T5" fmla="*/ 11 h 36"/>
                <a:gd name="T6" fmla="*/ 110 w 111"/>
                <a:gd name="T7" fmla="*/ 10 h 36"/>
                <a:gd name="T8" fmla="*/ 110 w 111"/>
                <a:gd name="T9" fmla="*/ 10 h 36"/>
                <a:gd name="T10" fmla="*/ 110 w 111"/>
                <a:gd name="T11" fmla="*/ 10 h 36"/>
                <a:gd name="T12" fmla="*/ 110 w 111"/>
                <a:gd name="T13" fmla="*/ 10 h 36"/>
                <a:gd name="T14" fmla="*/ 110 w 111"/>
                <a:gd name="T15" fmla="*/ 10 h 36"/>
                <a:gd name="T16" fmla="*/ 110 w 111"/>
                <a:gd name="T17" fmla="*/ 10 h 36"/>
                <a:gd name="T18" fmla="*/ 110 w 111"/>
                <a:gd name="T19" fmla="*/ 10 h 36"/>
                <a:gd name="T20" fmla="*/ 110 w 111"/>
                <a:gd name="T21" fmla="*/ 10 h 36"/>
                <a:gd name="T22" fmla="*/ 110 w 111"/>
                <a:gd name="T23" fmla="*/ 10 h 36"/>
                <a:gd name="T24" fmla="*/ 110 w 111"/>
                <a:gd name="T25" fmla="*/ 10 h 36"/>
                <a:gd name="T26" fmla="*/ 99 w 111"/>
                <a:gd name="T27" fmla="*/ 3 h 36"/>
                <a:gd name="T28" fmla="*/ 99 w 111"/>
                <a:gd name="T29" fmla="*/ 3 h 36"/>
                <a:gd name="T30" fmla="*/ 99 w 111"/>
                <a:gd name="T31" fmla="*/ 3 h 36"/>
                <a:gd name="T32" fmla="*/ 99 w 111"/>
                <a:gd name="T33" fmla="*/ 3 h 36"/>
                <a:gd name="T34" fmla="*/ 99 w 111"/>
                <a:gd name="T35" fmla="*/ 3 h 36"/>
                <a:gd name="T36" fmla="*/ 99 w 111"/>
                <a:gd name="T37" fmla="*/ 3 h 36"/>
                <a:gd name="T38" fmla="*/ 88 w 111"/>
                <a:gd name="T39" fmla="*/ 1 h 36"/>
                <a:gd name="T40" fmla="*/ 98 w 111"/>
                <a:gd name="T41" fmla="*/ 3 h 36"/>
                <a:gd name="T42" fmla="*/ 88 w 111"/>
                <a:gd name="T43" fmla="*/ 1 h 36"/>
                <a:gd name="T44" fmla="*/ 88 w 111"/>
                <a:gd name="T45" fmla="*/ 1 h 36"/>
                <a:gd name="T46" fmla="*/ 88 w 111"/>
                <a:gd name="T47" fmla="*/ 1 h 36"/>
                <a:gd name="T48" fmla="*/ 88 w 111"/>
                <a:gd name="T49" fmla="*/ 1 h 36"/>
                <a:gd name="T50" fmla="*/ 87 w 111"/>
                <a:gd name="T51" fmla="*/ 1 h 36"/>
                <a:gd name="T52" fmla="*/ 87 w 111"/>
                <a:gd name="T53" fmla="*/ 1 h 36"/>
                <a:gd name="T54" fmla="*/ 87 w 111"/>
                <a:gd name="T55" fmla="*/ 1 h 36"/>
                <a:gd name="T56" fmla="*/ 85 w 111"/>
                <a:gd name="T57" fmla="*/ 0 h 36"/>
                <a:gd name="T58" fmla="*/ 0 w 111"/>
                <a:gd name="T59" fmla="*/ 0 h 36"/>
                <a:gd name="T60" fmla="*/ 36 w 111"/>
                <a:gd name="T61" fmla="*/ 36 h 36"/>
                <a:gd name="T62" fmla="*/ 61 w 111"/>
                <a:gd name="T63" fmla="*/ 11 h 36"/>
                <a:gd name="T64" fmla="*/ 85 w 111"/>
                <a:gd name="T6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6">
                  <a:moveTo>
                    <a:pt x="110" y="10"/>
                  </a:moveTo>
                  <a:cubicBezTo>
                    <a:pt x="110" y="11"/>
                    <a:pt x="110" y="11"/>
                    <a:pt x="111" y="11"/>
                  </a:cubicBezTo>
                  <a:cubicBezTo>
                    <a:pt x="111" y="11"/>
                    <a:pt x="111" y="11"/>
                    <a:pt x="111" y="11"/>
                  </a:cubicBezTo>
                  <a:cubicBezTo>
                    <a:pt x="110" y="11"/>
                    <a:pt x="110" y="11"/>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99" y="3"/>
                  </a:moveTo>
                  <a:cubicBezTo>
                    <a:pt x="99" y="3"/>
                    <a:pt x="99" y="3"/>
                    <a:pt x="99" y="3"/>
                  </a:cubicBezTo>
                  <a:cubicBezTo>
                    <a:pt x="99" y="3"/>
                    <a:pt x="99" y="3"/>
                    <a:pt x="99" y="3"/>
                  </a:cubicBezTo>
                  <a:moveTo>
                    <a:pt x="99" y="3"/>
                  </a:moveTo>
                  <a:cubicBezTo>
                    <a:pt x="99" y="3"/>
                    <a:pt x="99" y="3"/>
                    <a:pt x="99" y="3"/>
                  </a:cubicBezTo>
                  <a:cubicBezTo>
                    <a:pt x="99" y="3"/>
                    <a:pt x="99" y="3"/>
                    <a:pt x="99" y="3"/>
                  </a:cubicBezTo>
                  <a:moveTo>
                    <a:pt x="88" y="1"/>
                  </a:moveTo>
                  <a:cubicBezTo>
                    <a:pt x="91" y="1"/>
                    <a:pt x="95" y="2"/>
                    <a:pt x="98" y="3"/>
                  </a:cubicBezTo>
                  <a:cubicBezTo>
                    <a:pt x="95" y="2"/>
                    <a:pt x="92" y="1"/>
                    <a:pt x="88" y="1"/>
                  </a:cubicBezTo>
                  <a:moveTo>
                    <a:pt x="88" y="1"/>
                  </a:moveTo>
                  <a:cubicBezTo>
                    <a:pt x="88" y="1"/>
                    <a:pt x="88" y="1"/>
                    <a:pt x="88" y="1"/>
                  </a:cubicBezTo>
                  <a:cubicBezTo>
                    <a:pt x="88" y="1"/>
                    <a:pt x="88" y="1"/>
                    <a:pt x="88" y="1"/>
                  </a:cubicBezTo>
                  <a:moveTo>
                    <a:pt x="87" y="1"/>
                  </a:moveTo>
                  <a:cubicBezTo>
                    <a:pt x="87" y="1"/>
                    <a:pt x="87" y="1"/>
                    <a:pt x="87" y="1"/>
                  </a:cubicBezTo>
                  <a:cubicBezTo>
                    <a:pt x="87" y="1"/>
                    <a:pt x="87" y="1"/>
                    <a:pt x="87" y="1"/>
                  </a:cubicBezTo>
                  <a:moveTo>
                    <a:pt x="85" y="0"/>
                  </a:moveTo>
                  <a:cubicBezTo>
                    <a:pt x="0" y="0"/>
                    <a:pt x="0" y="0"/>
                    <a:pt x="0" y="0"/>
                  </a:cubicBezTo>
                  <a:cubicBezTo>
                    <a:pt x="36" y="36"/>
                    <a:pt x="36" y="36"/>
                    <a:pt x="36" y="36"/>
                  </a:cubicBezTo>
                  <a:cubicBezTo>
                    <a:pt x="61" y="11"/>
                    <a:pt x="61" y="11"/>
                    <a:pt x="61" y="11"/>
                  </a:cubicBezTo>
                  <a:cubicBezTo>
                    <a:pt x="67" y="4"/>
                    <a:pt x="76" y="1"/>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70">
              <a:extLst>
                <a:ext uri="{FF2B5EF4-FFF2-40B4-BE49-F238E27FC236}">
                  <a16:creationId xmlns:a16="http://schemas.microsoft.com/office/drawing/2014/main" id="{23C0BBC7-D8CC-49BB-AFCB-B68AAB14F37F}"/>
                </a:ext>
              </a:extLst>
            </p:cNvPr>
            <p:cNvSpPr>
              <a:spLocks noEditPoints="1"/>
            </p:cNvSpPr>
            <p:nvPr/>
          </p:nvSpPr>
          <p:spPr bwMode="auto">
            <a:xfrm>
              <a:off x="5851525" y="4613275"/>
              <a:ext cx="19050" cy="42862"/>
            </a:xfrm>
            <a:custGeom>
              <a:avLst/>
              <a:gdLst>
                <a:gd name="T0" fmla="*/ 8 w 11"/>
                <a:gd name="T1" fmla="*/ 13 h 25"/>
                <a:gd name="T2" fmla="*/ 8 w 11"/>
                <a:gd name="T3" fmla="*/ 13 h 25"/>
                <a:gd name="T4" fmla="*/ 8 w 11"/>
                <a:gd name="T5" fmla="*/ 13 h 25"/>
                <a:gd name="T6" fmla="*/ 8 w 11"/>
                <a:gd name="T7" fmla="*/ 13 h 25"/>
                <a:gd name="T8" fmla="*/ 8 w 11"/>
                <a:gd name="T9" fmla="*/ 14 h 25"/>
                <a:gd name="T10" fmla="*/ 8 w 11"/>
                <a:gd name="T11" fmla="*/ 14 h 25"/>
                <a:gd name="T12" fmla="*/ 2 w 11"/>
                <a:gd name="T13" fmla="*/ 23 h 25"/>
                <a:gd name="T14" fmla="*/ 2 w 11"/>
                <a:gd name="T15" fmla="*/ 23 h 25"/>
                <a:gd name="T16" fmla="*/ 2 w 11"/>
                <a:gd name="T17" fmla="*/ 23 h 25"/>
                <a:gd name="T18" fmla="*/ 0 w 11"/>
                <a:gd name="T19" fmla="*/ 25 h 25"/>
                <a:gd name="T20" fmla="*/ 0 w 11"/>
                <a:gd name="T21" fmla="*/ 25 h 25"/>
                <a:gd name="T22" fmla="*/ 1 w 11"/>
                <a:gd name="T23" fmla="*/ 25 h 25"/>
                <a:gd name="T24" fmla="*/ 8 w 11"/>
                <a:gd name="T25" fmla="*/ 13 h 25"/>
                <a:gd name="T26" fmla="*/ 8 w 11"/>
                <a:gd name="T27" fmla="*/ 13 h 25"/>
                <a:gd name="T28" fmla="*/ 8 w 11"/>
                <a:gd name="T29" fmla="*/ 13 h 25"/>
                <a:gd name="T30" fmla="*/ 8 w 11"/>
                <a:gd name="T31" fmla="*/ 13 h 25"/>
                <a:gd name="T32" fmla="*/ 9 w 11"/>
                <a:gd name="T33" fmla="*/ 13 h 25"/>
                <a:gd name="T34" fmla="*/ 8 w 11"/>
                <a:gd name="T35" fmla="*/ 13 h 25"/>
                <a:gd name="T36" fmla="*/ 9 w 11"/>
                <a:gd name="T37" fmla="*/ 13 h 25"/>
                <a:gd name="T38" fmla="*/ 11 w 11"/>
                <a:gd name="T39" fmla="*/ 2 h 25"/>
                <a:gd name="T40" fmla="*/ 11 w 11"/>
                <a:gd name="T41" fmla="*/ 2 h 25"/>
                <a:gd name="T42" fmla="*/ 11 w 11"/>
                <a:gd name="T43" fmla="*/ 2 h 25"/>
                <a:gd name="T44" fmla="*/ 11 w 11"/>
                <a:gd name="T45" fmla="*/ 2 h 25"/>
                <a:gd name="T46" fmla="*/ 11 w 11"/>
                <a:gd name="T47" fmla="*/ 2 h 25"/>
                <a:gd name="T48" fmla="*/ 11 w 11"/>
                <a:gd name="T49" fmla="*/ 2 h 25"/>
                <a:gd name="T50" fmla="*/ 11 w 11"/>
                <a:gd name="T51" fmla="*/ 2 h 25"/>
                <a:gd name="T52" fmla="*/ 11 w 11"/>
                <a:gd name="T53" fmla="*/ 2 h 25"/>
                <a:gd name="T54" fmla="*/ 11 w 11"/>
                <a:gd name="T55" fmla="*/ 2 h 25"/>
                <a:gd name="T56" fmla="*/ 11 w 11"/>
                <a:gd name="T57" fmla="*/ 2 h 25"/>
                <a:gd name="T58" fmla="*/ 11 w 11"/>
                <a:gd name="T59" fmla="*/ 0 h 25"/>
                <a:gd name="T60" fmla="*/ 11 w 11"/>
                <a:gd name="T61" fmla="*/ 2 h 25"/>
                <a:gd name="T62" fmla="*/ 11 w 11"/>
                <a:gd name="T63" fmla="*/ 2 h 25"/>
                <a:gd name="T64" fmla="*/ 11 w 11"/>
                <a:gd name="T6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25">
                  <a:moveTo>
                    <a:pt x="8" y="13"/>
                  </a:moveTo>
                  <a:cubicBezTo>
                    <a:pt x="8" y="13"/>
                    <a:pt x="8" y="13"/>
                    <a:pt x="8" y="13"/>
                  </a:cubicBezTo>
                  <a:cubicBezTo>
                    <a:pt x="8" y="13"/>
                    <a:pt x="8" y="13"/>
                    <a:pt x="8" y="13"/>
                  </a:cubicBezTo>
                  <a:cubicBezTo>
                    <a:pt x="8" y="13"/>
                    <a:pt x="8" y="13"/>
                    <a:pt x="8" y="13"/>
                  </a:cubicBezTo>
                  <a:cubicBezTo>
                    <a:pt x="8" y="13"/>
                    <a:pt x="8" y="14"/>
                    <a:pt x="8" y="14"/>
                  </a:cubicBezTo>
                  <a:cubicBezTo>
                    <a:pt x="8" y="14"/>
                    <a:pt x="8" y="14"/>
                    <a:pt x="8" y="14"/>
                  </a:cubicBezTo>
                  <a:cubicBezTo>
                    <a:pt x="7" y="17"/>
                    <a:pt x="5" y="20"/>
                    <a:pt x="2" y="23"/>
                  </a:cubicBezTo>
                  <a:cubicBezTo>
                    <a:pt x="2" y="23"/>
                    <a:pt x="2" y="23"/>
                    <a:pt x="2" y="23"/>
                  </a:cubicBezTo>
                  <a:cubicBezTo>
                    <a:pt x="2" y="23"/>
                    <a:pt x="2" y="23"/>
                    <a:pt x="2" y="23"/>
                  </a:cubicBezTo>
                  <a:cubicBezTo>
                    <a:pt x="2" y="24"/>
                    <a:pt x="1" y="24"/>
                    <a:pt x="0" y="25"/>
                  </a:cubicBezTo>
                  <a:cubicBezTo>
                    <a:pt x="0" y="25"/>
                    <a:pt x="0" y="25"/>
                    <a:pt x="0" y="25"/>
                  </a:cubicBezTo>
                  <a:cubicBezTo>
                    <a:pt x="0" y="25"/>
                    <a:pt x="0" y="25"/>
                    <a:pt x="1" y="25"/>
                  </a:cubicBezTo>
                  <a:cubicBezTo>
                    <a:pt x="4" y="21"/>
                    <a:pt x="7" y="17"/>
                    <a:pt x="8" y="13"/>
                  </a:cubicBezTo>
                  <a:moveTo>
                    <a:pt x="8" y="13"/>
                  </a:moveTo>
                  <a:cubicBezTo>
                    <a:pt x="8" y="13"/>
                    <a:pt x="8" y="13"/>
                    <a:pt x="8" y="13"/>
                  </a:cubicBezTo>
                  <a:cubicBezTo>
                    <a:pt x="8" y="13"/>
                    <a:pt x="8" y="13"/>
                    <a:pt x="8" y="13"/>
                  </a:cubicBezTo>
                  <a:moveTo>
                    <a:pt x="9" y="13"/>
                  </a:moveTo>
                  <a:cubicBezTo>
                    <a:pt x="9" y="13"/>
                    <a:pt x="9" y="13"/>
                    <a:pt x="8" y="13"/>
                  </a:cubicBezTo>
                  <a:cubicBezTo>
                    <a:pt x="9" y="13"/>
                    <a:pt x="9" y="13"/>
                    <a:pt x="9" y="13"/>
                  </a:cubicBezTo>
                  <a:moveTo>
                    <a:pt x="11" y="2"/>
                  </a:moveTo>
                  <a:cubicBezTo>
                    <a:pt x="11" y="2"/>
                    <a:pt x="11" y="2"/>
                    <a:pt x="11" y="2"/>
                  </a:cubicBezTo>
                  <a:cubicBezTo>
                    <a:pt x="11" y="2"/>
                    <a:pt x="11" y="2"/>
                    <a:pt x="11" y="2"/>
                  </a:cubicBezTo>
                  <a:cubicBezTo>
                    <a:pt x="11" y="2"/>
                    <a:pt x="11" y="2"/>
                    <a:pt x="11" y="2"/>
                  </a:cubicBezTo>
                  <a:cubicBezTo>
                    <a:pt x="11" y="2"/>
                    <a:pt x="11" y="2"/>
                    <a:pt x="11" y="2"/>
                  </a:cubicBezTo>
                  <a:moveTo>
                    <a:pt x="11" y="2"/>
                  </a:moveTo>
                  <a:cubicBezTo>
                    <a:pt x="11" y="2"/>
                    <a:pt x="11" y="2"/>
                    <a:pt x="11" y="2"/>
                  </a:cubicBezTo>
                  <a:cubicBezTo>
                    <a:pt x="11" y="2"/>
                    <a:pt x="11" y="2"/>
                    <a:pt x="11" y="2"/>
                  </a:cubicBezTo>
                  <a:cubicBezTo>
                    <a:pt x="11" y="2"/>
                    <a:pt x="11" y="2"/>
                    <a:pt x="11" y="2"/>
                  </a:cubicBezTo>
                  <a:cubicBezTo>
                    <a:pt x="11" y="2"/>
                    <a:pt x="11" y="2"/>
                    <a:pt x="11" y="2"/>
                  </a:cubicBezTo>
                  <a:moveTo>
                    <a:pt x="11" y="0"/>
                  </a:moveTo>
                  <a:cubicBezTo>
                    <a:pt x="11" y="0"/>
                    <a:pt x="11" y="1"/>
                    <a:pt x="11" y="2"/>
                  </a:cubicBezTo>
                  <a:cubicBezTo>
                    <a:pt x="11" y="2"/>
                    <a:pt x="11" y="2"/>
                    <a:pt x="11" y="2"/>
                  </a:cubicBezTo>
                  <a:cubicBezTo>
                    <a:pt x="11" y="1"/>
                    <a:pt x="11" y="0"/>
                    <a:pt x="11"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1">
              <a:extLst>
                <a:ext uri="{FF2B5EF4-FFF2-40B4-BE49-F238E27FC236}">
                  <a16:creationId xmlns:a16="http://schemas.microsoft.com/office/drawing/2014/main" id="{61CF1239-B87B-40D9-BDBF-092011223B00}"/>
                </a:ext>
              </a:extLst>
            </p:cNvPr>
            <p:cNvSpPr>
              <a:spLocks noEditPoints="1"/>
            </p:cNvSpPr>
            <p:nvPr/>
          </p:nvSpPr>
          <p:spPr bwMode="auto">
            <a:xfrm>
              <a:off x="5851525" y="4616450"/>
              <a:ext cx="19050" cy="39687"/>
            </a:xfrm>
            <a:custGeom>
              <a:avLst/>
              <a:gdLst>
                <a:gd name="T0" fmla="*/ 2 w 11"/>
                <a:gd name="T1" fmla="*/ 21 h 23"/>
                <a:gd name="T2" fmla="*/ 1 w 11"/>
                <a:gd name="T3" fmla="*/ 23 h 23"/>
                <a:gd name="T4" fmla="*/ 0 w 11"/>
                <a:gd name="T5" fmla="*/ 23 h 23"/>
                <a:gd name="T6" fmla="*/ 2 w 11"/>
                <a:gd name="T7" fmla="*/ 21 h 23"/>
                <a:gd name="T8" fmla="*/ 2 w 11"/>
                <a:gd name="T9" fmla="*/ 21 h 23"/>
                <a:gd name="T10" fmla="*/ 2 w 11"/>
                <a:gd name="T11" fmla="*/ 21 h 23"/>
                <a:gd name="T12" fmla="*/ 2 w 11"/>
                <a:gd name="T13" fmla="*/ 21 h 23"/>
                <a:gd name="T14" fmla="*/ 8 w 11"/>
                <a:gd name="T15" fmla="*/ 12 h 23"/>
                <a:gd name="T16" fmla="*/ 8 w 11"/>
                <a:gd name="T17" fmla="*/ 12 h 23"/>
                <a:gd name="T18" fmla="*/ 8 w 11"/>
                <a:gd name="T19" fmla="*/ 12 h 23"/>
                <a:gd name="T20" fmla="*/ 8 w 11"/>
                <a:gd name="T21" fmla="*/ 11 h 23"/>
                <a:gd name="T22" fmla="*/ 8 w 11"/>
                <a:gd name="T23" fmla="*/ 11 h 23"/>
                <a:gd name="T24" fmla="*/ 8 w 11"/>
                <a:gd name="T25" fmla="*/ 11 h 23"/>
                <a:gd name="T26" fmla="*/ 11 w 11"/>
                <a:gd name="T27" fmla="*/ 0 h 23"/>
                <a:gd name="T28" fmla="*/ 8 w 11"/>
                <a:gd name="T29" fmla="*/ 11 h 23"/>
                <a:gd name="T30" fmla="*/ 8 w 11"/>
                <a:gd name="T31" fmla="*/ 11 h 23"/>
                <a:gd name="T32" fmla="*/ 8 w 11"/>
                <a:gd name="T33" fmla="*/ 11 h 23"/>
                <a:gd name="T34" fmla="*/ 8 w 11"/>
                <a:gd name="T35" fmla="*/ 11 h 23"/>
                <a:gd name="T36" fmla="*/ 8 w 11"/>
                <a:gd name="T37" fmla="*/ 11 h 23"/>
                <a:gd name="T38" fmla="*/ 9 w 11"/>
                <a:gd name="T39" fmla="*/ 11 h 23"/>
                <a:gd name="T40" fmla="*/ 11 w 11"/>
                <a:gd name="T41" fmla="*/ 0 h 23"/>
                <a:gd name="T42" fmla="*/ 11 w 11"/>
                <a:gd name="T43" fmla="*/ 0 h 23"/>
                <a:gd name="T44" fmla="*/ 11 w 11"/>
                <a:gd name="T45" fmla="*/ 0 h 23"/>
                <a:gd name="T46" fmla="*/ 11 w 11"/>
                <a:gd name="T47" fmla="*/ 0 h 23"/>
                <a:gd name="T48" fmla="*/ 11 w 11"/>
                <a:gd name="T49" fmla="*/ 0 h 23"/>
                <a:gd name="T50" fmla="*/ 11 w 11"/>
                <a:gd name="T51" fmla="*/ 0 h 23"/>
                <a:gd name="T52" fmla="*/ 11 w 11"/>
                <a:gd name="T53" fmla="*/ 0 h 23"/>
                <a:gd name="T54" fmla="*/ 11 w 11"/>
                <a:gd name="T55" fmla="*/ 0 h 23"/>
                <a:gd name="T56" fmla="*/ 11 w 11"/>
                <a:gd name="T57" fmla="*/ 0 h 23"/>
                <a:gd name="T58" fmla="*/ 11 w 11"/>
                <a:gd name="T59" fmla="*/ 0 h 23"/>
                <a:gd name="T60" fmla="*/ 11 w 11"/>
                <a:gd name="T61" fmla="*/ 0 h 23"/>
                <a:gd name="T62" fmla="*/ 11 w 11"/>
                <a:gd name="T6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23">
                  <a:moveTo>
                    <a:pt x="2" y="21"/>
                  </a:moveTo>
                  <a:cubicBezTo>
                    <a:pt x="2" y="22"/>
                    <a:pt x="1" y="22"/>
                    <a:pt x="1" y="23"/>
                  </a:cubicBezTo>
                  <a:cubicBezTo>
                    <a:pt x="0" y="23"/>
                    <a:pt x="0" y="23"/>
                    <a:pt x="0" y="23"/>
                  </a:cubicBezTo>
                  <a:cubicBezTo>
                    <a:pt x="1" y="22"/>
                    <a:pt x="2" y="22"/>
                    <a:pt x="2" y="21"/>
                  </a:cubicBezTo>
                  <a:moveTo>
                    <a:pt x="2" y="21"/>
                  </a:moveTo>
                  <a:cubicBezTo>
                    <a:pt x="2" y="21"/>
                    <a:pt x="2" y="21"/>
                    <a:pt x="2" y="21"/>
                  </a:cubicBezTo>
                  <a:cubicBezTo>
                    <a:pt x="2" y="21"/>
                    <a:pt x="2" y="21"/>
                    <a:pt x="2" y="21"/>
                  </a:cubicBezTo>
                  <a:moveTo>
                    <a:pt x="8" y="12"/>
                  </a:moveTo>
                  <a:cubicBezTo>
                    <a:pt x="8" y="12"/>
                    <a:pt x="8" y="12"/>
                    <a:pt x="8" y="12"/>
                  </a:cubicBezTo>
                  <a:cubicBezTo>
                    <a:pt x="8" y="12"/>
                    <a:pt x="8" y="12"/>
                    <a:pt x="8" y="12"/>
                  </a:cubicBezTo>
                  <a:moveTo>
                    <a:pt x="8" y="11"/>
                  </a:moveTo>
                  <a:cubicBezTo>
                    <a:pt x="8" y="11"/>
                    <a:pt x="8" y="11"/>
                    <a:pt x="8" y="11"/>
                  </a:cubicBezTo>
                  <a:cubicBezTo>
                    <a:pt x="8" y="11"/>
                    <a:pt x="8" y="11"/>
                    <a:pt x="8" y="11"/>
                  </a:cubicBezTo>
                  <a:moveTo>
                    <a:pt x="11" y="0"/>
                  </a:moveTo>
                  <a:cubicBezTo>
                    <a:pt x="11" y="4"/>
                    <a:pt x="10" y="8"/>
                    <a:pt x="8" y="11"/>
                  </a:cubicBezTo>
                  <a:cubicBezTo>
                    <a:pt x="8" y="11"/>
                    <a:pt x="8" y="11"/>
                    <a:pt x="8" y="11"/>
                  </a:cubicBezTo>
                  <a:cubicBezTo>
                    <a:pt x="8" y="11"/>
                    <a:pt x="8" y="11"/>
                    <a:pt x="8" y="11"/>
                  </a:cubicBezTo>
                  <a:cubicBezTo>
                    <a:pt x="8" y="11"/>
                    <a:pt x="8" y="11"/>
                    <a:pt x="8" y="11"/>
                  </a:cubicBezTo>
                  <a:cubicBezTo>
                    <a:pt x="8" y="11"/>
                    <a:pt x="8" y="11"/>
                    <a:pt x="8" y="11"/>
                  </a:cubicBezTo>
                  <a:cubicBezTo>
                    <a:pt x="9" y="11"/>
                    <a:pt x="9" y="11"/>
                    <a:pt x="9" y="11"/>
                  </a:cubicBezTo>
                  <a:cubicBezTo>
                    <a:pt x="10" y="7"/>
                    <a:pt x="11" y="4"/>
                    <a:pt x="11" y="0"/>
                  </a:cubicBezTo>
                  <a:cubicBezTo>
                    <a:pt x="11" y="0"/>
                    <a:pt x="11" y="0"/>
                    <a:pt x="11" y="0"/>
                  </a:cubicBezTo>
                  <a:moveTo>
                    <a:pt x="11" y="0"/>
                  </a:moveTo>
                  <a:cubicBezTo>
                    <a:pt x="11" y="0"/>
                    <a:pt x="11" y="0"/>
                    <a:pt x="11" y="0"/>
                  </a:cubicBezTo>
                  <a:cubicBezTo>
                    <a:pt x="11" y="0"/>
                    <a:pt x="11" y="0"/>
                    <a:pt x="11" y="0"/>
                  </a:cubicBezTo>
                  <a:cubicBezTo>
                    <a:pt x="11" y="0"/>
                    <a:pt x="11" y="0"/>
                    <a:pt x="11" y="0"/>
                  </a:cubicBezTo>
                  <a:cubicBezTo>
                    <a:pt x="11" y="0"/>
                    <a:pt x="11" y="0"/>
                    <a:pt x="11" y="0"/>
                  </a:cubicBezTo>
                  <a:moveTo>
                    <a:pt x="11" y="0"/>
                  </a:moveTo>
                  <a:cubicBezTo>
                    <a:pt x="11" y="0"/>
                    <a:pt x="11" y="0"/>
                    <a:pt x="11" y="0"/>
                  </a:cubicBezTo>
                  <a:cubicBezTo>
                    <a:pt x="11" y="0"/>
                    <a:pt x="11" y="0"/>
                    <a:pt x="11" y="0"/>
                  </a:cubicBezTo>
                  <a:cubicBezTo>
                    <a:pt x="11" y="0"/>
                    <a:pt x="11" y="0"/>
                    <a:pt x="11" y="0"/>
                  </a:cubicBezTo>
                  <a:cubicBezTo>
                    <a:pt x="11" y="0"/>
                    <a:pt x="11" y="0"/>
                    <a:pt x="11"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2">
              <a:extLst>
                <a:ext uri="{FF2B5EF4-FFF2-40B4-BE49-F238E27FC236}">
                  <a16:creationId xmlns:a16="http://schemas.microsoft.com/office/drawing/2014/main" id="{6ABF77A3-8F9C-4E79-8E1E-4D0532103770}"/>
                </a:ext>
              </a:extLst>
            </p:cNvPr>
            <p:cNvSpPr>
              <a:spLocks noEditPoints="1"/>
            </p:cNvSpPr>
            <p:nvPr/>
          </p:nvSpPr>
          <p:spPr bwMode="auto">
            <a:xfrm>
              <a:off x="5853113" y="4570412"/>
              <a:ext cx="17463" cy="42862"/>
            </a:xfrm>
            <a:custGeom>
              <a:avLst/>
              <a:gdLst>
                <a:gd name="T0" fmla="*/ 10 w 10"/>
                <a:gd name="T1" fmla="*/ 22 h 24"/>
                <a:gd name="T2" fmla="*/ 10 w 10"/>
                <a:gd name="T3" fmla="*/ 22 h 24"/>
                <a:gd name="T4" fmla="*/ 10 w 10"/>
                <a:gd name="T5" fmla="*/ 22 h 24"/>
                <a:gd name="T6" fmla="*/ 10 w 10"/>
                <a:gd name="T7" fmla="*/ 22 h 24"/>
                <a:gd name="T8" fmla="*/ 10 w 10"/>
                <a:gd name="T9" fmla="*/ 24 h 24"/>
                <a:gd name="T10" fmla="*/ 10 w 10"/>
                <a:gd name="T11" fmla="*/ 22 h 24"/>
                <a:gd name="T12" fmla="*/ 10 w 10"/>
                <a:gd name="T13" fmla="*/ 21 h 24"/>
                <a:gd name="T14" fmla="*/ 10 w 10"/>
                <a:gd name="T15" fmla="*/ 21 h 24"/>
                <a:gd name="T16" fmla="*/ 10 w 10"/>
                <a:gd name="T17" fmla="*/ 22 h 24"/>
                <a:gd name="T18" fmla="*/ 10 w 10"/>
                <a:gd name="T19" fmla="*/ 22 h 24"/>
                <a:gd name="T20" fmla="*/ 10 w 10"/>
                <a:gd name="T21" fmla="*/ 21 h 24"/>
                <a:gd name="T22" fmla="*/ 10 w 10"/>
                <a:gd name="T23" fmla="*/ 21 h 24"/>
                <a:gd name="T24" fmla="*/ 10 w 10"/>
                <a:gd name="T25" fmla="*/ 21 h 24"/>
                <a:gd name="T26" fmla="*/ 10 w 10"/>
                <a:gd name="T27" fmla="*/ 21 h 24"/>
                <a:gd name="T28" fmla="*/ 8 w 10"/>
                <a:gd name="T29" fmla="*/ 12 h 24"/>
                <a:gd name="T30" fmla="*/ 8 w 10"/>
                <a:gd name="T31" fmla="*/ 12 h 24"/>
                <a:gd name="T32" fmla="*/ 8 w 10"/>
                <a:gd name="T33" fmla="*/ 12 h 24"/>
                <a:gd name="T34" fmla="*/ 8 w 10"/>
                <a:gd name="T35" fmla="*/ 12 h 24"/>
                <a:gd name="T36" fmla="*/ 8 w 10"/>
                <a:gd name="T37" fmla="*/ 12 h 24"/>
                <a:gd name="T38" fmla="*/ 8 w 10"/>
                <a:gd name="T39" fmla="*/ 11 h 24"/>
                <a:gd name="T40" fmla="*/ 8 w 10"/>
                <a:gd name="T41" fmla="*/ 11 h 24"/>
                <a:gd name="T42" fmla="*/ 8 w 10"/>
                <a:gd name="T43" fmla="*/ 11 h 24"/>
                <a:gd name="T44" fmla="*/ 8 w 10"/>
                <a:gd name="T45" fmla="*/ 11 h 24"/>
                <a:gd name="T46" fmla="*/ 8 w 10"/>
                <a:gd name="T47" fmla="*/ 11 h 24"/>
                <a:gd name="T48" fmla="*/ 0 w 10"/>
                <a:gd name="T49" fmla="*/ 0 h 24"/>
                <a:gd name="T50" fmla="*/ 0 w 10"/>
                <a:gd name="T51" fmla="*/ 0 h 24"/>
                <a:gd name="T52" fmla="*/ 8 w 10"/>
                <a:gd name="T53" fmla="*/ 11 h 24"/>
                <a:gd name="T54" fmla="*/ 8 w 10"/>
                <a:gd name="T55" fmla="*/ 11 h 24"/>
                <a:gd name="T56" fmla="*/ 0 w 10"/>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24">
                  <a:moveTo>
                    <a:pt x="10" y="22"/>
                  </a:moveTo>
                  <a:cubicBezTo>
                    <a:pt x="10" y="22"/>
                    <a:pt x="10" y="22"/>
                    <a:pt x="10" y="22"/>
                  </a:cubicBezTo>
                  <a:cubicBezTo>
                    <a:pt x="10" y="22"/>
                    <a:pt x="10" y="22"/>
                    <a:pt x="10" y="22"/>
                  </a:cubicBezTo>
                  <a:cubicBezTo>
                    <a:pt x="10" y="22"/>
                    <a:pt x="10" y="22"/>
                    <a:pt x="10" y="22"/>
                  </a:cubicBezTo>
                  <a:cubicBezTo>
                    <a:pt x="10" y="22"/>
                    <a:pt x="10" y="23"/>
                    <a:pt x="10" y="24"/>
                  </a:cubicBezTo>
                  <a:cubicBezTo>
                    <a:pt x="10" y="23"/>
                    <a:pt x="10" y="22"/>
                    <a:pt x="10" y="22"/>
                  </a:cubicBezTo>
                  <a:moveTo>
                    <a:pt x="10" y="21"/>
                  </a:moveTo>
                  <a:cubicBezTo>
                    <a:pt x="10" y="21"/>
                    <a:pt x="10" y="21"/>
                    <a:pt x="10" y="21"/>
                  </a:cubicBezTo>
                  <a:cubicBezTo>
                    <a:pt x="10" y="21"/>
                    <a:pt x="10" y="21"/>
                    <a:pt x="10" y="22"/>
                  </a:cubicBezTo>
                  <a:cubicBezTo>
                    <a:pt x="10" y="22"/>
                    <a:pt x="10" y="22"/>
                    <a:pt x="10" y="22"/>
                  </a:cubicBezTo>
                  <a:cubicBezTo>
                    <a:pt x="10" y="21"/>
                    <a:pt x="10" y="21"/>
                    <a:pt x="10" y="21"/>
                  </a:cubicBezTo>
                  <a:moveTo>
                    <a:pt x="10" y="21"/>
                  </a:moveTo>
                  <a:cubicBezTo>
                    <a:pt x="10" y="21"/>
                    <a:pt x="10" y="21"/>
                    <a:pt x="10" y="21"/>
                  </a:cubicBezTo>
                  <a:cubicBezTo>
                    <a:pt x="10" y="21"/>
                    <a:pt x="10" y="21"/>
                    <a:pt x="10" y="21"/>
                  </a:cubicBezTo>
                  <a:moveTo>
                    <a:pt x="8" y="12"/>
                  </a:moveTo>
                  <a:cubicBezTo>
                    <a:pt x="8" y="12"/>
                    <a:pt x="8" y="12"/>
                    <a:pt x="8" y="12"/>
                  </a:cubicBezTo>
                  <a:cubicBezTo>
                    <a:pt x="8" y="12"/>
                    <a:pt x="8" y="12"/>
                    <a:pt x="8" y="12"/>
                  </a:cubicBezTo>
                  <a:cubicBezTo>
                    <a:pt x="8" y="12"/>
                    <a:pt x="8" y="12"/>
                    <a:pt x="8" y="12"/>
                  </a:cubicBezTo>
                  <a:cubicBezTo>
                    <a:pt x="8" y="12"/>
                    <a:pt x="8" y="12"/>
                    <a:pt x="8" y="12"/>
                  </a:cubicBezTo>
                  <a:moveTo>
                    <a:pt x="8" y="11"/>
                  </a:moveTo>
                  <a:cubicBezTo>
                    <a:pt x="8" y="11"/>
                    <a:pt x="8" y="11"/>
                    <a:pt x="8" y="11"/>
                  </a:cubicBezTo>
                  <a:cubicBezTo>
                    <a:pt x="8" y="11"/>
                    <a:pt x="8" y="11"/>
                    <a:pt x="8" y="11"/>
                  </a:cubicBezTo>
                  <a:cubicBezTo>
                    <a:pt x="8" y="11"/>
                    <a:pt x="8" y="11"/>
                    <a:pt x="8" y="11"/>
                  </a:cubicBezTo>
                  <a:cubicBezTo>
                    <a:pt x="8" y="11"/>
                    <a:pt x="8" y="11"/>
                    <a:pt x="8" y="11"/>
                  </a:cubicBezTo>
                  <a:moveTo>
                    <a:pt x="0" y="0"/>
                  </a:moveTo>
                  <a:cubicBezTo>
                    <a:pt x="0" y="0"/>
                    <a:pt x="0" y="0"/>
                    <a:pt x="0" y="0"/>
                  </a:cubicBezTo>
                  <a:cubicBezTo>
                    <a:pt x="4" y="3"/>
                    <a:pt x="6" y="7"/>
                    <a:pt x="8" y="11"/>
                  </a:cubicBezTo>
                  <a:cubicBezTo>
                    <a:pt x="8" y="11"/>
                    <a:pt x="8" y="11"/>
                    <a:pt x="8" y="11"/>
                  </a:cubicBezTo>
                  <a:cubicBezTo>
                    <a:pt x="6" y="7"/>
                    <a:pt x="4" y="3"/>
                    <a:pt x="0"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3">
              <a:extLst>
                <a:ext uri="{FF2B5EF4-FFF2-40B4-BE49-F238E27FC236}">
                  <a16:creationId xmlns:a16="http://schemas.microsoft.com/office/drawing/2014/main" id="{D121191B-C4E3-4BC9-8C0B-DE8B6DACAE62}"/>
                </a:ext>
              </a:extLst>
            </p:cNvPr>
            <p:cNvSpPr>
              <a:spLocks noEditPoints="1"/>
            </p:cNvSpPr>
            <p:nvPr/>
          </p:nvSpPr>
          <p:spPr bwMode="auto">
            <a:xfrm>
              <a:off x="5867400" y="4589462"/>
              <a:ext cx="3175" cy="19050"/>
            </a:xfrm>
            <a:custGeom>
              <a:avLst/>
              <a:gdLst>
                <a:gd name="T0" fmla="*/ 2 w 2"/>
                <a:gd name="T1" fmla="*/ 11 h 11"/>
                <a:gd name="T2" fmla="*/ 2 w 2"/>
                <a:gd name="T3" fmla="*/ 11 h 11"/>
                <a:gd name="T4" fmla="*/ 2 w 2"/>
                <a:gd name="T5" fmla="*/ 11 h 11"/>
                <a:gd name="T6" fmla="*/ 2 w 2"/>
                <a:gd name="T7" fmla="*/ 11 h 11"/>
                <a:gd name="T8" fmla="*/ 2 w 2"/>
                <a:gd name="T9" fmla="*/ 11 h 11"/>
                <a:gd name="T10" fmla="*/ 2 w 2"/>
                <a:gd name="T11" fmla="*/ 11 h 11"/>
                <a:gd name="T12" fmla="*/ 2 w 2"/>
                <a:gd name="T13" fmla="*/ 11 h 11"/>
                <a:gd name="T14" fmla="*/ 2 w 2"/>
                <a:gd name="T15" fmla="*/ 11 h 11"/>
                <a:gd name="T16" fmla="*/ 0 w 2"/>
                <a:gd name="T17" fmla="*/ 1 h 11"/>
                <a:gd name="T18" fmla="*/ 2 w 2"/>
                <a:gd name="T19" fmla="*/ 10 h 11"/>
                <a:gd name="T20" fmla="*/ 2 w 2"/>
                <a:gd name="T21" fmla="*/ 10 h 11"/>
                <a:gd name="T22" fmla="*/ 2 w 2"/>
                <a:gd name="T23" fmla="*/ 10 h 11"/>
                <a:gd name="T24" fmla="*/ 2 w 2"/>
                <a:gd name="T25" fmla="*/ 10 h 11"/>
                <a:gd name="T26" fmla="*/ 0 w 2"/>
                <a:gd name="T27" fmla="*/ 1 h 11"/>
                <a:gd name="T28" fmla="*/ 0 w 2"/>
                <a:gd name="T29" fmla="*/ 1 h 11"/>
                <a:gd name="T30" fmla="*/ 0 w 2"/>
                <a:gd name="T31" fmla="*/ 0 h 11"/>
                <a:gd name="T32" fmla="*/ 0 w 2"/>
                <a:gd name="T33" fmla="*/ 1 h 11"/>
                <a:gd name="T34" fmla="*/ 0 w 2"/>
                <a:gd name="T35" fmla="*/ 1 h 11"/>
                <a:gd name="T36" fmla="*/ 0 w 2"/>
                <a:gd name="T37" fmla="*/ 0 h 11"/>
                <a:gd name="T38" fmla="*/ 0 w 2"/>
                <a:gd name="T39" fmla="*/ 0 h 11"/>
                <a:gd name="T40" fmla="*/ 0 w 2"/>
                <a:gd name="T41" fmla="*/ 0 h 11"/>
                <a:gd name="T42" fmla="*/ 0 w 2"/>
                <a:gd name="T43" fmla="*/ 0 h 11"/>
                <a:gd name="T44" fmla="*/ 0 w 2"/>
                <a:gd name="T45" fmla="*/ 0 h 11"/>
                <a:gd name="T46" fmla="*/ 0 w 2"/>
                <a:gd name="T47" fmla="*/ 0 h 11"/>
                <a:gd name="T48" fmla="*/ 0 w 2"/>
                <a:gd name="T4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 h="11">
                  <a:moveTo>
                    <a:pt x="2" y="11"/>
                  </a:moveTo>
                  <a:cubicBezTo>
                    <a:pt x="2" y="11"/>
                    <a:pt x="2" y="11"/>
                    <a:pt x="2" y="11"/>
                  </a:cubicBezTo>
                  <a:cubicBezTo>
                    <a:pt x="2" y="11"/>
                    <a:pt x="2" y="11"/>
                    <a:pt x="2" y="11"/>
                  </a:cubicBezTo>
                  <a:moveTo>
                    <a:pt x="2" y="11"/>
                  </a:moveTo>
                  <a:cubicBezTo>
                    <a:pt x="2" y="11"/>
                    <a:pt x="2" y="11"/>
                    <a:pt x="2" y="11"/>
                  </a:cubicBezTo>
                  <a:cubicBezTo>
                    <a:pt x="2" y="11"/>
                    <a:pt x="2" y="11"/>
                    <a:pt x="2" y="11"/>
                  </a:cubicBezTo>
                  <a:cubicBezTo>
                    <a:pt x="2" y="11"/>
                    <a:pt x="2" y="11"/>
                    <a:pt x="2" y="11"/>
                  </a:cubicBezTo>
                  <a:cubicBezTo>
                    <a:pt x="2" y="11"/>
                    <a:pt x="2" y="11"/>
                    <a:pt x="2" y="11"/>
                  </a:cubicBezTo>
                  <a:moveTo>
                    <a:pt x="0" y="1"/>
                  </a:moveTo>
                  <a:cubicBezTo>
                    <a:pt x="1" y="4"/>
                    <a:pt x="2" y="7"/>
                    <a:pt x="2" y="10"/>
                  </a:cubicBezTo>
                  <a:cubicBezTo>
                    <a:pt x="2" y="10"/>
                    <a:pt x="2" y="10"/>
                    <a:pt x="2" y="10"/>
                  </a:cubicBezTo>
                  <a:cubicBezTo>
                    <a:pt x="2" y="10"/>
                    <a:pt x="2" y="10"/>
                    <a:pt x="2" y="10"/>
                  </a:cubicBezTo>
                  <a:cubicBezTo>
                    <a:pt x="2" y="10"/>
                    <a:pt x="2" y="10"/>
                    <a:pt x="2" y="10"/>
                  </a:cubicBezTo>
                  <a:cubicBezTo>
                    <a:pt x="2" y="7"/>
                    <a:pt x="1" y="4"/>
                    <a:pt x="0" y="1"/>
                  </a:cubicBezTo>
                  <a:cubicBezTo>
                    <a:pt x="0" y="1"/>
                    <a:pt x="0" y="1"/>
                    <a:pt x="0" y="1"/>
                  </a:cubicBezTo>
                  <a:moveTo>
                    <a:pt x="0" y="0"/>
                  </a:moveTo>
                  <a:cubicBezTo>
                    <a:pt x="0" y="0"/>
                    <a:pt x="0" y="0"/>
                    <a:pt x="0" y="1"/>
                  </a:cubicBezTo>
                  <a:cubicBezTo>
                    <a:pt x="0" y="1"/>
                    <a:pt x="0" y="1"/>
                    <a:pt x="0" y="1"/>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74">
              <a:extLst>
                <a:ext uri="{FF2B5EF4-FFF2-40B4-BE49-F238E27FC236}">
                  <a16:creationId xmlns:a16="http://schemas.microsoft.com/office/drawing/2014/main" id="{B7647B9C-5BA6-4582-940F-606E9D313963}"/>
                </a:ext>
              </a:extLst>
            </p:cNvPr>
            <p:cNvSpPr>
              <a:spLocks/>
            </p:cNvSpPr>
            <p:nvPr/>
          </p:nvSpPr>
          <p:spPr bwMode="auto">
            <a:xfrm>
              <a:off x="5556250" y="4656137"/>
              <a:ext cx="295275" cy="203200"/>
            </a:xfrm>
            <a:custGeom>
              <a:avLst/>
              <a:gdLst>
                <a:gd name="T0" fmla="*/ 169 w 169"/>
                <a:gd name="T1" fmla="*/ 0 h 116"/>
                <a:gd name="T2" fmla="*/ 157 w 169"/>
                <a:gd name="T3" fmla="*/ 8 h 116"/>
                <a:gd name="T4" fmla="*/ 157 w 169"/>
                <a:gd name="T5" fmla="*/ 8 h 116"/>
                <a:gd name="T6" fmla="*/ 156 w 169"/>
                <a:gd name="T7" fmla="*/ 8 h 116"/>
                <a:gd name="T8" fmla="*/ 148 w 169"/>
                <a:gd name="T9" fmla="*/ 10 h 116"/>
                <a:gd name="T10" fmla="*/ 148 w 169"/>
                <a:gd name="T11" fmla="*/ 10 h 116"/>
                <a:gd name="T12" fmla="*/ 147 w 169"/>
                <a:gd name="T13" fmla="*/ 10 h 116"/>
                <a:gd name="T14" fmla="*/ 145 w 169"/>
                <a:gd name="T15" fmla="*/ 10 h 116"/>
                <a:gd name="T16" fmla="*/ 144 w 169"/>
                <a:gd name="T17" fmla="*/ 10 h 116"/>
                <a:gd name="T18" fmla="*/ 59 w 169"/>
                <a:gd name="T19" fmla="*/ 10 h 116"/>
                <a:gd name="T20" fmla="*/ 14 w 169"/>
                <a:gd name="T21" fmla="*/ 56 h 116"/>
                <a:gd name="T22" fmla="*/ 14 w 169"/>
                <a:gd name="T23" fmla="*/ 106 h 116"/>
                <a:gd name="T24" fmla="*/ 39 w 169"/>
                <a:gd name="T25" fmla="*/ 116 h 116"/>
                <a:gd name="T26" fmla="*/ 64 w 169"/>
                <a:gd name="T27" fmla="*/ 106 h 116"/>
                <a:gd name="T28" fmla="*/ 169 w 169"/>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116">
                  <a:moveTo>
                    <a:pt x="169" y="0"/>
                  </a:moveTo>
                  <a:cubicBezTo>
                    <a:pt x="166" y="4"/>
                    <a:pt x="161" y="6"/>
                    <a:pt x="157" y="8"/>
                  </a:cubicBezTo>
                  <a:cubicBezTo>
                    <a:pt x="157" y="8"/>
                    <a:pt x="157" y="8"/>
                    <a:pt x="157" y="8"/>
                  </a:cubicBezTo>
                  <a:cubicBezTo>
                    <a:pt x="156" y="8"/>
                    <a:pt x="156" y="8"/>
                    <a:pt x="156" y="8"/>
                  </a:cubicBezTo>
                  <a:cubicBezTo>
                    <a:pt x="154" y="9"/>
                    <a:pt x="151" y="10"/>
                    <a:pt x="148" y="10"/>
                  </a:cubicBezTo>
                  <a:cubicBezTo>
                    <a:pt x="148" y="10"/>
                    <a:pt x="148" y="10"/>
                    <a:pt x="148" y="10"/>
                  </a:cubicBezTo>
                  <a:cubicBezTo>
                    <a:pt x="148" y="10"/>
                    <a:pt x="148" y="10"/>
                    <a:pt x="147" y="10"/>
                  </a:cubicBezTo>
                  <a:cubicBezTo>
                    <a:pt x="147" y="10"/>
                    <a:pt x="146" y="10"/>
                    <a:pt x="145" y="10"/>
                  </a:cubicBezTo>
                  <a:cubicBezTo>
                    <a:pt x="145" y="10"/>
                    <a:pt x="144" y="10"/>
                    <a:pt x="144" y="10"/>
                  </a:cubicBezTo>
                  <a:cubicBezTo>
                    <a:pt x="59" y="10"/>
                    <a:pt x="59" y="10"/>
                    <a:pt x="59" y="10"/>
                  </a:cubicBezTo>
                  <a:cubicBezTo>
                    <a:pt x="14" y="56"/>
                    <a:pt x="14" y="56"/>
                    <a:pt x="14" y="56"/>
                  </a:cubicBezTo>
                  <a:cubicBezTo>
                    <a:pt x="0" y="70"/>
                    <a:pt x="0" y="92"/>
                    <a:pt x="14" y="106"/>
                  </a:cubicBezTo>
                  <a:cubicBezTo>
                    <a:pt x="21" y="113"/>
                    <a:pt x="30" y="116"/>
                    <a:pt x="39" y="116"/>
                  </a:cubicBezTo>
                  <a:cubicBezTo>
                    <a:pt x="48" y="116"/>
                    <a:pt x="57" y="113"/>
                    <a:pt x="64"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p>
          </p:txBody>
        </p:sp>
        <p:sp>
          <p:nvSpPr>
            <p:cNvPr id="69" name="Freeform 75">
              <a:extLst>
                <a:ext uri="{FF2B5EF4-FFF2-40B4-BE49-F238E27FC236}">
                  <a16:creationId xmlns:a16="http://schemas.microsoft.com/office/drawing/2014/main" id="{EEFA51FC-65EF-4A94-8C49-E5C422ED2265}"/>
                </a:ext>
              </a:extLst>
            </p:cNvPr>
            <p:cNvSpPr>
              <a:spLocks noEditPoints="1"/>
            </p:cNvSpPr>
            <p:nvPr/>
          </p:nvSpPr>
          <p:spPr bwMode="auto">
            <a:xfrm>
              <a:off x="5659438" y="4613275"/>
              <a:ext cx="171450" cy="60325"/>
            </a:xfrm>
            <a:custGeom>
              <a:avLst/>
              <a:gdLst>
                <a:gd name="T0" fmla="*/ 89 w 98"/>
                <a:gd name="T1" fmla="*/ 35 h 35"/>
                <a:gd name="T2" fmla="*/ 88 w 98"/>
                <a:gd name="T3" fmla="*/ 35 h 35"/>
                <a:gd name="T4" fmla="*/ 89 w 98"/>
                <a:gd name="T5" fmla="*/ 35 h 35"/>
                <a:gd name="T6" fmla="*/ 97 w 98"/>
                <a:gd name="T7" fmla="*/ 33 h 35"/>
                <a:gd name="T8" fmla="*/ 89 w 98"/>
                <a:gd name="T9" fmla="*/ 35 h 35"/>
                <a:gd name="T10" fmla="*/ 97 w 98"/>
                <a:gd name="T11" fmla="*/ 33 h 35"/>
                <a:gd name="T12" fmla="*/ 98 w 98"/>
                <a:gd name="T13" fmla="*/ 33 h 35"/>
                <a:gd name="T14" fmla="*/ 98 w 98"/>
                <a:gd name="T15" fmla="*/ 33 h 35"/>
                <a:gd name="T16" fmla="*/ 98 w 98"/>
                <a:gd name="T17" fmla="*/ 33 h 35"/>
                <a:gd name="T18" fmla="*/ 36 w 98"/>
                <a:gd name="T19" fmla="*/ 0 h 35"/>
                <a:gd name="T20" fmla="*/ 0 w 98"/>
                <a:gd name="T21" fmla="*/ 35 h 35"/>
                <a:gd name="T22" fmla="*/ 85 w 98"/>
                <a:gd name="T23" fmla="*/ 35 h 35"/>
                <a:gd name="T24" fmla="*/ 61 w 98"/>
                <a:gd name="T25" fmla="*/ 25 h 35"/>
                <a:gd name="T26" fmla="*/ 36 w 98"/>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35">
                  <a:moveTo>
                    <a:pt x="89" y="35"/>
                  </a:moveTo>
                  <a:cubicBezTo>
                    <a:pt x="89" y="35"/>
                    <a:pt x="89" y="35"/>
                    <a:pt x="88" y="35"/>
                  </a:cubicBezTo>
                  <a:cubicBezTo>
                    <a:pt x="89" y="35"/>
                    <a:pt x="89" y="35"/>
                    <a:pt x="89" y="35"/>
                  </a:cubicBezTo>
                  <a:moveTo>
                    <a:pt x="97" y="33"/>
                  </a:moveTo>
                  <a:cubicBezTo>
                    <a:pt x="95" y="34"/>
                    <a:pt x="92" y="35"/>
                    <a:pt x="89" y="35"/>
                  </a:cubicBezTo>
                  <a:cubicBezTo>
                    <a:pt x="92" y="35"/>
                    <a:pt x="95" y="34"/>
                    <a:pt x="97" y="33"/>
                  </a:cubicBezTo>
                  <a:moveTo>
                    <a:pt x="98" y="33"/>
                  </a:moveTo>
                  <a:cubicBezTo>
                    <a:pt x="98" y="33"/>
                    <a:pt x="98" y="33"/>
                    <a:pt x="98" y="33"/>
                  </a:cubicBezTo>
                  <a:cubicBezTo>
                    <a:pt x="98" y="33"/>
                    <a:pt x="98" y="33"/>
                    <a:pt x="98" y="33"/>
                  </a:cubicBezTo>
                  <a:moveTo>
                    <a:pt x="36" y="0"/>
                  </a:moveTo>
                  <a:cubicBezTo>
                    <a:pt x="0" y="35"/>
                    <a:pt x="0" y="35"/>
                    <a:pt x="0" y="35"/>
                  </a:cubicBezTo>
                  <a:cubicBezTo>
                    <a:pt x="85" y="35"/>
                    <a:pt x="85" y="35"/>
                    <a:pt x="85" y="35"/>
                  </a:cubicBezTo>
                  <a:cubicBezTo>
                    <a:pt x="76" y="35"/>
                    <a:pt x="67" y="32"/>
                    <a:pt x="61" y="25"/>
                  </a:cubicBezTo>
                  <a:cubicBezTo>
                    <a:pt x="36" y="0"/>
                    <a:pt x="36" y="0"/>
                    <a:pt x="36"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76">
              <a:extLst>
                <a:ext uri="{FF2B5EF4-FFF2-40B4-BE49-F238E27FC236}">
                  <a16:creationId xmlns:a16="http://schemas.microsoft.com/office/drawing/2014/main" id="{AD94D74B-6EB2-466D-9F5B-8657ECE33982}"/>
                </a:ext>
              </a:extLst>
            </p:cNvPr>
            <p:cNvSpPr>
              <a:spLocks noEditPoints="1"/>
            </p:cNvSpPr>
            <p:nvPr/>
          </p:nvSpPr>
          <p:spPr bwMode="auto">
            <a:xfrm>
              <a:off x="5807075" y="4549775"/>
              <a:ext cx="63500" cy="123825"/>
            </a:xfrm>
            <a:custGeom>
              <a:avLst/>
              <a:gdLst>
                <a:gd name="T0" fmla="*/ 1 w 36"/>
                <a:gd name="T1" fmla="*/ 71 h 71"/>
                <a:gd name="T2" fmla="*/ 1 w 36"/>
                <a:gd name="T3" fmla="*/ 71 h 71"/>
                <a:gd name="T4" fmla="*/ 4 w 36"/>
                <a:gd name="T5" fmla="*/ 71 h 71"/>
                <a:gd name="T6" fmla="*/ 4 w 36"/>
                <a:gd name="T7" fmla="*/ 71 h 71"/>
                <a:gd name="T8" fmla="*/ 12 w 36"/>
                <a:gd name="T9" fmla="*/ 69 h 71"/>
                <a:gd name="T10" fmla="*/ 25 w 36"/>
                <a:gd name="T11" fmla="*/ 61 h 71"/>
                <a:gd name="T12" fmla="*/ 25 w 36"/>
                <a:gd name="T13" fmla="*/ 61 h 71"/>
                <a:gd name="T14" fmla="*/ 27 w 36"/>
                <a:gd name="T15" fmla="*/ 59 h 71"/>
                <a:gd name="T16" fmla="*/ 27 w 36"/>
                <a:gd name="T17" fmla="*/ 59 h 71"/>
                <a:gd name="T18" fmla="*/ 27 w 36"/>
                <a:gd name="T19" fmla="*/ 59 h 71"/>
                <a:gd name="T20" fmla="*/ 33 w 36"/>
                <a:gd name="T21" fmla="*/ 49 h 71"/>
                <a:gd name="T22" fmla="*/ 33 w 36"/>
                <a:gd name="T23" fmla="*/ 49 h 71"/>
                <a:gd name="T24" fmla="*/ 33 w 36"/>
                <a:gd name="T25" fmla="*/ 49 h 71"/>
                <a:gd name="T26" fmla="*/ 36 w 36"/>
                <a:gd name="T27" fmla="*/ 38 h 71"/>
                <a:gd name="T28" fmla="*/ 36 w 36"/>
                <a:gd name="T29" fmla="*/ 38 h 71"/>
                <a:gd name="T30" fmla="*/ 36 w 36"/>
                <a:gd name="T31" fmla="*/ 38 h 71"/>
                <a:gd name="T32" fmla="*/ 36 w 36"/>
                <a:gd name="T33" fmla="*/ 34 h 71"/>
                <a:gd name="T34" fmla="*/ 36 w 36"/>
                <a:gd name="T35" fmla="*/ 38 h 71"/>
                <a:gd name="T36" fmla="*/ 36 w 36"/>
                <a:gd name="T37" fmla="*/ 34 h 71"/>
                <a:gd name="T38" fmla="*/ 36 w 36"/>
                <a:gd name="T39" fmla="*/ 34 h 71"/>
                <a:gd name="T40" fmla="*/ 36 w 36"/>
                <a:gd name="T41" fmla="*/ 33 h 71"/>
                <a:gd name="T42" fmla="*/ 36 w 36"/>
                <a:gd name="T43" fmla="*/ 33 h 71"/>
                <a:gd name="T44" fmla="*/ 34 w 36"/>
                <a:gd name="T45" fmla="*/ 24 h 71"/>
                <a:gd name="T46" fmla="*/ 34 w 36"/>
                <a:gd name="T47" fmla="*/ 23 h 71"/>
                <a:gd name="T48" fmla="*/ 34 w 36"/>
                <a:gd name="T49" fmla="*/ 23 h 71"/>
                <a:gd name="T50" fmla="*/ 34 w 36"/>
                <a:gd name="T51" fmla="*/ 23 h 71"/>
                <a:gd name="T52" fmla="*/ 26 w 36"/>
                <a:gd name="T53" fmla="*/ 11 h 71"/>
                <a:gd name="T54" fmla="*/ 26 w 36"/>
                <a:gd name="T55" fmla="*/ 11 h 71"/>
                <a:gd name="T56" fmla="*/ 26 w 36"/>
                <a:gd name="T57" fmla="*/ 11 h 71"/>
                <a:gd name="T58" fmla="*/ 25 w 36"/>
                <a:gd name="T59" fmla="*/ 10 h 71"/>
                <a:gd name="T60" fmla="*/ 25 w 36"/>
                <a:gd name="T61" fmla="*/ 10 h 71"/>
                <a:gd name="T62" fmla="*/ 25 w 36"/>
                <a:gd name="T63" fmla="*/ 10 h 71"/>
                <a:gd name="T64" fmla="*/ 25 w 36"/>
                <a:gd name="T65" fmla="*/ 10 h 71"/>
                <a:gd name="T66" fmla="*/ 25 w 36"/>
                <a:gd name="T67" fmla="*/ 10 h 71"/>
                <a:gd name="T68" fmla="*/ 25 w 36"/>
                <a:gd name="T69" fmla="*/ 10 h 71"/>
                <a:gd name="T70" fmla="*/ 14 w 36"/>
                <a:gd name="T71" fmla="*/ 3 h 71"/>
                <a:gd name="T72" fmla="*/ 14 w 36"/>
                <a:gd name="T73" fmla="*/ 3 h 71"/>
                <a:gd name="T74" fmla="*/ 14 w 36"/>
                <a:gd name="T75" fmla="*/ 3 h 71"/>
                <a:gd name="T76" fmla="*/ 3 w 36"/>
                <a:gd name="T77" fmla="*/ 1 h 71"/>
                <a:gd name="T78" fmla="*/ 3 w 36"/>
                <a:gd name="T79" fmla="*/ 1 h 71"/>
                <a:gd name="T80" fmla="*/ 3 w 36"/>
                <a:gd name="T81" fmla="*/ 1 h 71"/>
                <a:gd name="T82" fmla="*/ 1 w 36"/>
                <a:gd name="T83" fmla="*/ 0 h 71"/>
                <a:gd name="T84" fmla="*/ 1 w 36"/>
                <a:gd name="T85" fmla="*/ 0 h 71"/>
                <a:gd name="T86" fmla="*/ 1 w 36"/>
                <a:gd name="T8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 h="71">
                  <a:moveTo>
                    <a:pt x="3" y="71"/>
                  </a:moveTo>
                  <a:cubicBezTo>
                    <a:pt x="3" y="71"/>
                    <a:pt x="2" y="71"/>
                    <a:pt x="1" y="71"/>
                  </a:cubicBezTo>
                  <a:cubicBezTo>
                    <a:pt x="0" y="71"/>
                    <a:pt x="0" y="71"/>
                    <a:pt x="0" y="71"/>
                  </a:cubicBezTo>
                  <a:cubicBezTo>
                    <a:pt x="0" y="71"/>
                    <a:pt x="1" y="71"/>
                    <a:pt x="1" y="71"/>
                  </a:cubicBezTo>
                  <a:cubicBezTo>
                    <a:pt x="2" y="71"/>
                    <a:pt x="3" y="71"/>
                    <a:pt x="3" y="71"/>
                  </a:cubicBezTo>
                  <a:moveTo>
                    <a:pt x="4" y="71"/>
                  </a:moveTo>
                  <a:cubicBezTo>
                    <a:pt x="4" y="71"/>
                    <a:pt x="4" y="71"/>
                    <a:pt x="4" y="71"/>
                  </a:cubicBezTo>
                  <a:cubicBezTo>
                    <a:pt x="4" y="71"/>
                    <a:pt x="4" y="71"/>
                    <a:pt x="4" y="71"/>
                  </a:cubicBezTo>
                  <a:moveTo>
                    <a:pt x="13" y="69"/>
                  </a:moveTo>
                  <a:cubicBezTo>
                    <a:pt x="12" y="69"/>
                    <a:pt x="12" y="69"/>
                    <a:pt x="12" y="69"/>
                  </a:cubicBezTo>
                  <a:cubicBezTo>
                    <a:pt x="12" y="69"/>
                    <a:pt x="12" y="69"/>
                    <a:pt x="13" y="69"/>
                  </a:cubicBezTo>
                  <a:moveTo>
                    <a:pt x="25" y="61"/>
                  </a:moveTo>
                  <a:cubicBezTo>
                    <a:pt x="22" y="65"/>
                    <a:pt x="17" y="67"/>
                    <a:pt x="13" y="69"/>
                  </a:cubicBezTo>
                  <a:cubicBezTo>
                    <a:pt x="17" y="67"/>
                    <a:pt x="22" y="65"/>
                    <a:pt x="25" y="61"/>
                  </a:cubicBezTo>
                  <a:cubicBezTo>
                    <a:pt x="25" y="61"/>
                    <a:pt x="25" y="61"/>
                    <a:pt x="25" y="61"/>
                  </a:cubicBezTo>
                  <a:moveTo>
                    <a:pt x="27" y="59"/>
                  </a:moveTo>
                  <a:cubicBezTo>
                    <a:pt x="27" y="59"/>
                    <a:pt x="27" y="59"/>
                    <a:pt x="27" y="59"/>
                  </a:cubicBezTo>
                  <a:cubicBezTo>
                    <a:pt x="27" y="59"/>
                    <a:pt x="27" y="59"/>
                    <a:pt x="27" y="59"/>
                  </a:cubicBezTo>
                  <a:moveTo>
                    <a:pt x="33" y="50"/>
                  </a:moveTo>
                  <a:cubicBezTo>
                    <a:pt x="32" y="53"/>
                    <a:pt x="30" y="56"/>
                    <a:pt x="27" y="59"/>
                  </a:cubicBezTo>
                  <a:cubicBezTo>
                    <a:pt x="30" y="56"/>
                    <a:pt x="32" y="53"/>
                    <a:pt x="33" y="50"/>
                  </a:cubicBezTo>
                  <a:moveTo>
                    <a:pt x="33" y="49"/>
                  </a:moveTo>
                  <a:cubicBezTo>
                    <a:pt x="33" y="49"/>
                    <a:pt x="33" y="50"/>
                    <a:pt x="33" y="50"/>
                  </a:cubicBezTo>
                  <a:cubicBezTo>
                    <a:pt x="33" y="50"/>
                    <a:pt x="33" y="49"/>
                    <a:pt x="33" y="49"/>
                  </a:cubicBezTo>
                  <a:moveTo>
                    <a:pt x="33" y="49"/>
                  </a:moveTo>
                  <a:cubicBezTo>
                    <a:pt x="33" y="49"/>
                    <a:pt x="33" y="49"/>
                    <a:pt x="33" y="49"/>
                  </a:cubicBezTo>
                  <a:cubicBezTo>
                    <a:pt x="33" y="49"/>
                    <a:pt x="33" y="49"/>
                    <a:pt x="33" y="49"/>
                  </a:cubicBezTo>
                  <a:moveTo>
                    <a:pt x="36" y="38"/>
                  </a:moveTo>
                  <a:cubicBezTo>
                    <a:pt x="36" y="38"/>
                    <a:pt x="36" y="38"/>
                    <a:pt x="36" y="38"/>
                  </a:cubicBezTo>
                  <a:cubicBezTo>
                    <a:pt x="36" y="38"/>
                    <a:pt x="36" y="38"/>
                    <a:pt x="36" y="38"/>
                  </a:cubicBezTo>
                  <a:moveTo>
                    <a:pt x="36" y="38"/>
                  </a:moveTo>
                  <a:cubicBezTo>
                    <a:pt x="36" y="38"/>
                    <a:pt x="36" y="38"/>
                    <a:pt x="36" y="38"/>
                  </a:cubicBezTo>
                  <a:cubicBezTo>
                    <a:pt x="36" y="38"/>
                    <a:pt x="36" y="38"/>
                    <a:pt x="36" y="38"/>
                  </a:cubicBezTo>
                  <a:moveTo>
                    <a:pt x="36" y="34"/>
                  </a:moveTo>
                  <a:cubicBezTo>
                    <a:pt x="36" y="34"/>
                    <a:pt x="36" y="35"/>
                    <a:pt x="36" y="36"/>
                  </a:cubicBezTo>
                  <a:cubicBezTo>
                    <a:pt x="36" y="36"/>
                    <a:pt x="36" y="37"/>
                    <a:pt x="36" y="38"/>
                  </a:cubicBezTo>
                  <a:cubicBezTo>
                    <a:pt x="36" y="37"/>
                    <a:pt x="36" y="36"/>
                    <a:pt x="36" y="36"/>
                  </a:cubicBezTo>
                  <a:cubicBezTo>
                    <a:pt x="36" y="35"/>
                    <a:pt x="36" y="34"/>
                    <a:pt x="36" y="34"/>
                  </a:cubicBezTo>
                  <a:moveTo>
                    <a:pt x="36" y="34"/>
                  </a:moveTo>
                  <a:cubicBezTo>
                    <a:pt x="36" y="34"/>
                    <a:pt x="36" y="34"/>
                    <a:pt x="36" y="34"/>
                  </a:cubicBezTo>
                  <a:cubicBezTo>
                    <a:pt x="36" y="34"/>
                    <a:pt x="36" y="34"/>
                    <a:pt x="36" y="34"/>
                  </a:cubicBezTo>
                  <a:moveTo>
                    <a:pt x="36" y="33"/>
                  </a:moveTo>
                  <a:cubicBezTo>
                    <a:pt x="36" y="33"/>
                    <a:pt x="36" y="33"/>
                    <a:pt x="36" y="34"/>
                  </a:cubicBezTo>
                  <a:cubicBezTo>
                    <a:pt x="36" y="33"/>
                    <a:pt x="36" y="33"/>
                    <a:pt x="36" y="33"/>
                  </a:cubicBezTo>
                  <a:moveTo>
                    <a:pt x="34" y="24"/>
                  </a:moveTo>
                  <a:cubicBezTo>
                    <a:pt x="34" y="24"/>
                    <a:pt x="34" y="24"/>
                    <a:pt x="34" y="24"/>
                  </a:cubicBezTo>
                  <a:cubicBezTo>
                    <a:pt x="34" y="24"/>
                    <a:pt x="34" y="24"/>
                    <a:pt x="34" y="24"/>
                  </a:cubicBezTo>
                  <a:moveTo>
                    <a:pt x="34" y="23"/>
                  </a:moveTo>
                  <a:cubicBezTo>
                    <a:pt x="34" y="23"/>
                    <a:pt x="34" y="23"/>
                    <a:pt x="34" y="23"/>
                  </a:cubicBezTo>
                  <a:cubicBezTo>
                    <a:pt x="34" y="23"/>
                    <a:pt x="34" y="23"/>
                    <a:pt x="34" y="23"/>
                  </a:cubicBezTo>
                  <a:moveTo>
                    <a:pt x="26" y="12"/>
                  </a:moveTo>
                  <a:cubicBezTo>
                    <a:pt x="29" y="15"/>
                    <a:pt x="32" y="19"/>
                    <a:pt x="34" y="23"/>
                  </a:cubicBezTo>
                  <a:cubicBezTo>
                    <a:pt x="32" y="19"/>
                    <a:pt x="30" y="15"/>
                    <a:pt x="26" y="12"/>
                  </a:cubicBezTo>
                  <a:moveTo>
                    <a:pt x="26" y="11"/>
                  </a:moveTo>
                  <a:cubicBezTo>
                    <a:pt x="26" y="12"/>
                    <a:pt x="26" y="12"/>
                    <a:pt x="26" y="12"/>
                  </a:cubicBezTo>
                  <a:cubicBezTo>
                    <a:pt x="26" y="12"/>
                    <a:pt x="26" y="12"/>
                    <a:pt x="26" y="11"/>
                  </a:cubicBezTo>
                  <a:moveTo>
                    <a:pt x="26" y="11"/>
                  </a:moveTo>
                  <a:cubicBezTo>
                    <a:pt x="26" y="11"/>
                    <a:pt x="26" y="11"/>
                    <a:pt x="26" y="11"/>
                  </a:cubicBezTo>
                  <a:cubicBezTo>
                    <a:pt x="26" y="11"/>
                    <a:pt x="26" y="11"/>
                    <a:pt x="26" y="11"/>
                  </a:cubicBezTo>
                  <a:moveTo>
                    <a:pt x="25" y="10"/>
                  </a:moveTo>
                  <a:cubicBezTo>
                    <a:pt x="25" y="10"/>
                    <a:pt x="25" y="10"/>
                    <a:pt x="25" y="10"/>
                  </a:cubicBezTo>
                  <a:cubicBezTo>
                    <a:pt x="25" y="10"/>
                    <a:pt x="25" y="10"/>
                    <a:pt x="25" y="10"/>
                  </a:cubicBezTo>
                  <a:moveTo>
                    <a:pt x="25" y="10"/>
                  </a:moveTo>
                  <a:cubicBezTo>
                    <a:pt x="25" y="10"/>
                    <a:pt x="25" y="10"/>
                    <a:pt x="25" y="10"/>
                  </a:cubicBezTo>
                  <a:cubicBezTo>
                    <a:pt x="25" y="10"/>
                    <a:pt x="25" y="10"/>
                    <a:pt x="25" y="10"/>
                  </a:cubicBezTo>
                  <a:moveTo>
                    <a:pt x="25" y="10"/>
                  </a:moveTo>
                  <a:cubicBezTo>
                    <a:pt x="25" y="10"/>
                    <a:pt x="25" y="10"/>
                    <a:pt x="25" y="10"/>
                  </a:cubicBezTo>
                  <a:cubicBezTo>
                    <a:pt x="25" y="10"/>
                    <a:pt x="25" y="10"/>
                    <a:pt x="25" y="10"/>
                  </a:cubicBezTo>
                  <a:moveTo>
                    <a:pt x="14" y="3"/>
                  </a:moveTo>
                  <a:cubicBezTo>
                    <a:pt x="18" y="5"/>
                    <a:pt x="22" y="7"/>
                    <a:pt x="25" y="10"/>
                  </a:cubicBezTo>
                  <a:cubicBezTo>
                    <a:pt x="21" y="7"/>
                    <a:pt x="18" y="5"/>
                    <a:pt x="14" y="3"/>
                  </a:cubicBezTo>
                  <a:moveTo>
                    <a:pt x="14" y="3"/>
                  </a:moveTo>
                  <a:cubicBezTo>
                    <a:pt x="14" y="3"/>
                    <a:pt x="14" y="3"/>
                    <a:pt x="14" y="3"/>
                  </a:cubicBezTo>
                  <a:cubicBezTo>
                    <a:pt x="14" y="3"/>
                    <a:pt x="14" y="3"/>
                    <a:pt x="14" y="3"/>
                  </a:cubicBezTo>
                  <a:moveTo>
                    <a:pt x="13" y="3"/>
                  </a:moveTo>
                  <a:cubicBezTo>
                    <a:pt x="13" y="3"/>
                    <a:pt x="13" y="3"/>
                    <a:pt x="14" y="3"/>
                  </a:cubicBezTo>
                  <a:cubicBezTo>
                    <a:pt x="13" y="3"/>
                    <a:pt x="13" y="3"/>
                    <a:pt x="13" y="3"/>
                  </a:cubicBezTo>
                  <a:moveTo>
                    <a:pt x="3" y="1"/>
                  </a:moveTo>
                  <a:cubicBezTo>
                    <a:pt x="3" y="1"/>
                    <a:pt x="3" y="1"/>
                    <a:pt x="3" y="1"/>
                  </a:cubicBezTo>
                  <a:cubicBezTo>
                    <a:pt x="3" y="1"/>
                    <a:pt x="3" y="1"/>
                    <a:pt x="3" y="1"/>
                  </a:cubicBezTo>
                  <a:moveTo>
                    <a:pt x="2" y="1"/>
                  </a:moveTo>
                  <a:cubicBezTo>
                    <a:pt x="2" y="1"/>
                    <a:pt x="3" y="1"/>
                    <a:pt x="3" y="1"/>
                  </a:cubicBezTo>
                  <a:cubicBezTo>
                    <a:pt x="3" y="1"/>
                    <a:pt x="2" y="1"/>
                    <a:pt x="2" y="1"/>
                  </a:cubicBezTo>
                  <a:moveTo>
                    <a:pt x="1" y="0"/>
                  </a:moveTo>
                  <a:cubicBezTo>
                    <a:pt x="1" y="0"/>
                    <a:pt x="0" y="0"/>
                    <a:pt x="0" y="0"/>
                  </a:cubicBezTo>
                  <a:cubicBezTo>
                    <a:pt x="1" y="0"/>
                    <a:pt x="1" y="0"/>
                    <a:pt x="1" y="0"/>
                  </a:cubicBezTo>
                  <a:cubicBezTo>
                    <a:pt x="1" y="0"/>
                    <a:pt x="2" y="1"/>
                    <a:pt x="2" y="1"/>
                  </a:cubicBezTo>
                  <a:cubicBezTo>
                    <a:pt x="2" y="1"/>
                    <a:pt x="1" y="0"/>
                    <a:pt x="1"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7">
              <a:extLst>
                <a:ext uri="{FF2B5EF4-FFF2-40B4-BE49-F238E27FC236}">
                  <a16:creationId xmlns:a16="http://schemas.microsoft.com/office/drawing/2014/main" id="{DAB08764-73AC-449D-B092-73BD31BBFBFD}"/>
                </a:ext>
              </a:extLst>
            </p:cNvPr>
            <p:cNvSpPr>
              <a:spLocks/>
            </p:cNvSpPr>
            <p:nvPr/>
          </p:nvSpPr>
          <p:spPr bwMode="auto">
            <a:xfrm>
              <a:off x="5728784" y="4549775"/>
              <a:ext cx="149225" cy="123825"/>
            </a:xfrm>
            <a:custGeom>
              <a:avLst/>
              <a:gdLst>
                <a:gd name="T0" fmla="*/ 49 w 85"/>
                <a:gd name="T1" fmla="*/ 0 h 71"/>
                <a:gd name="T2" fmla="*/ 0 w 85"/>
                <a:gd name="T3" fmla="*/ 36 h 71"/>
                <a:gd name="T4" fmla="*/ 49 w 85"/>
                <a:gd name="T5" fmla="*/ 71 h 71"/>
                <a:gd name="T6" fmla="*/ 52 w 85"/>
                <a:gd name="T7" fmla="*/ 71 h 71"/>
                <a:gd name="T8" fmla="*/ 53 w 85"/>
                <a:gd name="T9" fmla="*/ 71 h 71"/>
                <a:gd name="T10" fmla="*/ 62 w 85"/>
                <a:gd name="T11" fmla="*/ 69 h 71"/>
                <a:gd name="T12" fmla="*/ 74 w 85"/>
                <a:gd name="T13" fmla="*/ 61 h 71"/>
                <a:gd name="T14" fmla="*/ 76 w 85"/>
                <a:gd name="T15" fmla="*/ 59 h 71"/>
                <a:gd name="T16" fmla="*/ 76 w 85"/>
                <a:gd name="T17" fmla="*/ 59 h 71"/>
                <a:gd name="T18" fmla="*/ 82 w 85"/>
                <a:gd name="T19" fmla="*/ 50 h 71"/>
                <a:gd name="T20" fmla="*/ 82 w 85"/>
                <a:gd name="T21" fmla="*/ 49 h 71"/>
                <a:gd name="T22" fmla="*/ 85 w 85"/>
                <a:gd name="T23" fmla="*/ 38 h 71"/>
                <a:gd name="T24" fmla="*/ 85 w 85"/>
                <a:gd name="T25" fmla="*/ 38 h 71"/>
                <a:gd name="T26" fmla="*/ 85 w 85"/>
                <a:gd name="T27" fmla="*/ 38 h 71"/>
                <a:gd name="T28" fmla="*/ 85 w 85"/>
                <a:gd name="T29" fmla="*/ 34 h 71"/>
                <a:gd name="T30" fmla="*/ 85 w 85"/>
                <a:gd name="T31" fmla="*/ 34 h 71"/>
                <a:gd name="T32" fmla="*/ 85 w 85"/>
                <a:gd name="T33" fmla="*/ 33 h 71"/>
                <a:gd name="T34" fmla="*/ 83 w 85"/>
                <a:gd name="T35" fmla="*/ 24 h 71"/>
                <a:gd name="T36" fmla="*/ 83 w 85"/>
                <a:gd name="T37" fmla="*/ 23 h 71"/>
                <a:gd name="T38" fmla="*/ 75 w 85"/>
                <a:gd name="T39" fmla="*/ 12 h 71"/>
                <a:gd name="T40" fmla="*/ 75 w 85"/>
                <a:gd name="T41" fmla="*/ 11 h 71"/>
                <a:gd name="T42" fmla="*/ 75 w 85"/>
                <a:gd name="T43" fmla="*/ 11 h 71"/>
                <a:gd name="T44" fmla="*/ 75 w 85"/>
                <a:gd name="T45" fmla="*/ 11 h 71"/>
                <a:gd name="T46" fmla="*/ 74 w 85"/>
                <a:gd name="T47" fmla="*/ 10 h 71"/>
                <a:gd name="T48" fmla="*/ 74 w 85"/>
                <a:gd name="T49" fmla="*/ 10 h 71"/>
                <a:gd name="T50" fmla="*/ 74 w 85"/>
                <a:gd name="T51" fmla="*/ 10 h 71"/>
                <a:gd name="T52" fmla="*/ 63 w 85"/>
                <a:gd name="T53" fmla="*/ 3 h 71"/>
                <a:gd name="T54" fmla="*/ 63 w 85"/>
                <a:gd name="T55" fmla="*/ 3 h 71"/>
                <a:gd name="T56" fmla="*/ 62 w 85"/>
                <a:gd name="T57" fmla="*/ 3 h 71"/>
                <a:gd name="T58" fmla="*/ 52 w 85"/>
                <a:gd name="T59" fmla="*/ 1 h 71"/>
                <a:gd name="T60" fmla="*/ 51 w 85"/>
                <a:gd name="T61" fmla="*/ 1 h 71"/>
                <a:gd name="T62" fmla="*/ 50 w 85"/>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 h="71">
                  <a:moveTo>
                    <a:pt x="50" y="0"/>
                  </a:moveTo>
                  <a:cubicBezTo>
                    <a:pt x="49" y="0"/>
                    <a:pt x="49" y="0"/>
                    <a:pt x="49" y="0"/>
                  </a:cubicBezTo>
                  <a:cubicBezTo>
                    <a:pt x="40" y="1"/>
                    <a:pt x="31" y="4"/>
                    <a:pt x="25" y="11"/>
                  </a:cubicBezTo>
                  <a:cubicBezTo>
                    <a:pt x="0" y="36"/>
                    <a:pt x="0" y="36"/>
                    <a:pt x="0" y="36"/>
                  </a:cubicBezTo>
                  <a:cubicBezTo>
                    <a:pt x="25" y="61"/>
                    <a:pt x="25" y="61"/>
                    <a:pt x="25" y="61"/>
                  </a:cubicBezTo>
                  <a:cubicBezTo>
                    <a:pt x="31" y="68"/>
                    <a:pt x="40" y="71"/>
                    <a:pt x="49" y="71"/>
                  </a:cubicBezTo>
                  <a:cubicBezTo>
                    <a:pt x="50" y="71"/>
                    <a:pt x="50" y="71"/>
                    <a:pt x="50" y="71"/>
                  </a:cubicBezTo>
                  <a:cubicBezTo>
                    <a:pt x="51" y="71"/>
                    <a:pt x="52" y="71"/>
                    <a:pt x="52" y="71"/>
                  </a:cubicBezTo>
                  <a:cubicBezTo>
                    <a:pt x="53" y="71"/>
                    <a:pt x="53" y="71"/>
                    <a:pt x="53" y="71"/>
                  </a:cubicBezTo>
                  <a:cubicBezTo>
                    <a:pt x="53" y="71"/>
                    <a:pt x="53" y="71"/>
                    <a:pt x="53" y="71"/>
                  </a:cubicBezTo>
                  <a:cubicBezTo>
                    <a:pt x="56" y="71"/>
                    <a:pt x="59" y="70"/>
                    <a:pt x="61" y="69"/>
                  </a:cubicBezTo>
                  <a:cubicBezTo>
                    <a:pt x="61" y="69"/>
                    <a:pt x="61" y="69"/>
                    <a:pt x="62" y="69"/>
                  </a:cubicBezTo>
                  <a:cubicBezTo>
                    <a:pt x="62" y="69"/>
                    <a:pt x="62" y="69"/>
                    <a:pt x="62" y="69"/>
                  </a:cubicBezTo>
                  <a:cubicBezTo>
                    <a:pt x="66" y="67"/>
                    <a:pt x="71" y="65"/>
                    <a:pt x="74" y="61"/>
                  </a:cubicBezTo>
                  <a:cubicBezTo>
                    <a:pt x="75" y="61"/>
                    <a:pt x="75" y="61"/>
                    <a:pt x="75" y="61"/>
                  </a:cubicBezTo>
                  <a:cubicBezTo>
                    <a:pt x="75" y="60"/>
                    <a:pt x="76" y="60"/>
                    <a:pt x="76" y="59"/>
                  </a:cubicBezTo>
                  <a:cubicBezTo>
                    <a:pt x="76" y="59"/>
                    <a:pt x="76" y="59"/>
                    <a:pt x="76" y="59"/>
                  </a:cubicBezTo>
                  <a:cubicBezTo>
                    <a:pt x="76" y="59"/>
                    <a:pt x="76" y="59"/>
                    <a:pt x="76" y="59"/>
                  </a:cubicBezTo>
                  <a:cubicBezTo>
                    <a:pt x="79" y="56"/>
                    <a:pt x="81" y="53"/>
                    <a:pt x="82" y="50"/>
                  </a:cubicBezTo>
                  <a:cubicBezTo>
                    <a:pt x="82" y="50"/>
                    <a:pt x="82" y="50"/>
                    <a:pt x="82" y="50"/>
                  </a:cubicBezTo>
                  <a:cubicBezTo>
                    <a:pt x="82" y="50"/>
                    <a:pt x="82" y="49"/>
                    <a:pt x="82" y="49"/>
                  </a:cubicBezTo>
                  <a:cubicBezTo>
                    <a:pt x="82" y="49"/>
                    <a:pt x="82" y="49"/>
                    <a:pt x="82" y="49"/>
                  </a:cubicBezTo>
                  <a:cubicBezTo>
                    <a:pt x="82" y="49"/>
                    <a:pt x="82" y="49"/>
                    <a:pt x="82" y="49"/>
                  </a:cubicBezTo>
                  <a:cubicBezTo>
                    <a:pt x="84" y="46"/>
                    <a:pt x="85" y="42"/>
                    <a:pt x="85" y="38"/>
                  </a:cubicBezTo>
                  <a:cubicBezTo>
                    <a:pt x="85" y="38"/>
                    <a:pt x="85" y="38"/>
                    <a:pt x="85" y="38"/>
                  </a:cubicBezTo>
                  <a:cubicBezTo>
                    <a:pt x="85" y="38"/>
                    <a:pt x="85" y="38"/>
                    <a:pt x="85" y="38"/>
                  </a:cubicBezTo>
                  <a:cubicBezTo>
                    <a:pt x="85" y="38"/>
                    <a:pt x="85" y="38"/>
                    <a:pt x="85" y="38"/>
                  </a:cubicBezTo>
                  <a:cubicBezTo>
                    <a:pt x="85" y="38"/>
                    <a:pt x="85" y="38"/>
                    <a:pt x="85" y="38"/>
                  </a:cubicBezTo>
                  <a:cubicBezTo>
                    <a:pt x="85" y="37"/>
                    <a:pt x="85" y="36"/>
                    <a:pt x="85" y="36"/>
                  </a:cubicBezTo>
                  <a:cubicBezTo>
                    <a:pt x="85" y="35"/>
                    <a:pt x="85" y="34"/>
                    <a:pt x="85" y="34"/>
                  </a:cubicBezTo>
                  <a:cubicBezTo>
                    <a:pt x="85" y="34"/>
                    <a:pt x="85" y="34"/>
                    <a:pt x="85" y="34"/>
                  </a:cubicBezTo>
                  <a:cubicBezTo>
                    <a:pt x="85" y="34"/>
                    <a:pt x="85" y="34"/>
                    <a:pt x="85" y="34"/>
                  </a:cubicBezTo>
                  <a:cubicBezTo>
                    <a:pt x="85" y="34"/>
                    <a:pt x="85" y="34"/>
                    <a:pt x="85" y="34"/>
                  </a:cubicBezTo>
                  <a:cubicBezTo>
                    <a:pt x="85" y="33"/>
                    <a:pt x="85" y="33"/>
                    <a:pt x="85" y="33"/>
                  </a:cubicBezTo>
                  <a:cubicBezTo>
                    <a:pt x="85" y="30"/>
                    <a:pt x="84" y="27"/>
                    <a:pt x="83" y="24"/>
                  </a:cubicBezTo>
                  <a:cubicBezTo>
                    <a:pt x="83" y="24"/>
                    <a:pt x="83" y="24"/>
                    <a:pt x="83" y="24"/>
                  </a:cubicBezTo>
                  <a:cubicBezTo>
                    <a:pt x="83" y="23"/>
                    <a:pt x="83" y="23"/>
                    <a:pt x="83" y="23"/>
                  </a:cubicBezTo>
                  <a:cubicBezTo>
                    <a:pt x="83" y="23"/>
                    <a:pt x="83" y="23"/>
                    <a:pt x="83" y="23"/>
                  </a:cubicBezTo>
                  <a:cubicBezTo>
                    <a:pt x="83" y="23"/>
                    <a:pt x="83" y="23"/>
                    <a:pt x="83" y="23"/>
                  </a:cubicBezTo>
                  <a:cubicBezTo>
                    <a:pt x="81" y="19"/>
                    <a:pt x="78" y="15"/>
                    <a:pt x="75" y="12"/>
                  </a:cubicBezTo>
                  <a:cubicBezTo>
                    <a:pt x="75" y="12"/>
                    <a:pt x="75" y="12"/>
                    <a:pt x="75" y="12"/>
                  </a:cubicBezTo>
                  <a:cubicBezTo>
                    <a:pt x="75" y="12"/>
                    <a:pt x="75" y="12"/>
                    <a:pt x="75" y="11"/>
                  </a:cubicBezTo>
                  <a:cubicBezTo>
                    <a:pt x="75" y="11"/>
                    <a:pt x="75" y="11"/>
                    <a:pt x="75" y="11"/>
                  </a:cubicBezTo>
                  <a:cubicBezTo>
                    <a:pt x="75" y="11"/>
                    <a:pt x="75" y="11"/>
                    <a:pt x="75" y="11"/>
                  </a:cubicBezTo>
                  <a:cubicBezTo>
                    <a:pt x="75" y="11"/>
                    <a:pt x="75" y="11"/>
                    <a:pt x="75" y="11"/>
                  </a:cubicBezTo>
                  <a:cubicBezTo>
                    <a:pt x="75" y="11"/>
                    <a:pt x="75" y="11"/>
                    <a:pt x="75" y="11"/>
                  </a:cubicBezTo>
                  <a:cubicBezTo>
                    <a:pt x="74" y="11"/>
                    <a:pt x="74" y="11"/>
                    <a:pt x="74" y="10"/>
                  </a:cubicBezTo>
                  <a:cubicBezTo>
                    <a:pt x="74" y="10"/>
                    <a:pt x="74" y="10"/>
                    <a:pt x="74" y="10"/>
                  </a:cubicBezTo>
                  <a:cubicBezTo>
                    <a:pt x="74" y="10"/>
                    <a:pt x="74" y="10"/>
                    <a:pt x="74" y="10"/>
                  </a:cubicBezTo>
                  <a:cubicBezTo>
                    <a:pt x="74" y="10"/>
                    <a:pt x="74" y="10"/>
                    <a:pt x="74" y="10"/>
                  </a:cubicBezTo>
                  <a:cubicBezTo>
                    <a:pt x="74" y="10"/>
                    <a:pt x="74" y="10"/>
                    <a:pt x="74" y="10"/>
                  </a:cubicBezTo>
                  <a:cubicBezTo>
                    <a:pt x="74" y="10"/>
                    <a:pt x="74" y="10"/>
                    <a:pt x="74" y="10"/>
                  </a:cubicBezTo>
                  <a:cubicBezTo>
                    <a:pt x="74" y="10"/>
                    <a:pt x="74" y="10"/>
                    <a:pt x="74" y="10"/>
                  </a:cubicBezTo>
                  <a:cubicBezTo>
                    <a:pt x="71" y="7"/>
                    <a:pt x="67" y="5"/>
                    <a:pt x="63" y="3"/>
                  </a:cubicBezTo>
                  <a:cubicBezTo>
                    <a:pt x="63" y="3"/>
                    <a:pt x="63" y="3"/>
                    <a:pt x="63" y="3"/>
                  </a:cubicBezTo>
                  <a:cubicBezTo>
                    <a:pt x="63" y="3"/>
                    <a:pt x="63" y="3"/>
                    <a:pt x="63" y="3"/>
                  </a:cubicBezTo>
                  <a:cubicBezTo>
                    <a:pt x="63" y="3"/>
                    <a:pt x="63" y="3"/>
                    <a:pt x="63" y="3"/>
                  </a:cubicBezTo>
                  <a:cubicBezTo>
                    <a:pt x="62" y="3"/>
                    <a:pt x="62" y="3"/>
                    <a:pt x="62" y="3"/>
                  </a:cubicBezTo>
                  <a:cubicBezTo>
                    <a:pt x="59" y="2"/>
                    <a:pt x="55" y="1"/>
                    <a:pt x="52" y="1"/>
                  </a:cubicBezTo>
                  <a:cubicBezTo>
                    <a:pt x="52" y="1"/>
                    <a:pt x="52" y="1"/>
                    <a:pt x="52" y="1"/>
                  </a:cubicBezTo>
                  <a:cubicBezTo>
                    <a:pt x="52" y="1"/>
                    <a:pt x="52" y="1"/>
                    <a:pt x="52" y="1"/>
                  </a:cubicBezTo>
                  <a:cubicBezTo>
                    <a:pt x="52" y="1"/>
                    <a:pt x="51" y="1"/>
                    <a:pt x="51" y="1"/>
                  </a:cubicBezTo>
                  <a:cubicBezTo>
                    <a:pt x="51" y="1"/>
                    <a:pt x="51" y="1"/>
                    <a:pt x="51" y="1"/>
                  </a:cubicBezTo>
                  <a:cubicBezTo>
                    <a:pt x="51" y="1"/>
                    <a:pt x="50"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p>
          </p:txBody>
        </p:sp>
      </p:grpSp>
      <p:pic>
        <p:nvPicPr>
          <p:cNvPr id="72" name="Picture 4" descr="C:\Users\bsadhana\Desktop\Cisco Pictures&amp;icons\Icons\bluetooth_connected_4008_256.png">
            <a:extLst>
              <a:ext uri="{FF2B5EF4-FFF2-40B4-BE49-F238E27FC236}">
                <a16:creationId xmlns:a16="http://schemas.microsoft.com/office/drawing/2014/main" id="{90E566B2-ABA0-40CD-9EA1-0B1908E4BA7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877248" y="1568961"/>
            <a:ext cx="245361" cy="245361"/>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4C438B14-BEE2-489B-8540-5DA6282963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6169" y="1753991"/>
            <a:ext cx="233355" cy="498531"/>
          </a:xfrm>
          <a:prstGeom prst="rect">
            <a:avLst/>
          </a:prstGeom>
          <a:noFill/>
          <a:ln>
            <a:noFill/>
          </a:ln>
        </p:spPr>
      </p:pic>
    </p:spTree>
    <p:extLst>
      <p:ext uri="{BB962C8B-B14F-4D97-AF65-F5344CB8AC3E}">
        <p14:creationId xmlns:p14="http://schemas.microsoft.com/office/powerpoint/2010/main" val="1186439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D5BF20-BD74-479E-9298-902CD90C9075}"/>
              </a:ext>
            </a:extLst>
          </p:cNvPr>
          <p:cNvSpPr/>
          <p:nvPr/>
        </p:nvSpPr>
        <p:spPr>
          <a:xfrm>
            <a:off x="0" y="1148307"/>
            <a:ext cx="9144000" cy="20116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a:t>Intelligent views: For clearer communications</a:t>
            </a:r>
            <a:endParaRPr lang="en-US" dirty="0"/>
          </a:p>
        </p:txBody>
      </p:sp>
      <p:grpSp>
        <p:nvGrpSpPr>
          <p:cNvPr id="8" name="CAMERAS_and_PIP" hidden="1"/>
          <p:cNvGrpSpPr/>
          <p:nvPr/>
        </p:nvGrpSpPr>
        <p:grpSpPr>
          <a:xfrm>
            <a:off x="561975" y="1073153"/>
            <a:ext cx="3057753" cy="2281235"/>
            <a:chOff x="5691881" y="1180280"/>
            <a:chExt cx="2867928" cy="2095490"/>
          </a:xfrm>
        </p:grpSpPr>
        <p:pic>
          <p:nvPicPr>
            <p:cNvPr id="18" name="CAMERAS"/>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691881" y="1180280"/>
              <a:ext cx="2867928" cy="209549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P" descr="C:\Users\rteligic\Desktop\024.png"/>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796325" y="1279946"/>
              <a:ext cx="2655487" cy="149918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6" name="Rectangle_for_CAMERA_appear" hidden="1"/>
          <p:cNvSpPr/>
          <p:nvPr/>
        </p:nvSpPr>
        <p:spPr>
          <a:xfrm>
            <a:off x="1505060" y="2892611"/>
            <a:ext cx="1167793" cy="382672"/>
          </a:xfrm>
          <a:prstGeom prst="rect">
            <a:avLst/>
          </a:prstGeom>
          <a:noFill/>
          <a:ln w="34925">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5" name="WHITE_BGND_RECT_DEVICE_START" hidden="1"/>
          <p:cNvSpPr/>
          <p:nvPr/>
        </p:nvSpPr>
        <p:spPr>
          <a:xfrm>
            <a:off x="147640" y="1010208"/>
            <a:ext cx="3464137" cy="23387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4" name="WHITE_BGNDover_CONFERENCE" hidden="1"/>
          <p:cNvSpPr/>
          <p:nvPr/>
        </p:nvSpPr>
        <p:spPr>
          <a:xfrm>
            <a:off x="3705824" y="997444"/>
            <a:ext cx="4979389" cy="23728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29" name="Group 28">
            <a:extLst>
              <a:ext uri="{FF2B5EF4-FFF2-40B4-BE49-F238E27FC236}">
                <a16:creationId xmlns:a16="http://schemas.microsoft.com/office/drawing/2014/main" id="{7927D114-C9EE-4C1E-ABD7-C6F35CFB6A1C}"/>
              </a:ext>
            </a:extLst>
          </p:cNvPr>
          <p:cNvGrpSpPr>
            <a:grpSpLocks noChangeAspect="1"/>
          </p:cNvGrpSpPr>
          <p:nvPr/>
        </p:nvGrpSpPr>
        <p:grpSpPr>
          <a:xfrm>
            <a:off x="536219" y="1634356"/>
            <a:ext cx="1680020" cy="1097280"/>
            <a:chOff x="3155711" y="867595"/>
            <a:chExt cx="2699657" cy="1763243"/>
          </a:xfrm>
        </p:grpSpPr>
        <p:pic>
          <p:nvPicPr>
            <p:cNvPr id="30" name="Bilde 14" descr="Playbook_ppt5b.jpg">
              <a:extLst>
                <a:ext uri="{FF2B5EF4-FFF2-40B4-BE49-F238E27FC236}">
                  <a16:creationId xmlns:a16="http://schemas.microsoft.com/office/drawing/2014/main" id="{9DD8CBCC-E1E9-4EE3-8828-08B87473EE2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55711" y="867595"/>
              <a:ext cx="2699657" cy="1763243"/>
            </a:xfrm>
            <a:prstGeom prst="rect">
              <a:avLst/>
            </a:prstGeom>
          </p:spPr>
        </p:pic>
        <p:sp>
          <p:nvSpPr>
            <p:cNvPr id="31" name="Rectangle: Rounded Corners 30">
              <a:extLst>
                <a:ext uri="{FF2B5EF4-FFF2-40B4-BE49-F238E27FC236}">
                  <a16:creationId xmlns:a16="http://schemas.microsoft.com/office/drawing/2014/main" id="{7B7A7C3F-791E-449C-9679-080DAD58B992}"/>
                </a:ext>
              </a:extLst>
            </p:cNvPr>
            <p:cNvSpPr/>
            <p:nvPr/>
          </p:nvSpPr>
          <p:spPr>
            <a:xfrm>
              <a:off x="3328589" y="1018496"/>
              <a:ext cx="2350008" cy="1331595"/>
            </a:xfrm>
            <a:prstGeom prst="roundRect">
              <a:avLst>
                <a:gd name="adj" fmla="val 966"/>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BD438B4E-1685-4D95-A7CF-823621F50044}"/>
                </a:ext>
              </a:extLst>
            </p:cNvPr>
            <p:cNvPicPr>
              <a:picLocks noChangeAspect="1"/>
            </p:cNvPicPr>
            <p:nvPr/>
          </p:nvPicPr>
          <p:blipFill rotWithShape="1">
            <a:blip r:embed="rId6" cstate="hqprint">
              <a:extLst>
                <a:ext uri="{28A0092B-C50C-407E-A947-70E740481C1C}">
                  <a14:useLocalDpi xmlns:a14="http://schemas.microsoft.com/office/drawing/2010/main"/>
                </a:ext>
              </a:extLst>
            </a:blip>
            <a:stretch/>
          </p:blipFill>
          <p:spPr>
            <a:xfrm>
              <a:off x="3346877" y="1036972"/>
              <a:ext cx="2313432" cy="1294643"/>
            </a:xfrm>
            <a:prstGeom prst="rect">
              <a:avLst/>
            </a:prstGeom>
          </p:spPr>
        </p:pic>
      </p:grpSp>
      <p:grpSp>
        <p:nvGrpSpPr>
          <p:cNvPr id="49" name="Group 48">
            <a:extLst>
              <a:ext uri="{FF2B5EF4-FFF2-40B4-BE49-F238E27FC236}">
                <a16:creationId xmlns:a16="http://schemas.microsoft.com/office/drawing/2014/main" id="{93E532D7-0294-41E8-85F1-8B280972221D}"/>
              </a:ext>
            </a:extLst>
          </p:cNvPr>
          <p:cNvGrpSpPr>
            <a:grpSpLocks noChangeAspect="1"/>
          </p:cNvGrpSpPr>
          <p:nvPr/>
        </p:nvGrpSpPr>
        <p:grpSpPr>
          <a:xfrm>
            <a:off x="2630448" y="1634351"/>
            <a:ext cx="1677073" cy="1097280"/>
            <a:chOff x="7487417" y="867594"/>
            <a:chExt cx="2699658" cy="1766341"/>
          </a:xfrm>
        </p:grpSpPr>
        <p:pic>
          <p:nvPicPr>
            <p:cNvPr id="50" name="Bilde 15" descr="Playbook_ppt5b.jpg">
              <a:extLst>
                <a:ext uri="{FF2B5EF4-FFF2-40B4-BE49-F238E27FC236}">
                  <a16:creationId xmlns:a16="http://schemas.microsoft.com/office/drawing/2014/main" id="{12848B01-1111-445D-8166-E8E49665D42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487417" y="867594"/>
              <a:ext cx="2699658" cy="1766341"/>
            </a:xfrm>
            <a:prstGeom prst="rect">
              <a:avLst/>
            </a:prstGeom>
          </p:spPr>
        </p:pic>
        <p:sp>
          <p:nvSpPr>
            <p:cNvPr id="51" name="Rectangle: Rounded Corners 50">
              <a:extLst>
                <a:ext uri="{FF2B5EF4-FFF2-40B4-BE49-F238E27FC236}">
                  <a16:creationId xmlns:a16="http://schemas.microsoft.com/office/drawing/2014/main" id="{78AC2BD8-DA59-4518-9D1D-25543DFAF5BA}"/>
                </a:ext>
              </a:extLst>
            </p:cNvPr>
            <p:cNvSpPr/>
            <p:nvPr/>
          </p:nvSpPr>
          <p:spPr>
            <a:xfrm>
              <a:off x="7660296" y="1018495"/>
              <a:ext cx="2350008" cy="1331595"/>
            </a:xfrm>
            <a:prstGeom prst="roundRect">
              <a:avLst>
                <a:gd name="adj" fmla="val 966"/>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D57AD1BD-6012-4B13-A5D5-D2C389B0A89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678584" y="1034635"/>
              <a:ext cx="2313432" cy="1299314"/>
            </a:xfrm>
            <a:prstGeom prst="rect">
              <a:avLst/>
            </a:prstGeom>
          </p:spPr>
        </p:pic>
      </p:grpSp>
      <p:sp>
        <p:nvSpPr>
          <p:cNvPr id="53" name="TekstSylinder 16">
            <a:extLst>
              <a:ext uri="{FF2B5EF4-FFF2-40B4-BE49-F238E27FC236}">
                <a16:creationId xmlns:a16="http://schemas.microsoft.com/office/drawing/2014/main" id="{ADB4B28C-63FE-4DAD-A5FD-87D19DBEC609}"/>
              </a:ext>
            </a:extLst>
          </p:cNvPr>
          <p:cNvSpPr txBox="1"/>
          <p:nvPr/>
        </p:nvSpPr>
        <p:spPr>
          <a:xfrm>
            <a:off x="348060" y="2767633"/>
            <a:ext cx="2056338" cy="246219"/>
          </a:xfrm>
          <a:prstGeom prst="rect">
            <a:avLst/>
          </a:prstGeom>
          <a:noFill/>
        </p:spPr>
        <p:txBody>
          <a:bodyPr wrap="square" lIns="91438" tIns="45719" rIns="91438" bIns="45719" rtlCol="0">
            <a:noAutofit/>
          </a:bodyPr>
          <a:lstStyle>
            <a:defPPr>
              <a:defRPr lang="en-US"/>
            </a:defPPr>
            <a:lvl1pPr defTabSz="456778">
              <a:lnSpc>
                <a:spcPts val="1199"/>
              </a:lnSpc>
              <a:defRPr sz="1050">
                <a:latin typeface="+mn-lt"/>
                <a:cs typeface="CiscoSansTT ExtraLight"/>
              </a:defRPr>
            </a:lvl1pPr>
          </a:lstStyle>
          <a:p>
            <a:pPr algn="ctr"/>
            <a:r>
              <a:rPr lang="nb-NO" b="1" dirty="0">
                <a:solidFill>
                  <a:schemeClr val="bg2"/>
                </a:solidFill>
              </a:rPr>
              <a:t>Auto-detects people in room</a:t>
            </a:r>
          </a:p>
        </p:txBody>
      </p:sp>
      <p:sp>
        <p:nvSpPr>
          <p:cNvPr id="54" name="Rectangle 53">
            <a:extLst>
              <a:ext uri="{FF2B5EF4-FFF2-40B4-BE49-F238E27FC236}">
                <a16:creationId xmlns:a16="http://schemas.microsoft.com/office/drawing/2014/main" id="{7EB70EF9-D5A1-4024-A639-9ACE3F21AECE}"/>
              </a:ext>
            </a:extLst>
          </p:cNvPr>
          <p:cNvSpPr/>
          <p:nvPr/>
        </p:nvSpPr>
        <p:spPr>
          <a:xfrm>
            <a:off x="2755489" y="2767633"/>
            <a:ext cx="1426990" cy="246219"/>
          </a:xfrm>
          <a:prstGeom prst="rect">
            <a:avLst/>
          </a:prstGeom>
          <a:noFill/>
        </p:spPr>
        <p:txBody>
          <a:bodyPr wrap="square" lIns="91438" tIns="45719" rIns="91438" bIns="45719" rtlCol="0">
            <a:noAutofit/>
          </a:bodyPr>
          <a:lstStyle/>
          <a:p>
            <a:pPr algn="ctr" defTabSz="456778">
              <a:lnSpc>
                <a:spcPts val="1199"/>
              </a:lnSpc>
            </a:pPr>
            <a:r>
              <a:rPr lang="nb-NO" sz="1050" b="1" dirty="0">
                <a:solidFill>
                  <a:schemeClr val="bg2"/>
                </a:solidFill>
                <a:latin typeface="+mn-lt"/>
                <a:cs typeface="CiscoSansTT ExtraLight"/>
              </a:rPr>
              <a:t>Selects best framing</a:t>
            </a:r>
          </a:p>
        </p:txBody>
      </p:sp>
      <p:sp>
        <p:nvSpPr>
          <p:cNvPr id="55" name="TextBox 54">
            <a:extLst>
              <a:ext uri="{FF2B5EF4-FFF2-40B4-BE49-F238E27FC236}">
                <a16:creationId xmlns:a16="http://schemas.microsoft.com/office/drawing/2014/main" id="{3F611753-74C6-4C72-837E-66A14D16DBB0}"/>
              </a:ext>
            </a:extLst>
          </p:cNvPr>
          <p:cNvSpPr txBox="1"/>
          <p:nvPr/>
        </p:nvSpPr>
        <p:spPr>
          <a:xfrm>
            <a:off x="1453546" y="1263618"/>
            <a:ext cx="1912424" cy="274320"/>
          </a:xfrm>
          <a:prstGeom prst="rect">
            <a:avLst/>
          </a:prstGeom>
          <a:noFill/>
        </p:spPr>
        <p:txBody>
          <a:bodyPr wrap="square" lIns="91438" tIns="45719" rIns="91438" bIns="45719" rtlCol="0" anchor="ctr">
            <a:noAutofit/>
          </a:bodyPr>
          <a:lstStyle>
            <a:defPPr>
              <a:defRPr lang="en-US"/>
            </a:defPPr>
            <a:lvl1pPr algn="ctr" defTabSz="456778">
              <a:lnSpc>
                <a:spcPts val="1199"/>
              </a:lnSpc>
              <a:defRPr sz="1050">
                <a:latin typeface="+mn-lt"/>
                <a:cs typeface="CiscoSansTT ExtraLight"/>
              </a:defRPr>
            </a:lvl1pPr>
          </a:lstStyle>
          <a:p>
            <a:pPr>
              <a:lnSpc>
                <a:spcPct val="100000"/>
              </a:lnSpc>
            </a:pPr>
            <a:r>
              <a:rPr lang="en-US" sz="1600" dirty="0">
                <a:solidFill>
                  <a:schemeClr val="bg2"/>
                </a:solidFill>
              </a:rPr>
              <a:t>Best overview</a:t>
            </a:r>
          </a:p>
        </p:txBody>
      </p:sp>
      <p:grpSp>
        <p:nvGrpSpPr>
          <p:cNvPr id="56" name="Group 55">
            <a:extLst>
              <a:ext uri="{FF2B5EF4-FFF2-40B4-BE49-F238E27FC236}">
                <a16:creationId xmlns:a16="http://schemas.microsoft.com/office/drawing/2014/main" id="{5F69E73F-A112-49D5-B2E5-58D064CF0914}"/>
              </a:ext>
            </a:extLst>
          </p:cNvPr>
          <p:cNvGrpSpPr>
            <a:grpSpLocks noChangeAspect="1"/>
          </p:cNvGrpSpPr>
          <p:nvPr/>
        </p:nvGrpSpPr>
        <p:grpSpPr>
          <a:xfrm rot="16200000">
            <a:off x="2300636" y="2045836"/>
            <a:ext cx="244136" cy="274320"/>
            <a:chOff x="9506746" y="1966956"/>
            <a:chExt cx="418810" cy="470589"/>
          </a:xfrm>
        </p:grpSpPr>
        <p:sp>
          <p:nvSpPr>
            <p:cNvPr id="57" name="Freeform 80">
              <a:extLst>
                <a:ext uri="{FF2B5EF4-FFF2-40B4-BE49-F238E27FC236}">
                  <a16:creationId xmlns:a16="http://schemas.microsoft.com/office/drawing/2014/main" id="{6821216D-E2E2-48CC-94DC-E1475F82F738}"/>
                </a:ext>
              </a:extLst>
            </p:cNvPr>
            <p:cNvSpPr>
              <a:spLocks noEditPoints="1"/>
            </p:cNvSpPr>
            <p:nvPr/>
          </p:nvSpPr>
          <p:spPr bwMode="auto">
            <a:xfrm>
              <a:off x="9506746" y="2185526"/>
              <a:ext cx="243772" cy="247896"/>
            </a:xfrm>
            <a:custGeom>
              <a:avLst/>
              <a:gdLst>
                <a:gd name="T0" fmla="*/ 224 w 224"/>
                <a:gd name="T1" fmla="*/ 218 h 228"/>
                <a:gd name="T2" fmla="*/ 223 w 224"/>
                <a:gd name="T3" fmla="*/ 219 h 228"/>
                <a:gd name="T4" fmla="*/ 210 w 224"/>
                <a:gd name="T5" fmla="*/ 228 h 228"/>
                <a:gd name="T6" fmla="*/ 223 w 224"/>
                <a:gd name="T7" fmla="*/ 219 h 228"/>
                <a:gd name="T8" fmla="*/ 224 w 224"/>
                <a:gd name="T9" fmla="*/ 218 h 228"/>
                <a:gd name="T10" fmla="*/ 224 w 224"/>
                <a:gd name="T11" fmla="*/ 218 h 228"/>
                <a:gd name="T12" fmla="*/ 224 w 224"/>
                <a:gd name="T13" fmla="*/ 218 h 228"/>
                <a:gd name="T14" fmla="*/ 48 w 224"/>
                <a:gd name="T15" fmla="*/ 0 h 228"/>
                <a:gd name="T16" fmla="*/ 17 w 224"/>
                <a:gd name="T17" fmla="*/ 13 h 228"/>
                <a:gd name="T18" fmla="*/ 17 w 224"/>
                <a:gd name="T19" fmla="*/ 13 h 228"/>
                <a:gd name="T20" fmla="*/ 17 w 224"/>
                <a:gd name="T21" fmla="*/ 13 h 228"/>
                <a:gd name="T22" fmla="*/ 13 w 224"/>
                <a:gd name="T23" fmla="*/ 17 h 228"/>
                <a:gd name="T24" fmla="*/ 17 w 224"/>
                <a:gd name="T25" fmla="*/ 74 h 228"/>
                <a:gd name="T26" fmla="*/ 113 w 224"/>
                <a:gd name="T27" fmla="*/ 170 h 228"/>
                <a:gd name="T28" fmla="*/ 161 w 224"/>
                <a:gd name="T29" fmla="*/ 218 h 228"/>
                <a:gd name="T30" fmla="*/ 149 w 224"/>
                <a:gd name="T31" fmla="*/ 188 h 228"/>
                <a:gd name="T32" fmla="*/ 149 w 224"/>
                <a:gd name="T33" fmla="*/ 188 h 228"/>
                <a:gd name="T34" fmla="*/ 149 w 224"/>
                <a:gd name="T35" fmla="*/ 84 h 228"/>
                <a:gd name="T36" fmla="*/ 149 w 224"/>
                <a:gd name="T37" fmla="*/ 84 h 228"/>
                <a:gd name="T38" fmla="*/ 78 w 224"/>
                <a:gd name="T39" fmla="*/ 13 h 228"/>
                <a:gd name="T40" fmla="*/ 78 w 224"/>
                <a:gd name="T41" fmla="*/ 13 h 228"/>
                <a:gd name="T42" fmla="*/ 48 w 224"/>
                <a:gd name="T4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8">
                  <a:moveTo>
                    <a:pt x="224" y="218"/>
                  </a:moveTo>
                  <a:cubicBezTo>
                    <a:pt x="223" y="219"/>
                    <a:pt x="223" y="219"/>
                    <a:pt x="223" y="219"/>
                  </a:cubicBezTo>
                  <a:cubicBezTo>
                    <a:pt x="219" y="223"/>
                    <a:pt x="215" y="226"/>
                    <a:pt x="210" y="228"/>
                  </a:cubicBezTo>
                  <a:cubicBezTo>
                    <a:pt x="215" y="226"/>
                    <a:pt x="219" y="223"/>
                    <a:pt x="223" y="219"/>
                  </a:cubicBezTo>
                  <a:cubicBezTo>
                    <a:pt x="224" y="218"/>
                    <a:pt x="224" y="218"/>
                    <a:pt x="224" y="218"/>
                  </a:cubicBezTo>
                  <a:cubicBezTo>
                    <a:pt x="224" y="218"/>
                    <a:pt x="224" y="218"/>
                    <a:pt x="224" y="218"/>
                  </a:cubicBezTo>
                  <a:cubicBezTo>
                    <a:pt x="224" y="218"/>
                    <a:pt x="224" y="218"/>
                    <a:pt x="224" y="218"/>
                  </a:cubicBezTo>
                  <a:moveTo>
                    <a:pt x="48" y="0"/>
                  </a:moveTo>
                  <a:cubicBezTo>
                    <a:pt x="37" y="0"/>
                    <a:pt x="25" y="4"/>
                    <a:pt x="17" y="13"/>
                  </a:cubicBezTo>
                  <a:cubicBezTo>
                    <a:pt x="17" y="13"/>
                    <a:pt x="17" y="13"/>
                    <a:pt x="17" y="13"/>
                  </a:cubicBezTo>
                  <a:cubicBezTo>
                    <a:pt x="17" y="13"/>
                    <a:pt x="17" y="13"/>
                    <a:pt x="17" y="13"/>
                  </a:cubicBezTo>
                  <a:cubicBezTo>
                    <a:pt x="16" y="14"/>
                    <a:pt x="14" y="16"/>
                    <a:pt x="13" y="17"/>
                  </a:cubicBezTo>
                  <a:cubicBezTo>
                    <a:pt x="0" y="34"/>
                    <a:pt x="2" y="59"/>
                    <a:pt x="17" y="74"/>
                  </a:cubicBezTo>
                  <a:cubicBezTo>
                    <a:pt x="113" y="170"/>
                    <a:pt x="113" y="170"/>
                    <a:pt x="113" y="170"/>
                  </a:cubicBezTo>
                  <a:cubicBezTo>
                    <a:pt x="161" y="218"/>
                    <a:pt x="161" y="218"/>
                    <a:pt x="161" y="218"/>
                  </a:cubicBezTo>
                  <a:cubicBezTo>
                    <a:pt x="153" y="209"/>
                    <a:pt x="149" y="199"/>
                    <a:pt x="149" y="188"/>
                  </a:cubicBezTo>
                  <a:cubicBezTo>
                    <a:pt x="149" y="188"/>
                    <a:pt x="149" y="188"/>
                    <a:pt x="149" y="188"/>
                  </a:cubicBezTo>
                  <a:cubicBezTo>
                    <a:pt x="149" y="84"/>
                    <a:pt x="149" y="84"/>
                    <a:pt x="149" y="84"/>
                  </a:cubicBezTo>
                  <a:cubicBezTo>
                    <a:pt x="149" y="84"/>
                    <a:pt x="149" y="84"/>
                    <a:pt x="149" y="84"/>
                  </a:cubicBezTo>
                  <a:cubicBezTo>
                    <a:pt x="78" y="13"/>
                    <a:pt x="78" y="13"/>
                    <a:pt x="78" y="13"/>
                  </a:cubicBezTo>
                  <a:cubicBezTo>
                    <a:pt x="78" y="13"/>
                    <a:pt x="78" y="13"/>
                    <a:pt x="78" y="13"/>
                  </a:cubicBezTo>
                  <a:cubicBezTo>
                    <a:pt x="70" y="4"/>
                    <a:pt x="59" y="0"/>
                    <a:pt x="48"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78">
              <a:extLst>
                <a:ext uri="{FF2B5EF4-FFF2-40B4-BE49-F238E27FC236}">
                  <a16:creationId xmlns:a16="http://schemas.microsoft.com/office/drawing/2014/main" id="{6D4B2B11-5191-474B-AA80-05E3508CE10C}"/>
                </a:ext>
              </a:extLst>
            </p:cNvPr>
            <p:cNvSpPr>
              <a:spLocks/>
            </p:cNvSpPr>
            <p:nvPr/>
          </p:nvSpPr>
          <p:spPr bwMode="auto">
            <a:xfrm>
              <a:off x="9668496" y="1966956"/>
              <a:ext cx="94851" cy="356493"/>
            </a:xfrm>
            <a:custGeom>
              <a:avLst/>
              <a:gdLst>
                <a:gd name="T0" fmla="*/ 44 w 87"/>
                <a:gd name="T1" fmla="*/ 0 h 328"/>
                <a:gd name="T2" fmla="*/ 0 w 87"/>
                <a:gd name="T3" fmla="*/ 43 h 328"/>
                <a:gd name="T4" fmla="*/ 0 w 87"/>
                <a:gd name="T5" fmla="*/ 285 h 328"/>
                <a:gd name="T6" fmla="*/ 43 w 87"/>
                <a:gd name="T7" fmla="*/ 328 h 328"/>
                <a:gd name="T8" fmla="*/ 87 w 87"/>
                <a:gd name="T9" fmla="*/ 285 h 328"/>
                <a:gd name="T10" fmla="*/ 87 w 87"/>
                <a:gd name="T11" fmla="*/ 43 h 328"/>
                <a:gd name="T12" fmla="*/ 44 w 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7" h="328">
                  <a:moveTo>
                    <a:pt x="44" y="0"/>
                  </a:moveTo>
                  <a:cubicBezTo>
                    <a:pt x="20" y="0"/>
                    <a:pt x="0" y="19"/>
                    <a:pt x="0" y="43"/>
                  </a:cubicBezTo>
                  <a:cubicBezTo>
                    <a:pt x="0" y="285"/>
                    <a:pt x="0" y="285"/>
                    <a:pt x="0" y="285"/>
                  </a:cubicBezTo>
                  <a:cubicBezTo>
                    <a:pt x="43" y="328"/>
                    <a:pt x="43" y="328"/>
                    <a:pt x="43" y="328"/>
                  </a:cubicBezTo>
                  <a:cubicBezTo>
                    <a:pt x="87" y="285"/>
                    <a:pt x="87" y="285"/>
                    <a:pt x="87" y="285"/>
                  </a:cubicBezTo>
                  <a:cubicBezTo>
                    <a:pt x="87" y="43"/>
                    <a:pt x="87" y="43"/>
                    <a:pt x="87" y="43"/>
                  </a:cubicBezTo>
                  <a:cubicBezTo>
                    <a:pt x="87" y="19"/>
                    <a:pt x="67" y="0"/>
                    <a:pt x="44"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79">
              <a:extLst>
                <a:ext uri="{FF2B5EF4-FFF2-40B4-BE49-F238E27FC236}">
                  <a16:creationId xmlns:a16="http://schemas.microsoft.com/office/drawing/2014/main" id="{F9FF1D2D-F335-43DC-8237-0E8FF6796A21}"/>
                </a:ext>
              </a:extLst>
            </p:cNvPr>
            <p:cNvSpPr>
              <a:spLocks noEditPoints="1"/>
            </p:cNvSpPr>
            <p:nvPr/>
          </p:nvSpPr>
          <p:spPr bwMode="auto">
            <a:xfrm>
              <a:off x="9506746" y="2199272"/>
              <a:ext cx="243772" cy="238273"/>
            </a:xfrm>
            <a:custGeom>
              <a:avLst/>
              <a:gdLst>
                <a:gd name="T0" fmla="*/ 224 w 224"/>
                <a:gd name="T1" fmla="*/ 205 h 219"/>
                <a:gd name="T2" fmla="*/ 224 w 224"/>
                <a:gd name="T3" fmla="*/ 205 h 219"/>
                <a:gd name="T4" fmla="*/ 223 w 224"/>
                <a:gd name="T5" fmla="*/ 206 h 219"/>
                <a:gd name="T6" fmla="*/ 210 w 224"/>
                <a:gd name="T7" fmla="*/ 215 h 219"/>
                <a:gd name="T8" fmla="*/ 200 w 224"/>
                <a:gd name="T9" fmla="*/ 218 h 219"/>
                <a:gd name="T10" fmla="*/ 193 w 224"/>
                <a:gd name="T11" fmla="*/ 219 h 219"/>
                <a:gd name="T12" fmla="*/ 192 w 224"/>
                <a:gd name="T13" fmla="*/ 219 h 219"/>
                <a:gd name="T14" fmla="*/ 193 w 224"/>
                <a:gd name="T15" fmla="*/ 219 h 219"/>
                <a:gd name="T16" fmla="*/ 223 w 224"/>
                <a:gd name="T17" fmla="*/ 206 h 219"/>
                <a:gd name="T18" fmla="*/ 223 w 224"/>
                <a:gd name="T19" fmla="*/ 206 h 219"/>
                <a:gd name="T20" fmla="*/ 224 w 224"/>
                <a:gd name="T21" fmla="*/ 205 h 219"/>
                <a:gd name="T22" fmla="*/ 13 w 224"/>
                <a:gd name="T23" fmla="*/ 4 h 219"/>
                <a:gd name="T24" fmla="*/ 17 w 224"/>
                <a:gd name="T25" fmla="*/ 61 h 219"/>
                <a:gd name="T26" fmla="*/ 113 w 224"/>
                <a:gd name="T27" fmla="*/ 157 h 219"/>
                <a:gd name="T28" fmla="*/ 17 w 224"/>
                <a:gd name="T29" fmla="*/ 61 h 219"/>
                <a:gd name="T30" fmla="*/ 13 w 224"/>
                <a:gd name="T31" fmla="*/ 4 h 219"/>
                <a:gd name="T32" fmla="*/ 78 w 224"/>
                <a:gd name="T33" fmla="*/ 0 h 219"/>
                <a:gd name="T34" fmla="*/ 78 w 224"/>
                <a:gd name="T35" fmla="*/ 0 h 219"/>
                <a:gd name="T36" fmla="*/ 149 w 224"/>
                <a:gd name="T37" fmla="*/ 71 h 219"/>
                <a:gd name="T38" fmla="*/ 78 w 224"/>
                <a:gd name="T39" fmla="*/ 0 h 219"/>
                <a:gd name="T40" fmla="*/ 78 w 224"/>
                <a:gd name="T4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9">
                  <a:moveTo>
                    <a:pt x="224" y="205"/>
                  </a:moveTo>
                  <a:cubicBezTo>
                    <a:pt x="224" y="205"/>
                    <a:pt x="224" y="205"/>
                    <a:pt x="224" y="205"/>
                  </a:cubicBezTo>
                  <a:cubicBezTo>
                    <a:pt x="223" y="206"/>
                    <a:pt x="223" y="206"/>
                    <a:pt x="223" y="206"/>
                  </a:cubicBezTo>
                  <a:cubicBezTo>
                    <a:pt x="219" y="210"/>
                    <a:pt x="215" y="213"/>
                    <a:pt x="210" y="215"/>
                  </a:cubicBezTo>
                  <a:cubicBezTo>
                    <a:pt x="207" y="216"/>
                    <a:pt x="204" y="217"/>
                    <a:pt x="200" y="218"/>
                  </a:cubicBezTo>
                  <a:cubicBezTo>
                    <a:pt x="198" y="218"/>
                    <a:pt x="195" y="219"/>
                    <a:pt x="193" y="219"/>
                  </a:cubicBezTo>
                  <a:cubicBezTo>
                    <a:pt x="193" y="219"/>
                    <a:pt x="193" y="219"/>
                    <a:pt x="192" y="219"/>
                  </a:cubicBezTo>
                  <a:cubicBezTo>
                    <a:pt x="193" y="219"/>
                    <a:pt x="193" y="219"/>
                    <a:pt x="193" y="219"/>
                  </a:cubicBezTo>
                  <a:cubicBezTo>
                    <a:pt x="204" y="219"/>
                    <a:pt x="215" y="214"/>
                    <a:pt x="223" y="206"/>
                  </a:cubicBezTo>
                  <a:cubicBezTo>
                    <a:pt x="223" y="206"/>
                    <a:pt x="223" y="206"/>
                    <a:pt x="223" y="206"/>
                  </a:cubicBezTo>
                  <a:cubicBezTo>
                    <a:pt x="224" y="205"/>
                    <a:pt x="224" y="205"/>
                    <a:pt x="224" y="205"/>
                  </a:cubicBezTo>
                  <a:moveTo>
                    <a:pt x="13" y="4"/>
                  </a:moveTo>
                  <a:cubicBezTo>
                    <a:pt x="0" y="21"/>
                    <a:pt x="2" y="46"/>
                    <a:pt x="17" y="61"/>
                  </a:cubicBezTo>
                  <a:cubicBezTo>
                    <a:pt x="113" y="157"/>
                    <a:pt x="113" y="157"/>
                    <a:pt x="113" y="157"/>
                  </a:cubicBezTo>
                  <a:cubicBezTo>
                    <a:pt x="17" y="61"/>
                    <a:pt x="17" y="61"/>
                    <a:pt x="17" y="61"/>
                  </a:cubicBezTo>
                  <a:cubicBezTo>
                    <a:pt x="2" y="46"/>
                    <a:pt x="0" y="21"/>
                    <a:pt x="13" y="4"/>
                  </a:cubicBezTo>
                  <a:moveTo>
                    <a:pt x="78" y="0"/>
                  </a:moveTo>
                  <a:cubicBezTo>
                    <a:pt x="78" y="0"/>
                    <a:pt x="78" y="0"/>
                    <a:pt x="78" y="0"/>
                  </a:cubicBezTo>
                  <a:cubicBezTo>
                    <a:pt x="149" y="71"/>
                    <a:pt x="149" y="71"/>
                    <a:pt x="149" y="71"/>
                  </a:cubicBezTo>
                  <a:cubicBezTo>
                    <a:pt x="78" y="0"/>
                    <a:pt x="78" y="0"/>
                    <a:pt x="78" y="0"/>
                  </a:cubicBezTo>
                  <a:cubicBezTo>
                    <a:pt x="78" y="0"/>
                    <a:pt x="78" y="0"/>
                    <a:pt x="78"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81">
              <a:extLst>
                <a:ext uri="{FF2B5EF4-FFF2-40B4-BE49-F238E27FC236}">
                  <a16:creationId xmlns:a16="http://schemas.microsoft.com/office/drawing/2014/main" id="{E7884E68-E630-4B9E-84E5-037EFEE6B061}"/>
                </a:ext>
              </a:extLst>
            </p:cNvPr>
            <p:cNvSpPr>
              <a:spLocks/>
            </p:cNvSpPr>
            <p:nvPr/>
          </p:nvSpPr>
          <p:spPr bwMode="auto">
            <a:xfrm>
              <a:off x="9716609" y="2436629"/>
              <a:ext cx="7790" cy="916"/>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5" y="0"/>
                    <a:pt x="2" y="1"/>
                    <a:pt x="0" y="1"/>
                  </a:cubicBezTo>
                  <a:cubicBezTo>
                    <a:pt x="2" y="1"/>
                    <a:pt x="5" y="0"/>
                    <a:pt x="7"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82">
              <a:extLst>
                <a:ext uri="{FF2B5EF4-FFF2-40B4-BE49-F238E27FC236}">
                  <a16:creationId xmlns:a16="http://schemas.microsoft.com/office/drawing/2014/main" id="{8B2BF35B-5404-49C7-95A5-DE11FB73CD29}"/>
                </a:ext>
              </a:extLst>
            </p:cNvPr>
            <p:cNvSpPr>
              <a:spLocks/>
            </p:cNvSpPr>
            <p:nvPr/>
          </p:nvSpPr>
          <p:spPr bwMode="auto">
            <a:xfrm>
              <a:off x="9668496" y="2276711"/>
              <a:ext cx="47196"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solidFill>
              <a:srgbClr val="008BD7"/>
            </a:solidFill>
            <a:ln w="3175">
              <a:solidFill>
                <a:srgbClr val="008BD7"/>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83">
              <a:extLst>
                <a:ext uri="{FF2B5EF4-FFF2-40B4-BE49-F238E27FC236}">
                  <a16:creationId xmlns:a16="http://schemas.microsoft.com/office/drawing/2014/main" id="{FDCA3249-FEAB-4FB0-93D8-B968C7B4E96C}"/>
                </a:ext>
              </a:extLst>
            </p:cNvPr>
            <p:cNvSpPr>
              <a:spLocks noEditPoints="1"/>
            </p:cNvSpPr>
            <p:nvPr/>
          </p:nvSpPr>
          <p:spPr bwMode="auto">
            <a:xfrm>
              <a:off x="9681784" y="2195148"/>
              <a:ext cx="243772" cy="242397"/>
            </a:xfrm>
            <a:custGeom>
              <a:avLst/>
              <a:gdLst>
                <a:gd name="T0" fmla="*/ 0 w 224"/>
                <a:gd name="T1" fmla="*/ 209 h 223"/>
                <a:gd name="T2" fmla="*/ 1 w 224"/>
                <a:gd name="T3" fmla="*/ 210 h 223"/>
                <a:gd name="T4" fmla="*/ 31 w 224"/>
                <a:gd name="T5" fmla="*/ 223 h 223"/>
                <a:gd name="T6" fmla="*/ 31 w 224"/>
                <a:gd name="T7" fmla="*/ 223 h 223"/>
                <a:gd name="T8" fmla="*/ 20 w 224"/>
                <a:gd name="T9" fmla="*/ 221 h 223"/>
                <a:gd name="T10" fmla="*/ 1 w 224"/>
                <a:gd name="T11" fmla="*/ 210 h 223"/>
                <a:gd name="T12" fmla="*/ 0 w 224"/>
                <a:gd name="T13" fmla="*/ 209 h 223"/>
                <a:gd name="T14" fmla="*/ 0 w 224"/>
                <a:gd name="T15" fmla="*/ 209 h 223"/>
                <a:gd name="T16" fmla="*/ 146 w 224"/>
                <a:gd name="T17" fmla="*/ 4 h 223"/>
                <a:gd name="T18" fmla="*/ 146 w 224"/>
                <a:gd name="T19" fmla="*/ 4 h 223"/>
                <a:gd name="T20" fmla="*/ 75 w 224"/>
                <a:gd name="T21" fmla="*/ 75 h 223"/>
                <a:gd name="T22" fmla="*/ 75 w 224"/>
                <a:gd name="T23" fmla="*/ 75 h 223"/>
                <a:gd name="T24" fmla="*/ 146 w 224"/>
                <a:gd name="T25" fmla="*/ 4 h 223"/>
                <a:gd name="T26" fmla="*/ 146 w 224"/>
                <a:gd name="T27" fmla="*/ 4 h 223"/>
                <a:gd name="T28" fmla="*/ 203 w 224"/>
                <a:gd name="T29" fmla="*/ 0 h 223"/>
                <a:gd name="T30" fmla="*/ 207 w 224"/>
                <a:gd name="T31" fmla="*/ 4 h 223"/>
                <a:gd name="T32" fmla="*/ 207 w 224"/>
                <a:gd name="T33" fmla="*/ 65 h 223"/>
                <a:gd name="T34" fmla="*/ 99 w 224"/>
                <a:gd name="T35" fmla="*/ 173 h 223"/>
                <a:gd name="T36" fmla="*/ 207 w 224"/>
                <a:gd name="T37" fmla="*/ 65 h 223"/>
                <a:gd name="T38" fmla="*/ 207 w 224"/>
                <a:gd name="T39" fmla="*/ 4 h 223"/>
                <a:gd name="T40" fmla="*/ 207 w 224"/>
                <a:gd name="T41" fmla="*/ 4 h 223"/>
                <a:gd name="T42" fmla="*/ 203 w 224"/>
                <a:gd name="T4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3">
                  <a:moveTo>
                    <a:pt x="0" y="209"/>
                  </a:moveTo>
                  <a:cubicBezTo>
                    <a:pt x="0" y="209"/>
                    <a:pt x="0" y="209"/>
                    <a:pt x="1" y="210"/>
                  </a:cubicBezTo>
                  <a:cubicBezTo>
                    <a:pt x="9" y="218"/>
                    <a:pt x="20" y="223"/>
                    <a:pt x="31" y="223"/>
                  </a:cubicBezTo>
                  <a:cubicBezTo>
                    <a:pt x="31" y="223"/>
                    <a:pt x="31" y="223"/>
                    <a:pt x="31" y="223"/>
                  </a:cubicBezTo>
                  <a:cubicBezTo>
                    <a:pt x="28" y="223"/>
                    <a:pt x="24" y="222"/>
                    <a:pt x="20" y="221"/>
                  </a:cubicBezTo>
                  <a:cubicBezTo>
                    <a:pt x="13" y="219"/>
                    <a:pt x="6" y="215"/>
                    <a:pt x="1" y="210"/>
                  </a:cubicBezTo>
                  <a:cubicBezTo>
                    <a:pt x="0" y="209"/>
                    <a:pt x="0" y="209"/>
                    <a:pt x="0" y="209"/>
                  </a:cubicBezTo>
                  <a:cubicBezTo>
                    <a:pt x="0" y="209"/>
                    <a:pt x="0" y="209"/>
                    <a:pt x="0" y="209"/>
                  </a:cubicBezTo>
                  <a:moveTo>
                    <a:pt x="146" y="4"/>
                  </a:moveTo>
                  <a:cubicBezTo>
                    <a:pt x="146" y="4"/>
                    <a:pt x="146" y="4"/>
                    <a:pt x="146" y="4"/>
                  </a:cubicBezTo>
                  <a:cubicBezTo>
                    <a:pt x="75" y="75"/>
                    <a:pt x="75" y="75"/>
                    <a:pt x="75" y="75"/>
                  </a:cubicBezTo>
                  <a:cubicBezTo>
                    <a:pt x="75" y="75"/>
                    <a:pt x="75" y="75"/>
                    <a:pt x="75" y="75"/>
                  </a:cubicBezTo>
                  <a:cubicBezTo>
                    <a:pt x="146" y="4"/>
                    <a:pt x="146" y="4"/>
                    <a:pt x="146" y="4"/>
                  </a:cubicBezTo>
                  <a:cubicBezTo>
                    <a:pt x="146" y="4"/>
                    <a:pt x="146" y="4"/>
                    <a:pt x="146" y="4"/>
                  </a:cubicBezTo>
                  <a:moveTo>
                    <a:pt x="203" y="0"/>
                  </a:moveTo>
                  <a:cubicBezTo>
                    <a:pt x="204" y="1"/>
                    <a:pt x="206" y="3"/>
                    <a:pt x="207" y="4"/>
                  </a:cubicBezTo>
                  <a:cubicBezTo>
                    <a:pt x="224" y="21"/>
                    <a:pt x="224" y="48"/>
                    <a:pt x="207" y="65"/>
                  </a:cubicBezTo>
                  <a:cubicBezTo>
                    <a:pt x="99" y="173"/>
                    <a:pt x="99" y="173"/>
                    <a:pt x="99" y="173"/>
                  </a:cubicBezTo>
                  <a:cubicBezTo>
                    <a:pt x="207" y="65"/>
                    <a:pt x="207" y="65"/>
                    <a:pt x="207" y="65"/>
                  </a:cubicBezTo>
                  <a:cubicBezTo>
                    <a:pt x="224" y="48"/>
                    <a:pt x="224" y="21"/>
                    <a:pt x="207" y="4"/>
                  </a:cubicBezTo>
                  <a:cubicBezTo>
                    <a:pt x="207" y="4"/>
                    <a:pt x="207" y="4"/>
                    <a:pt x="207" y="4"/>
                  </a:cubicBezTo>
                  <a:cubicBezTo>
                    <a:pt x="206" y="3"/>
                    <a:pt x="204" y="1"/>
                    <a:pt x="203"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84">
              <a:extLst>
                <a:ext uri="{FF2B5EF4-FFF2-40B4-BE49-F238E27FC236}">
                  <a16:creationId xmlns:a16="http://schemas.microsoft.com/office/drawing/2014/main" id="{A748B789-24BA-46FC-ACEC-C942397EEB60}"/>
                </a:ext>
              </a:extLst>
            </p:cNvPr>
            <p:cNvSpPr>
              <a:spLocks noEditPoints="1"/>
            </p:cNvSpPr>
            <p:nvPr/>
          </p:nvSpPr>
          <p:spPr bwMode="auto">
            <a:xfrm>
              <a:off x="9681784" y="2185526"/>
              <a:ext cx="243772" cy="249728"/>
            </a:xfrm>
            <a:custGeom>
              <a:avLst/>
              <a:gdLst>
                <a:gd name="T0" fmla="*/ 0 w 224"/>
                <a:gd name="T1" fmla="*/ 218 h 230"/>
                <a:gd name="T2" fmla="*/ 0 w 224"/>
                <a:gd name="T3" fmla="*/ 218 h 230"/>
                <a:gd name="T4" fmla="*/ 0 w 224"/>
                <a:gd name="T5" fmla="*/ 218 h 230"/>
                <a:gd name="T6" fmla="*/ 1 w 224"/>
                <a:gd name="T7" fmla="*/ 219 h 230"/>
                <a:gd name="T8" fmla="*/ 20 w 224"/>
                <a:gd name="T9" fmla="*/ 230 h 230"/>
                <a:gd name="T10" fmla="*/ 1 w 224"/>
                <a:gd name="T11" fmla="*/ 219 h 230"/>
                <a:gd name="T12" fmla="*/ 0 w 224"/>
                <a:gd name="T13" fmla="*/ 218 h 230"/>
                <a:gd name="T14" fmla="*/ 176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3 w 224"/>
                <a:gd name="T27" fmla="*/ 218 h 230"/>
                <a:gd name="T28" fmla="*/ 99 w 224"/>
                <a:gd name="T29" fmla="*/ 182 h 230"/>
                <a:gd name="T30" fmla="*/ 207 w 224"/>
                <a:gd name="T31" fmla="*/ 74 h 230"/>
                <a:gd name="T32" fmla="*/ 207 w 224"/>
                <a:gd name="T33" fmla="*/ 13 h 230"/>
                <a:gd name="T34" fmla="*/ 203 w 224"/>
                <a:gd name="T35" fmla="*/ 9 h 230"/>
                <a:gd name="T36" fmla="*/ 176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0" y="218"/>
                    <a:pt x="0" y="218"/>
                    <a:pt x="0" y="218"/>
                  </a:cubicBezTo>
                  <a:cubicBezTo>
                    <a:pt x="1" y="219"/>
                    <a:pt x="1" y="219"/>
                    <a:pt x="1" y="219"/>
                  </a:cubicBezTo>
                  <a:cubicBezTo>
                    <a:pt x="6" y="224"/>
                    <a:pt x="13" y="228"/>
                    <a:pt x="20" y="230"/>
                  </a:cubicBezTo>
                  <a:cubicBezTo>
                    <a:pt x="13" y="228"/>
                    <a:pt x="6" y="224"/>
                    <a:pt x="1" y="219"/>
                  </a:cubicBezTo>
                  <a:cubicBezTo>
                    <a:pt x="0" y="218"/>
                    <a:pt x="0" y="218"/>
                    <a:pt x="0" y="218"/>
                  </a:cubicBezTo>
                  <a:moveTo>
                    <a:pt x="176" y="0"/>
                  </a:moveTo>
                  <a:cubicBezTo>
                    <a:pt x="165" y="0"/>
                    <a:pt x="154" y="4"/>
                    <a:pt x="146" y="13"/>
                  </a:cubicBezTo>
                  <a:cubicBezTo>
                    <a:pt x="146" y="13"/>
                    <a:pt x="146" y="13"/>
                    <a:pt x="146" y="13"/>
                  </a:cubicBezTo>
                  <a:cubicBezTo>
                    <a:pt x="75" y="84"/>
                    <a:pt x="75" y="84"/>
                    <a:pt x="75" y="84"/>
                  </a:cubicBezTo>
                  <a:cubicBezTo>
                    <a:pt x="75" y="188"/>
                    <a:pt x="75" y="188"/>
                    <a:pt x="75" y="188"/>
                  </a:cubicBezTo>
                  <a:cubicBezTo>
                    <a:pt x="75" y="193"/>
                    <a:pt x="74" y="198"/>
                    <a:pt x="73" y="202"/>
                  </a:cubicBezTo>
                  <a:cubicBezTo>
                    <a:pt x="71" y="208"/>
                    <a:pt x="68" y="213"/>
                    <a:pt x="63" y="218"/>
                  </a:cubicBezTo>
                  <a:cubicBezTo>
                    <a:pt x="99" y="182"/>
                    <a:pt x="99" y="182"/>
                    <a:pt x="99" y="182"/>
                  </a:cubicBezTo>
                  <a:cubicBezTo>
                    <a:pt x="207" y="74"/>
                    <a:pt x="207" y="74"/>
                    <a:pt x="207" y="74"/>
                  </a:cubicBezTo>
                  <a:cubicBezTo>
                    <a:pt x="224" y="57"/>
                    <a:pt x="224" y="30"/>
                    <a:pt x="207" y="13"/>
                  </a:cubicBezTo>
                  <a:cubicBezTo>
                    <a:pt x="206" y="12"/>
                    <a:pt x="204" y="10"/>
                    <a:pt x="203" y="9"/>
                  </a:cubicBezTo>
                  <a:cubicBezTo>
                    <a:pt x="195" y="3"/>
                    <a:pt x="186" y="0"/>
                    <a:pt x="176"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85">
              <a:extLst>
                <a:ext uri="{FF2B5EF4-FFF2-40B4-BE49-F238E27FC236}">
                  <a16:creationId xmlns:a16="http://schemas.microsoft.com/office/drawing/2014/main" id="{17810697-7701-4F68-A1CE-4CC24DD2F7F0}"/>
                </a:ext>
              </a:extLst>
            </p:cNvPr>
            <p:cNvSpPr>
              <a:spLocks/>
            </p:cNvSpPr>
            <p:nvPr/>
          </p:nvSpPr>
          <p:spPr bwMode="auto">
            <a:xfrm>
              <a:off x="9715693" y="2276711"/>
              <a:ext cx="49946" cy="128301"/>
            </a:xfrm>
            <a:custGeom>
              <a:avLst/>
              <a:gdLst>
                <a:gd name="T0" fmla="*/ 44 w 46"/>
                <a:gd name="T1" fmla="*/ 0 h 118"/>
                <a:gd name="T2" fmla="*/ 0 w 46"/>
                <a:gd name="T3" fmla="*/ 43 h 118"/>
                <a:gd name="T4" fmla="*/ 31 w 46"/>
                <a:gd name="T5" fmla="*/ 74 h 118"/>
                <a:gd name="T6" fmla="*/ 42 w 46"/>
                <a:gd name="T7" fmla="*/ 118 h 118"/>
                <a:gd name="T8" fmla="*/ 44 w 46"/>
                <a:gd name="T9" fmla="*/ 104 h 118"/>
                <a:gd name="T10" fmla="*/ 44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4" y="0"/>
                  </a:moveTo>
                  <a:cubicBezTo>
                    <a:pt x="0" y="43"/>
                    <a:pt x="0" y="43"/>
                    <a:pt x="0" y="43"/>
                  </a:cubicBezTo>
                  <a:cubicBezTo>
                    <a:pt x="31" y="74"/>
                    <a:pt x="31" y="74"/>
                    <a:pt x="31" y="74"/>
                  </a:cubicBezTo>
                  <a:cubicBezTo>
                    <a:pt x="43" y="86"/>
                    <a:pt x="46" y="103"/>
                    <a:pt x="42" y="118"/>
                  </a:cubicBezTo>
                  <a:cubicBezTo>
                    <a:pt x="43" y="114"/>
                    <a:pt x="44" y="109"/>
                    <a:pt x="44" y="104"/>
                  </a:cubicBezTo>
                  <a:cubicBezTo>
                    <a:pt x="44" y="0"/>
                    <a:pt x="44" y="0"/>
                    <a:pt x="44" y="0"/>
                  </a:cubicBezTo>
                </a:path>
              </a:pathLst>
            </a:custGeom>
            <a:solidFill>
              <a:srgbClr val="008BD7"/>
            </a:solidFill>
            <a:ln w="3175">
              <a:solidFill>
                <a:srgbClr val="008BD7"/>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86">
              <a:extLst>
                <a:ext uri="{FF2B5EF4-FFF2-40B4-BE49-F238E27FC236}">
                  <a16:creationId xmlns:a16="http://schemas.microsoft.com/office/drawing/2014/main" id="{F4623413-D3A7-4380-BC20-979255110061}"/>
                </a:ext>
              </a:extLst>
            </p:cNvPr>
            <p:cNvSpPr>
              <a:spLocks noEditPoints="1"/>
            </p:cNvSpPr>
            <p:nvPr/>
          </p:nvSpPr>
          <p:spPr bwMode="auto">
            <a:xfrm>
              <a:off x="9703321" y="2433421"/>
              <a:ext cx="31617" cy="4124"/>
            </a:xfrm>
            <a:custGeom>
              <a:avLst/>
              <a:gdLst>
                <a:gd name="T0" fmla="*/ 0 w 29"/>
                <a:gd name="T1" fmla="*/ 2 h 4"/>
                <a:gd name="T2" fmla="*/ 11 w 29"/>
                <a:gd name="T3" fmla="*/ 4 h 4"/>
                <a:gd name="T4" fmla="*/ 12 w 29"/>
                <a:gd name="T5" fmla="*/ 4 h 4"/>
                <a:gd name="T6" fmla="*/ 12 w 29"/>
                <a:gd name="T7" fmla="*/ 4 h 4"/>
                <a:gd name="T8" fmla="*/ 4 w 29"/>
                <a:gd name="T9" fmla="*/ 3 h 4"/>
                <a:gd name="T10" fmla="*/ 0 w 29"/>
                <a:gd name="T11" fmla="*/ 2 h 4"/>
                <a:gd name="T12" fmla="*/ 29 w 29"/>
                <a:gd name="T13" fmla="*/ 0 h 4"/>
                <a:gd name="T14" fmla="*/ 25 w 29"/>
                <a:gd name="T15" fmla="*/ 2 h 4"/>
                <a:gd name="T16" fmla="*/ 19 w 29"/>
                <a:gd name="T17" fmla="*/ 3 h 4"/>
                <a:gd name="T18" fmla="*/ 29 w 29"/>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
                  <a:moveTo>
                    <a:pt x="0" y="2"/>
                  </a:moveTo>
                  <a:cubicBezTo>
                    <a:pt x="4" y="3"/>
                    <a:pt x="8" y="4"/>
                    <a:pt x="11" y="4"/>
                  </a:cubicBezTo>
                  <a:cubicBezTo>
                    <a:pt x="12" y="4"/>
                    <a:pt x="12" y="4"/>
                    <a:pt x="12" y="4"/>
                  </a:cubicBezTo>
                  <a:cubicBezTo>
                    <a:pt x="12" y="4"/>
                    <a:pt x="12" y="4"/>
                    <a:pt x="12" y="4"/>
                  </a:cubicBezTo>
                  <a:cubicBezTo>
                    <a:pt x="9" y="4"/>
                    <a:pt x="7" y="3"/>
                    <a:pt x="4" y="3"/>
                  </a:cubicBezTo>
                  <a:cubicBezTo>
                    <a:pt x="3" y="3"/>
                    <a:pt x="2" y="2"/>
                    <a:pt x="0" y="2"/>
                  </a:cubicBezTo>
                  <a:moveTo>
                    <a:pt x="29" y="0"/>
                  </a:moveTo>
                  <a:cubicBezTo>
                    <a:pt x="28" y="0"/>
                    <a:pt x="26" y="1"/>
                    <a:pt x="25" y="2"/>
                  </a:cubicBezTo>
                  <a:cubicBezTo>
                    <a:pt x="23" y="2"/>
                    <a:pt x="21" y="2"/>
                    <a:pt x="19" y="3"/>
                  </a:cubicBezTo>
                  <a:cubicBezTo>
                    <a:pt x="23" y="2"/>
                    <a:pt x="26" y="1"/>
                    <a:pt x="29"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87">
              <a:extLst>
                <a:ext uri="{FF2B5EF4-FFF2-40B4-BE49-F238E27FC236}">
                  <a16:creationId xmlns:a16="http://schemas.microsoft.com/office/drawing/2014/main" id="{62446575-9A22-4EFD-96F8-BAFAA0589D15}"/>
                </a:ext>
              </a:extLst>
            </p:cNvPr>
            <p:cNvSpPr>
              <a:spLocks noEditPoints="1"/>
            </p:cNvSpPr>
            <p:nvPr/>
          </p:nvSpPr>
          <p:spPr bwMode="auto">
            <a:xfrm>
              <a:off x="9668496" y="2389891"/>
              <a:ext cx="92560" cy="46738"/>
            </a:xfrm>
            <a:custGeom>
              <a:avLst/>
              <a:gdLst>
                <a:gd name="T0" fmla="*/ 85 w 85"/>
                <a:gd name="T1" fmla="*/ 14 h 43"/>
                <a:gd name="T2" fmla="*/ 57 w 85"/>
                <a:gd name="T3" fmla="*/ 42 h 43"/>
                <a:gd name="T4" fmla="*/ 61 w 85"/>
                <a:gd name="T5" fmla="*/ 40 h 43"/>
                <a:gd name="T6" fmla="*/ 74 w 85"/>
                <a:gd name="T7" fmla="*/ 31 h 43"/>
                <a:gd name="T8" fmla="*/ 75 w 85"/>
                <a:gd name="T9" fmla="*/ 30 h 43"/>
                <a:gd name="T10" fmla="*/ 85 w 85"/>
                <a:gd name="T11" fmla="*/ 14 h 43"/>
                <a:gd name="T12" fmla="*/ 0 w 85"/>
                <a:gd name="T13" fmla="*/ 0 h 43"/>
                <a:gd name="T14" fmla="*/ 12 w 85"/>
                <a:gd name="T15" fmla="*/ 30 h 43"/>
                <a:gd name="T16" fmla="*/ 13 w 85"/>
                <a:gd name="T17" fmla="*/ 31 h 43"/>
                <a:gd name="T18" fmla="*/ 32 w 85"/>
                <a:gd name="T19" fmla="*/ 42 h 43"/>
                <a:gd name="T20" fmla="*/ 36 w 85"/>
                <a:gd name="T21" fmla="*/ 43 h 43"/>
                <a:gd name="T22" fmla="*/ 0 w 85"/>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85" y="14"/>
                  </a:moveTo>
                  <a:cubicBezTo>
                    <a:pt x="80" y="27"/>
                    <a:pt x="70" y="37"/>
                    <a:pt x="57" y="42"/>
                  </a:cubicBezTo>
                  <a:cubicBezTo>
                    <a:pt x="58" y="41"/>
                    <a:pt x="60" y="40"/>
                    <a:pt x="61" y="40"/>
                  </a:cubicBezTo>
                  <a:cubicBezTo>
                    <a:pt x="66" y="38"/>
                    <a:pt x="70" y="35"/>
                    <a:pt x="74" y="31"/>
                  </a:cubicBezTo>
                  <a:cubicBezTo>
                    <a:pt x="75" y="30"/>
                    <a:pt x="75" y="30"/>
                    <a:pt x="75" y="30"/>
                  </a:cubicBezTo>
                  <a:cubicBezTo>
                    <a:pt x="80" y="25"/>
                    <a:pt x="83" y="20"/>
                    <a:pt x="85" y="14"/>
                  </a:cubicBezTo>
                  <a:moveTo>
                    <a:pt x="0" y="0"/>
                  </a:moveTo>
                  <a:cubicBezTo>
                    <a:pt x="0" y="11"/>
                    <a:pt x="4" y="21"/>
                    <a:pt x="12" y="30"/>
                  </a:cubicBezTo>
                  <a:cubicBezTo>
                    <a:pt x="13" y="31"/>
                    <a:pt x="13" y="31"/>
                    <a:pt x="13" y="31"/>
                  </a:cubicBezTo>
                  <a:cubicBezTo>
                    <a:pt x="18" y="36"/>
                    <a:pt x="25" y="40"/>
                    <a:pt x="32" y="42"/>
                  </a:cubicBezTo>
                  <a:cubicBezTo>
                    <a:pt x="34" y="42"/>
                    <a:pt x="35" y="43"/>
                    <a:pt x="36" y="43"/>
                  </a:cubicBezTo>
                  <a:cubicBezTo>
                    <a:pt x="16" y="40"/>
                    <a:pt x="0" y="22"/>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88">
              <a:extLst>
                <a:ext uri="{FF2B5EF4-FFF2-40B4-BE49-F238E27FC236}">
                  <a16:creationId xmlns:a16="http://schemas.microsoft.com/office/drawing/2014/main" id="{F7208236-A273-46D2-A5ED-1D010741FB91}"/>
                </a:ext>
              </a:extLst>
            </p:cNvPr>
            <p:cNvSpPr>
              <a:spLocks/>
            </p:cNvSpPr>
            <p:nvPr/>
          </p:nvSpPr>
          <p:spPr bwMode="auto">
            <a:xfrm>
              <a:off x="9707903" y="2435254"/>
              <a:ext cx="22911" cy="2291"/>
            </a:xfrm>
            <a:custGeom>
              <a:avLst/>
              <a:gdLst>
                <a:gd name="T0" fmla="*/ 21 w 21"/>
                <a:gd name="T1" fmla="*/ 0 h 2"/>
                <a:gd name="T2" fmla="*/ 17 w 21"/>
                <a:gd name="T3" fmla="*/ 1 h 2"/>
                <a:gd name="T4" fmla="*/ 16 w 21"/>
                <a:gd name="T5" fmla="*/ 1 h 2"/>
                <a:gd name="T6" fmla="*/ 13 w 21"/>
                <a:gd name="T7" fmla="*/ 1 h 2"/>
                <a:gd name="T8" fmla="*/ 12 w 21"/>
                <a:gd name="T9" fmla="*/ 1 h 2"/>
                <a:gd name="T10" fmla="*/ 7 w 21"/>
                <a:gd name="T11" fmla="*/ 2 h 2"/>
                <a:gd name="T12" fmla="*/ 3 w 21"/>
                <a:gd name="T13" fmla="*/ 1 h 2"/>
                <a:gd name="T14" fmla="*/ 3 w 21"/>
                <a:gd name="T15" fmla="*/ 1 h 2"/>
                <a:gd name="T16" fmla="*/ 0 w 21"/>
                <a:gd name="T17" fmla="*/ 1 h 2"/>
                <a:gd name="T18" fmla="*/ 8 w 21"/>
                <a:gd name="T19" fmla="*/ 2 h 2"/>
                <a:gd name="T20" fmla="*/ 8 w 21"/>
                <a:gd name="T21" fmla="*/ 2 h 2"/>
                <a:gd name="T22" fmla="*/ 15 w 21"/>
                <a:gd name="T23" fmla="*/ 1 h 2"/>
                <a:gd name="T24" fmla="*/ 21 w 21"/>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
                  <a:moveTo>
                    <a:pt x="21" y="0"/>
                  </a:moveTo>
                  <a:cubicBezTo>
                    <a:pt x="19" y="0"/>
                    <a:pt x="18" y="0"/>
                    <a:pt x="17" y="1"/>
                  </a:cubicBezTo>
                  <a:cubicBezTo>
                    <a:pt x="16" y="1"/>
                    <a:pt x="16" y="1"/>
                    <a:pt x="16" y="1"/>
                  </a:cubicBezTo>
                  <a:cubicBezTo>
                    <a:pt x="15" y="1"/>
                    <a:pt x="14" y="1"/>
                    <a:pt x="13" y="1"/>
                  </a:cubicBezTo>
                  <a:cubicBezTo>
                    <a:pt x="12" y="1"/>
                    <a:pt x="12" y="1"/>
                    <a:pt x="12" y="1"/>
                  </a:cubicBezTo>
                  <a:cubicBezTo>
                    <a:pt x="10" y="1"/>
                    <a:pt x="9" y="2"/>
                    <a:pt x="7" y="2"/>
                  </a:cubicBezTo>
                  <a:cubicBezTo>
                    <a:pt x="6" y="2"/>
                    <a:pt x="5" y="1"/>
                    <a:pt x="3" y="1"/>
                  </a:cubicBezTo>
                  <a:cubicBezTo>
                    <a:pt x="3" y="1"/>
                    <a:pt x="3" y="1"/>
                    <a:pt x="3" y="1"/>
                  </a:cubicBezTo>
                  <a:cubicBezTo>
                    <a:pt x="2" y="1"/>
                    <a:pt x="1" y="1"/>
                    <a:pt x="0" y="1"/>
                  </a:cubicBezTo>
                  <a:cubicBezTo>
                    <a:pt x="3" y="1"/>
                    <a:pt x="5" y="2"/>
                    <a:pt x="8" y="2"/>
                  </a:cubicBezTo>
                  <a:cubicBezTo>
                    <a:pt x="8" y="2"/>
                    <a:pt x="8" y="2"/>
                    <a:pt x="8" y="2"/>
                  </a:cubicBezTo>
                  <a:cubicBezTo>
                    <a:pt x="10" y="2"/>
                    <a:pt x="13" y="1"/>
                    <a:pt x="15" y="1"/>
                  </a:cubicBezTo>
                  <a:cubicBezTo>
                    <a:pt x="17" y="0"/>
                    <a:pt x="19" y="0"/>
                    <a:pt x="21" y="0"/>
                  </a:cubicBezTo>
                </a:path>
              </a:pathLst>
            </a:custGeom>
            <a:solidFill>
              <a:srgbClr val="006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89">
              <a:extLst>
                <a:ext uri="{FF2B5EF4-FFF2-40B4-BE49-F238E27FC236}">
                  <a16:creationId xmlns:a16="http://schemas.microsoft.com/office/drawing/2014/main" id="{C55B425E-9A1D-4FB6-A23C-9AEB3148C91A}"/>
                </a:ext>
              </a:extLst>
            </p:cNvPr>
            <p:cNvSpPr>
              <a:spLocks/>
            </p:cNvSpPr>
            <p:nvPr/>
          </p:nvSpPr>
          <p:spPr bwMode="auto">
            <a:xfrm>
              <a:off x="9668496" y="2323449"/>
              <a:ext cx="97142" cy="114096"/>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8 w 89"/>
                <a:gd name="T15" fmla="*/ 104 h 105"/>
                <a:gd name="T16" fmla="*/ 49 w 89"/>
                <a:gd name="T17" fmla="*/ 104 h 105"/>
                <a:gd name="T18" fmla="*/ 52 w 89"/>
                <a:gd name="T19" fmla="*/ 104 h 105"/>
                <a:gd name="T20" fmla="*/ 53 w 89"/>
                <a:gd name="T21" fmla="*/ 104 h 105"/>
                <a:gd name="T22" fmla="*/ 57 w 89"/>
                <a:gd name="T23" fmla="*/ 103 h 105"/>
                <a:gd name="T24" fmla="*/ 85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1" y="104"/>
                    <a:pt x="42" y="105"/>
                    <a:pt x="43" y="105"/>
                  </a:cubicBezTo>
                  <a:cubicBezTo>
                    <a:pt x="45" y="105"/>
                    <a:pt x="46" y="104"/>
                    <a:pt x="48" y="104"/>
                  </a:cubicBezTo>
                  <a:cubicBezTo>
                    <a:pt x="49" y="104"/>
                    <a:pt x="49" y="104"/>
                    <a:pt x="49" y="104"/>
                  </a:cubicBezTo>
                  <a:cubicBezTo>
                    <a:pt x="50" y="104"/>
                    <a:pt x="51" y="104"/>
                    <a:pt x="52" y="104"/>
                  </a:cubicBezTo>
                  <a:cubicBezTo>
                    <a:pt x="53" y="104"/>
                    <a:pt x="53" y="104"/>
                    <a:pt x="53" y="104"/>
                  </a:cubicBezTo>
                  <a:cubicBezTo>
                    <a:pt x="54" y="103"/>
                    <a:pt x="55" y="103"/>
                    <a:pt x="57" y="103"/>
                  </a:cubicBezTo>
                  <a:cubicBezTo>
                    <a:pt x="70" y="98"/>
                    <a:pt x="80" y="88"/>
                    <a:pt x="85" y="75"/>
                  </a:cubicBezTo>
                  <a:cubicBezTo>
                    <a:pt x="89" y="60"/>
                    <a:pt x="86" y="43"/>
                    <a:pt x="74" y="31"/>
                  </a:cubicBezTo>
                  <a:cubicBezTo>
                    <a:pt x="43" y="0"/>
                    <a:pt x="43" y="0"/>
                    <a:pt x="43" y="0"/>
                  </a:cubicBezTo>
                </a:path>
              </a:pathLst>
            </a:custGeom>
            <a:solidFill>
              <a:srgbClr val="0066C5"/>
            </a:solidFill>
            <a:ln w="9525">
              <a:solidFill>
                <a:srgbClr val="0066C5"/>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9" name="Bilde 1" descr="Playbook_ppt6b.jpg">
            <a:extLst>
              <a:ext uri="{FF2B5EF4-FFF2-40B4-BE49-F238E27FC236}">
                <a16:creationId xmlns:a16="http://schemas.microsoft.com/office/drawing/2014/main" id="{CCE9F860-CA07-4091-9DBA-D89E01DAC14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868170" y="1636672"/>
            <a:ext cx="1680020" cy="1107606"/>
          </a:xfrm>
          <a:prstGeom prst="rect">
            <a:avLst/>
          </a:prstGeom>
        </p:spPr>
      </p:pic>
      <p:pic>
        <p:nvPicPr>
          <p:cNvPr id="70" name="Bilde 9" descr="Playbook_ppt6b.jpg">
            <a:extLst>
              <a:ext uri="{FF2B5EF4-FFF2-40B4-BE49-F238E27FC236}">
                <a16:creationId xmlns:a16="http://schemas.microsoft.com/office/drawing/2014/main" id="{8DD62055-BB2F-4B40-B2BA-04560BB9CCF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959451" y="1637263"/>
            <a:ext cx="1680021" cy="1106424"/>
          </a:xfrm>
          <a:prstGeom prst="rect">
            <a:avLst/>
          </a:prstGeom>
        </p:spPr>
      </p:pic>
      <p:grpSp>
        <p:nvGrpSpPr>
          <p:cNvPr id="71" name="Group 70">
            <a:extLst>
              <a:ext uri="{FF2B5EF4-FFF2-40B4-BE49-F238E27FC236}">
                <a16:creationId xmlns:a16="http://schemas.microsoft.com/office/drawing/2014/main" id="{14121410-A28F-453C-97DF-CBE6DDEE1382}"/>
              </a:ext>
            </a:extLst>
          </p:cNvPr>
          <p:cNvGrpSpPr>
            <a:grpSpLocks noChangeAspect="1"/>
          </p:cNvGrpSpPr>
          <p:nvPr/>
        </p:nvGrpSpPr>
        <p:grpSpPr>
          <a:xfrm rot="16200000">
            <a:off x="6632587" y="2053316"/>
            <a:ext cx="244136" cy="274320"/>
            <a:chOff x="9506746" y="1966956"/>
            <a:chExt cx="418810" cy="470589"/>
          </a:xfrm>
        </p:grpSpPr>
        <p:sp>
          <p:nvSpPr>
            <p:cNvPr id="72" name="Freeform 80">
              <a:extLst>
                <a:ext uri="{FF2B5EF4-FFF2-40B4-BE49-F238E27FC236}">
                  <a16:creationId xmlns:a16="http://schemas.microsoft.com/office/drawing/2014/main" id="{A0B57239-8756-4515-83C4-0B7C297953B5}"/>
                </a:ext>
              </a:extLst>
            </p:cNvPr>
            <p:cNvSpPr>
              <a:spLocks noEditPoints="1"/>
            </p:cNvSpPr>
            <p:nvPr/>
          </p:nvSpPr>
          <p:spPr bwMode="auto">
            <a:xfrm>
              <a:off x="9506746" y="2185526"/>
              <a:ext cx="243772" cy="247896"/>
            </a:xfrm>
            <a:custGeom>
              <a:avLst/>
              <a:gdLst>
                <a:gd name="T0" fmla="*/ 224 w 224"/>
                <a:gd name="T1" fmla="*/ 218 h 228"/>
                <a:gd name="T2" fmla="*/ 223 w 224"/>
                <a:gd name="T3" fmla="*/ 219 h 228"/>
                <a:gd name="T4" fmla="*/ 210 w 224"/>
                <a:gd name="T5" fmla="*/ 228 h 228"/>
                <a:gd name="T6" fmla="*/ 223 w 224"/>
                <a:gd name="T7" fmla="*/ 219 h 228"/>
                <a:gd name="T8" fmla="*/ 224 w 224"/>
                <a:gd name="T9" fmla="*/ 218 h 228"/>
                <a:gd name="T10" fmla="*/ 224 w 224"/>
                <a:gd name="T11" fmla="*/ 218 h 228"/>
                <a:gd name="T12" fmla="*/ 224 w 224"/>
                <a:gd name="T13" fmla="*/ 218 h 228"/>
                <a:gd name="T14" fmla="*/ 48 w 224"/>
                <a:gd name="T15" fmla="*/ 0 h 228"/>
                <a:gd name="T16" fmla="*/ 17 w 224"/>
                <a:gd name="T17" fmla="*/ 13 h 228"/>
                <a:gd name="T18" fmla="*/ 17 w 224"/>
                <a:gd name="T19" fmla="*/ 13 h 228"/>
                <a:gd name="T20" fmla="*/ 17 w 224"/>
                <a:gd name="T21" fmla="*/ 13 h 228"/>
                <a:gd name="T22" fmla="*/ 13 w 224"/>
                <a:gd name="T23" fmla="*/ 17 h 228"/>
                <a:gd name="T24" fmla="*/ 17 w 224"/>
                <a:gd name="T25" fmla="*/ 74 h 228"/>
                <a:gd name="T26" fmla="*/ 113 w 224"/>
                <a:gd name="T27" fmla="*/ 170 h 228"/>
                <a:gd name="T28" fmla="*/ 161 w 224"/>
                <a:gd name="T29" fmla="*/ 218 h 228"/>
                <a:gd name="T30" fmla="*/ 149 w 224"/>
                <a:gd name="T31" fmla="*/ 188 h 228"/>
                <a:gd name="T32" fmla="*/ 149 w 224"/>
                <a:gd name="T33" fmla="*/ 188 h 228"/>
                <a:gd name="T34" fmla="*/ 149 w 224"/>
                <a:gd name="T35" fmla="*/ 84 h 228"/>
                <a:gd name="T36" fmla="*/ 149 w 224"/>
                <a:gd name="T37" fmla="*/ 84 h 228"/>
                <a:gd name="T38" fmla="*/ 78 w 224"/>
                <a:gd name="T39" fmla="*/ 13 h 228"/>
                <a:gd name="T40" fmla="*/ 78 w 224"/>
                <a:gd name="T41" fmla="*/ 13 h 228"/>
                <a:gd name="T42" fmla="*/ 48 w 224"/>
                <a:gd name="T4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8">
                  <a:moveTo>
                    <a:pt x="224" y="218"/>
                  </a:moveTo>
                  <a:cubicBezTo>
                    <a:pt x="223" y="219"/>
                    <a:pt x="223" y="219"/>
                    <a:pt x="223" y="219"/>
                  </a:cubicBezTo>
                  <a:cubicBezTo>
                    <a:pt x="219" y="223"/>
                    <a:pt x="215" y="226"/>
                    <a:pt x="210" y="228"/>
                  </a:cubicBezTo>
                  <a:cubicBezTo>
                    <a:pt x="215" y="226"/>
                    <a:pt x="219" y="223"/>
                    <a:pt x="223" y="219"/>
                  </a:cubicBezTo>
                  <a:cubicBezTo>
                    <a:pt x="224" y="218"/>
                    <a:pt x="224" y="218"/>
                    <a:pt x="224" y="218"/>
                  </a:cubicBezTo>
                  <a:cubicBezTo>
                    <a:pt x="224" y="218"/>
                    <a:pt x="224" y="218"/>
                    <a:pt x="224" y="218"/>
                  </a:cubicBezTo>
                  <a:cubicBezTo>
                    <a:pt x="224" y="218"/>
                    <a:pt x="224" y="218"/>
                    <a:pt x="224" y="218"/>
                  </a:cubicBezTo>
                  <a:moveTo>
                    <a:pt x="48" y="0"/>
                  </a:moveTo>
                  <a:cubicBezTo>
                    <a:pt x="37" y="0"/>
                    <a:pt x="25" y="4"/>
                    <a:pt x="17" y="13"/>
                  </a:cubicBezTo>
                  <a:cubicBezTo>
                    <a:pt x="17" y="13"/>
                    <a:pt x="17" y="13"/>
                    <a:pt x="17" y="13"/>
                  </a:cubicBezTo>
                  <a:cubicBezTo>
                    <a:pt x="17" y="13"/>
                    <a:pt x="17" y="13"/>
                    <a:pt x="17" y="13"/>
                  </a:cubicBezTo>
                  <a:cubicBezTo>
                    <a:pt x="16" y="14"/>
                    <a:pt x="14" y="16"/>
                    <a:pt x="13" y="17"/>
                  </a:cubicBezTo>
                  <a:cubicBezTo>
                    <a:pt x="0" y="34"/>
                    <a:pt x="2" y="59"/>
                    <a:pt x="17" y="74"/>
                  </a:cubicBezTo>
                  <a:cubicBezTo>
                    <a:pt x="113" y="170"/>
                    <a:pt x="113" y="170"/>
                    <a:pt x="113" y="170"/>
                  </a:cubicBezTo>
                  <a:cubicBezTo>
                    <a:pt x="161" y="218"/>
                    <a:pt x="161" y="218"/>
                    <a:pt x="161" y="218"/>
                  </a:cubicBezTo>
                  <a:cubicBezTo>
                    <a:pt x="153" y="209"/>
                    <a:pt x="149" y="199"/>
                    <a:pt x="149" y="188"/>
                  </a:cubicBezTo>
                  <a:cubicBezTo>
                    <a:pt x="149" y="188"/>
                    <a:pt x="149" y="188"/>
                    <a:pt x="149" y="188"/>
                  </a:cubicBezTo>
                  <a:cubicBezTo>
                    <a:pt x="149" y="84"/>
                    <a:pt x="149" y="84"/>
                    <a:pt x="149" y="84"/>
                  </a:cubicBezTo>
                  <a:cubicBezTo>
                    <a:pt x="149" y="84"/>
                    <a:pt x="149" y="84"/>
                    <a:pt x="149" y="84"/>
                  </a:cubicBezTo>
                  <a:cubicBezTo>
                    <a:pt x="78" y="13"/>
                    <a:pt x="78" y="13"/>
                    <a:pt x="78" y="13"/>
                  </a:cubicBezTo>
                  <a:cubicBezTo>
                    <a:pt x="78" y="13"/>
                    <a:pt x="78" y="13"/>
                    <a:pt x="78" y="13"/>
                  </a:cubicBezTo>
                  <a:cubicBezTo>
                    <a:pt x="70" y="4"/>
                    <a:pt x="59" y="0"/>
                    <a:pt x="48"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8">
              <a:extLst>
                <a:ext uri="{FF2B5EF4-FFF2-40B4-BE49-F238E27FC236}">
                  <a16:creationId xmlns:a16="http://schemas.microsoft.com/office/drawing/2014/main" id="{00CD942E-6172-467F-85AA-DA1D3DB89F3D}"/>
                </a:ext>
              </a:extLst>
            </p:cNvPr>
            <p:cNvSpPr>
              <a:spLocks/>
            </p:cNvSpPr>
            <p:nvPr/>
          </p:nvSpPr>
          <p:spPr bwMode="auto">
            <a:xfrm>
              <a:off x="9668496" y="1966956"/>
              <a:ext cx="94851" cy="356493"/>
            </a:xfrm>
            <a:custGeom>
              <a:avLst/>
              <a:gdLst>
                <a:gd name="T0" fmla="*/ 44 w 87"/>
                <a:gd name="T1" fmla="*/ 0 h 328"/>
                <a:gd name="T2" fmla="*/ 0 w 87"/>
                <a:gd name="T3" fmla="*/ 43 h 328"/>
                <a:gd name="T4" fmla="*/ 0 w 87"/>
                <a:gd name="T5" fmla="*/ 285 h 328"/>
                <a:gd name="T6" fmla="*/ 43 w 87"/>
                <a:gd name="T7" fmla="*/ 328 h 328"/>
                <a:gd name="T8" fmla="*/ 87 w 87"/>
                <a:gd name="T9" fmla="*/ 285 h 328"/>
                <a:gd name="T10" fmla="*/ 87 w 87"/>
                <a:gd name="T11" fmla="*/ 43 h 328"/>
                <a:gd name="T12" fmla="*/ 44 w 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7" h="328">
                  <a:moveTo>
                    <a:pt x="44" y="0"/>
                  </a:moveTo>
                  <a:cubicBezTo>
                    <a:pt x="20" y="0"/>
                    <a:pt x="0" y="19"/>
                    <a:pt x="0" y="43"/>
                  </a:cubicBezTo>
                  <a:cubicBezTo>
                    <a:pt x="0" y="285"/>
                    <a:pt x="0" y="285"/>
                    <a:pt x="0" y="285"/>
                  </a:cubicBezTo>
                  <a:cubicBezTo>
                    <a:pt x="43" y="328"/>
                    <a:pt x="43" y="328"/>
                    <a:pt x="43" y="328"/>
                  </a:cubicBezTo>
                  <a:cubicBezTo>
                    <a:pt x="87" y="285"/>
                    <a:pt x="87" y="285"/>
                    <a:pt x="87" y="285"/>
                  </a:cubicBezTo>
                  <a:cubicBezTo>
                    <a:pt x="87" y="43"/>
                    <a:pt x="87" y="43"/>
                    <a:pt x="87" y="43"/>
                  </a:cubicBezTo>
                  <a:cubicBezTo>
                    <a:pt x="87" y="19"/>
                    <a:pt x="67" y="0"/>
                    <a:pt x="44"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9">
              <a:extLst>
                <a:ext uri="{FF2B5EF4-FFF2-40B4-BE49-F238E27FC236}">
                  <a16:creationId xmlns:a16="http://schemas.microsoft.com/office/drawing/2014/main" id="{60EFF1D7-EE05-4842-84E6-421288AA6DE3}"/>
                </a:ext>
              </a:extLst>
            </p:cNvPr>
            <p:cNvSpPr>
              <a:spLocks noEditPoints="1"/>
            </p:cNvSpPr>
            <p:nvPr/>
          </p:nvSpPr>
          <p:spPr bwMode="auto">
            <a:xfrm>
              <a:off x="9506746" y="2199272"/>
              <a:ext cx="243772" cy="238273"/>
            </a:xfrm>
            <a:custGeom>
              <a:avLst/>
              <a:gdLst>
                <a:gd name="T0" fmla="*/ 224 w 224"/>
                <a:gd name="T1" fmla="*/ 205 h 219"/>
                <a:gd name="T2" fmla="*/ 224 w 224"/>
                <a:gd name="T3" fmla="*/ 205 h 219"/>
                <a:gd name="T4" fmla="*/ 223 w 224"/>
                <a:gd name="T5" fmla="*/ 206 h 219"/>
                <a:gd name="T6" fmla="*/ 210 w 224"/>
                <a:gd name="T7" fmla="*/ 215 h 219"/>
                <a:gd name="T8" fmla="*/ 200 w 224"/>
                <a:gd name="T9" fmla="*/ 218 h 219"/>
                <a:gd name="T10" fmla="*/ 193 w 224"/>
                <a:gd name="T11" fmla="*/ 219 h 219"/>
                <a:gd name="T12" fmla="*/ 192 w 224"/>
                <a:gd name="T13" fmla="*/ 219 h 219"/>
                <a:gd name="T14" fmla="*/ 193 w 224"/>
                <a:gd name="T15" fmla="*/ 219 h 219"/>
                <a:gd name="T16" fmla="*/ 223 w 224"/>
                <a:gd name="T17" fmla="*/ 206 h 219"/>
                <a:gd name="T18" fmla="*/ 223 w 224"/>
                <a:gd name="T19" fmla="*/ 206 h 219"/>
                <a:gd name="T20" fmla="*/ 224 w 224"/>
                <a:gd name="T21" fmla="*/ 205 h 219"/>
                <a:gd name="T22" fmla="*/ 13 w 224"/>
                <a:gd name="T23" fmla="*/ 4 h 219"/>
                <a:gd name="T24" fmla="*/ 17 w 224"/>
                <a:gd name="T25" fmla="*/ 61 h 219"/>
                <a:gd name="T26" fmla="*/ 113 w 224"/>
                <a:gd name="T27" fmla="*/ 157 h 219"/>
                <a:gd name="T28" fmla="*/ 17 w 224"/>
                <a:gd name="T29" fmla="*/ 61 h 219"/>
                <a:gd name="T30" fmla="*/ 13 w 224"/>
                <a:gd name="T31" fmla="*/ 4 h 219"/>
                <a:gd name="T32" fmla="*/ 78 w 224"/>
                <a:gd name="T33" fmla="*/ 0 h 219"/>
                <a:gd name="T34" fmla="*/ 78 w 224"/>
                <a:gd name="T35" fmla="*/ 0 h 219"/>
                <a:gd name="T36" fmla="*/ 149 w 224"/>
                <a:gd name="T37" fmla="*/ 71 h 219"/>
                <a:gd name="T38" fmla="*/ 78 w 224"/>
                <a:gd name="T39" fmla="*/ 0 h 219"/>
                <a:gd name="T40" fmla="*/ 78 w 224"/>
                <a:gd name="T4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9">
                  <a:moveTo>
                    <a:pt x="224" y="205"/>
                  </a:moveTo>
                  <a:cubicBezTo>
                    <a:pt x="224" y="205"/>
                    <a:pt x="224" y="205"/>
                    <a:pt x="224" y="205"/>
                  </a:cubicBezTo>
                  <a:cubicBezTo>
                    <a:pt x="223" y="206"/>
                    <a:pt x="223" y="206"/>
                    <a:pt x="223" y="206"/>
                  </a:cubicBezTo>
                  <a:cubicBezTo>
                    <a:pt x="219" y="210"/>
                    <a:pt x="215" y="213"/>
                    <a:pt x="210" y="215"/>
                  </a:cubicBezTo>
                  <a:cubicBezTo>
                    <a:pt x="207" y="216"/>
                    <a:pt x="204" y="217"/>
                    <a:pt x="200" y="218"/>
                  </a:cubicBezTo>
                  <a:cubicBezTo>
                    <a:pt x="198" y="218"/>
                    <a:pt x="195" y="219"/>
                    <a:pt x="193" y="219"/>
                  </a:cubicBezTo>
                  <a:cubicBezTo>
                    <a:pt x="193" y="219"/>
                    <a:pt x="193" y="219"/>
                    <a:pt x="192" y="219"/>
                  </a:cubicBezTo>
                  <a:cubicBezTo>
                    <a:pt x="193" y="219"/>
                    <a:pt x="193" y="219"/>
                    <a:pt x="193" y="219"/>
                  </a:cubicBezTo>
                  <a:cubicBezTo>
                    <a:pt x="204" y="219"/>
                    <a:pt x="215" y="214"/>
                    <a:pt x="223" y="206"/>
                  </a:cubicBezTo>
                  <a:cubicBezTo>
                    <a:pt x="223" y="206"/>
                    <a:pt x="223" y="206"/>
                    <a:pt x="223" y="206"/>
                  </a:cubicBezTo>
                  <a:cubicBezTo>
                    <a:pt x="224" y="205"/>
                    <a:pt x="224" y="205"/>
                    <a:pt x="224" y="205"/>
                  </a:cubicBezTo>
                  <a:moveTo>
                    <a:pt x="13" y="4"/>
                  </a:moveTo>
                  <a:cubicBezTo>
                    <a:pt x="0" y="21"/>
                    <a:pt x="2" y="46"/>
                    <a:pt x="17" y="61"/>
                  </a:cubicBezTo>
                  <a:cubicBezTo>
                    <a:pt x="113" y="157"/>
                    <a:pt x="113" y="157"/>
                    <a:pt x="113" y="157"/>
                  </a:cubicBezTo>
                  <a:cubicBezTo>
                    <a:pt x="17" y="61"/>
                    <a:pt x="17" y="61"/>
                    <a:pt x="17" y="61"/>
                  </a:cubicBezTo>
                  <a:cubicBezTo>
                    <a:pt x="2" y="46"/>
                    <a:pt x="0" y="21"/>
                    <a:pt x="13" y="4"/>
                  </a:cubicBezTo>
                  <a:moveTo>
                    <a:pt x="78" y="0"/>
                  </a:moveTo>
                  <a:cubicBezTo>
                    <a:pt x="78" y="0"/>
                    <a:pt x="78" y="0"/>
                    <a:pt x="78" y="0"/>
                  </a:cubicBezTo>
                  <a:cubicBezTo>
                    <a:pt x="149" y="71"/>
                    <a:pt x="149" y="71"/>
                    <a:pt x="149" y="71"/>
                  </a:cubicBezTo>
                  <a:cubicBezTo>
                    <a:pt x="78" y="0"/>
                    <a:pt x="78" y="0"/>
                    <a:pt x="78" y="0"/>
                  </a:cubicBezTo>
                  <a:cubicBezTo>
                    <a:pt x="78" y="0"/>
                    <a:pt x="78" y="0"/>
                    <a:pt x="78"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81">
              <a:extLst>
                <a:ext uri="{FF2B5EF4-FFF2-40B4-BE49-F238E27FC236}">
                  <a16:creationId xmlns:a16="http://schemas.microsoft.com/office/drawing/2014/main" id="{988AEFBB-CC0B-4A00-80E9-FD3268A6E475}"/>
                </a:ext>
              </a:extLst>
            </p:cNvPr>
            <p:cNvSpPr>
              <a:spLocks/>
            </p:cNvSpPr>
            <p:nvPr/>
          </p:nvSpPr>
          <p:spPr bwMode="auto">
            <a:xfrm>
              <a:off x="9716609" y="2436629"/>
              <a:ext cx="7790" cy="916"/>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5" y="0"/>
                    <a:pt x="2" y="1"/>
                    <a:pt x="0" y="1"/>
                  </a:cubicBezTo>
                  <a:cubicBezTo>
                    <a:pt x="2" y="1"/>
                    <a:pt x="5" y="0"/>
                    <a:pt x="7"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2">
              <a:extLst>
                <a:ext uri="{FF2B5EF4-FFF2-40B4-BE49-F238E27FC236}">
                  <a16:creationId xmlns:a16="http://schemas.microsoft.com/office/drawing/2014/main" id="{468D248F-65B1-4F4C-A0EC-C4316252C630}"/>
                </a:ext>
              </a:extLst>
            </p:cNvPr>
            <p:cNvSpPr>
              <a:spLocks/>
            </p:cNvSpPr>
            <p:nvPr/>
          </p:nvSpPr>
          <p:spPr bwMode="auto">
            <a:xfrm>
              <a:off x="9668496" y="2276711"/>
              <a:ext cx="47196"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solidFill>
              <a:srgbClr val="008BD7"/>
            </a:solidFill>
            <a:ln w="3175">
              <a:solidFill>
                <a:srgbClr val="008BD7"/>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83">
              <a:extLst>
                <a:ext uri="{FF2B5EF4-FFF2-40B4-BE49-F238E27FC236}">
                  <a16:creationId xmlns:a16="http://schemas.microsoft.com/office/drawing/2014/main" id="{632805B7-367C-428B-B692-30C5E5003335}"/>
                </a:ext>
              </a:extLst>
            </p:cNvPr>
            <p:cNvSpPr>
              <a:spLocks noEditPoints="1"/>
            </p:cNvSpPr>
            <p:nvPr/>
          </p:nvSpPr>
          <p:spPr bwMode="auto">
            <a:xfrm>
              <a:off x="9681784" y="2195148"/>
              <a:ext cx="243772" cy="242397"/>
            </a:xfrm>
            <a:custGeom>
              <a:avLst/>
              <a:gdLst>
                <a:gd name="T0" fmla="*/ 0 w 224"/>
                <a:gd name="T1" fmla="*/ 209 h 223"/>
                <a:gd name="T2" fmla="*/ 1 w 224"/>
                <a:gd name="T3" fmla="*/ 210 h 223"/>
                <a:gd name="T4" fmla="*/ 31 w 224"/>
                <a:gd name="T5" fmla="*/ 223 h 223"/>
                <a:gd name="T6" fmla="*/ 31 w 224"/>
                <a:gd name="T7" fmla="*/ 223 h 223"/>
                <a:gd name="T8" fmla="*/ 20 w 224"/>
                <a:gd name="T9" fmla="*/ 221 h 223"/>
                <a:gd name="T10" fmla="*/ 1 w 224"/>
                <a:gd name="T11" fmla="*/ 210 h 223"/>
                <a:gd name="T12" fmla="*/ 0 w 224"/>
                <a:gd name="T13" fmla="*/ 209 h 223"/>
                <a:gd name="T14" fmla="*/ 0 w 224"/>
                <a:gd name="T15" fmla="*/ 209 h 223"/>
                <a:gd name="T16" fmla="*/ 146 w 224"/>
                <a:gd name="T17" fmla="*/ 4 h 223"/>
                <a:gd name="T18" fmla="*/ 146 w 224"/>
                <a:gd name="T19" fmla="*/ 4 h 223"/>
                <a:gd name="T20" fmla="*/ 75 w 224"/>
                <a:gd name="T21" fmla="*/ 75 h 223"/>
                <a:gd name="T22" fmla="*/ 75 w 224"/>
                <a:gd name="T23" fmla="*/ 75 h 223"/>
                <a:gd name="T24" fmla="*/ 146 w 224"/>
                <a:gd name="T25" fmla="*/ 4 h 223"/>
                <a:gd name="T26" fmla="*/ 146 w 224"/>
                <a:gd name="T27" fmla="*/ 4 h 223"/>
                <a:gd name="T28" fmla="*/ 203 w 224"/>
                <a:gd name="T29" fmla="*/ 0 h 223"/>
                <a:gd name="T30" fmla="*/ 207 w 224"/>
                <a:gd name="T31" fmla="*/ 4 h 223"/>
                <a:gd name="T32" fmla="*/ 207 w 224"/>
                <a:gd name="T33" fmla="*/ 65 h 223"/>
                <a:gd name="T34" fmla="*/ 99 w 224"/>
                <a:gd name="T35" fmla="*/ 173 h 223"/>
                <a:gd name="T36" fmla="*/ 207 w 224"/>
                <a:gd name="T37" fmla="*/ 65 h 223"/>
                <a:gd name="T38" fmla="*/ 207 w 224"/>
                <a:gd name="T39" fmla="*/ 4 h 223"/>
                <a:gd name="T40" fmla="*/ 207 w 224"/>
                <a:gd name="T41" fmla="*/ 4 h 223"/>
                <a:gd name="T42" fmla="*/ 203 w 224"/>
                <a:gd name="T4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3">
                  <a:moveTo>
                    <a:pt x="0" y="209"/>
                  </a:moveTo>
                  <a:cubicBezTo>
                    <a:pt x="0" y="209"/>
                    <a:pt x="0" y="209"/>
                    <a:pt x="1" y="210"/>
                  </a:cubicBezTo>
                  <a:cubicBezTo>
                    <a:pt x="9" y="218"/>
                    <a:pt x="20" y="223"/>
                    <a:pt x="31" y="223"/>
                  </a:cubicBezTo>
                  <a:cubicBezTo>
                    <a:pt x="31" y="223"/>
                    <a:pt x="31" y="223"/>
                    <a:pt x="31" y="223"/>
                  </a:cubicBezTo>
                  <a:cubicBezTo>
                    <a:pt x="28" y="223"/>
                    <a:pt x="24" y="222"/>
                    <a:pt x="20" y="221"/>
                  </a:cubicBezTo>
                  <a:cubicBezTo>
                    <a:pt x="13" y="219"/>
                    <a:pt x="6" y="215"/>
                    <a:pt x="1" y="210"/>
                  </a:cubicBezTo>
                  <a:cubicBezTo>
                    <a:pt x="0" y="209"/>
                    <a:pt x="0" y="209"/>
                    <a:pt x="0" y="209"/>
                  </a:cubicBezTo>
                  <a:cubicBezTo>
                    <a:pt x="0" y="209"/>
                    <a:pt x="0" y="209"/>
                    <a:pt x="0" y="209"/>
                  </a:cubicBezTo>
                  <a:moveTo>
                    <a:pt x="146" y="4"/>
                  </a:moveTo>
                  <a:cubicBezTo>
                    <a:pt x="146" y="4"/>
                    <a:pt x="146" y="4"/>
                    <a:pt x="146" y="4"/>
                  </a:cubicBezTo>
                  <a:cubicBezTo>
                    <a:pt x="75" y="75"/>
                    <a:pt x="75" y="75"/>
                    <a:pt x="75" y="75"/>
                  </a:cubicBezTo>
                  <a:cubicBezTo>
                    <a:pt x="75" y="75"/>
                    <a:pt x="75" y="75"/>
                    <a:pt x="75" y="75"/>
                  </a:cubicBezTo>
                  <a:cubicBezTo>
                    <a:pt x="146" y="4"/>
                    <a:pt x="146" y="4"/>
                    <a:pt x="146" y="4"/>
                  </a:cubicBezTo>
                  <a:cubicBezTo>
                    <a:pt x="146" y="4"/>
                    <a:pt x="146" y="4"/>
                    <a:pt x="146" y="4"/>
                  </a:cubicBezTo>
                  <a:moveTo>
                    <a:pt x="203" y="0"/>
                  </a:moveTo>
                  <a:cubicBezTo>
                    <a:pt x="204" y="1"/>
                    <a:pt x="206" y="3"/>
                    <a:pt x="207" y="4"/>
                  </a:cubicBezTo>
                  <a:cubicBezTo>
                    <a:pt x="224" y="21"/>
                    <a:pt x="224" y="48"/>
                    <a:pt x="207" y="65"/>
                  </a:cubicBezTo>
                  <a:cubicBezTo>
                    <a:pt x="99" y="173"/>
                    <a:pt x="99" y="173"/>
                    <a:pt x="99" y="173"/>
                  </a:cubicBezTo>
                  <a:cubicBezTo>
                    <a:pt x="207" y="65"/>
                    <a:pt x="207" y="65"/>
                    <a:pt x="207" y="65"/>
                  </a:cubicBezTo>
                  <a:cubicBezTo>
                    <a:pt x="224" y="48"/>
                    <a:pt x="224" y="21"/>
                    <a:pt x="207" y="4"/>
                  </a:cubicBezTo>
                  <a:cubicBezTo>
                    <a:pt x="207" y="4"/>
                    <a:pt x="207" y="4"/>
                    <a:pt x="207" y="4"/>
                  </a:cubicBezTo>
                  <a:cubicBezTo>
                    <a:pt x="206" y="3"/>
                    <a:pt x="204" y="1"/>
                    <a:pt x="203"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4">
              <a:extLst>
                <a:ext uri="{FF2B5EF4-FFF2-40B4-BE49-F238E27FC236}">
                  <a16:creationId xmlns:a16="http://schemas.microsoft.com/office/drawing/2014/main" id="{59FB367E-0FB8-412D-8DBF-562C5A0F57CC}"/>
                </a:ext>
              </a:extLst>
            </p:cNvPr>
            <p:cNvSpPr>
              <a:spLocks noEditPoints="1"/>
            </p:cNvSpPr>
            <p:nvPr/>
          </p:nvSpPr>
          <p:spPr bwMode="auto">
            <a:xfrm>
              <a:off x="9681784" y="2185526"/>
              <a:ext cx="243772" cy="249728"/>
            </a:xfrm>
            <a:custGeom>
              <a:avLst/>
              <a:gdLst>
                <a:gd name="T0" fmla="*/ 0 w 224"/>
                <a:gd name="T1" fmla="*/ 218 h 230"/>
                <a:gd name="T2" fmla="*/ 0 w 224"/>
                <a:gd name="T3" fmla="*/ 218 h 230"/>
                <a:gd name="T4" fmla="*/ 0 w 224"/>
                <a:gd name="T5" fmla="*/ 218 h 230"/>
                <a:gd name="T6" fmla="*/ 1 w 224"/>
                <a:gd name="T7" fmla="*/ 219 h 230"/>
                <a:gd name="T8" fmla="*/ 20 w 224"/>
                <a:gd name="T9" fmla="*/ 230 h 230"/>
                <a:gd name="T10" fmla="*/ 1 w 224"/>
                <a:gd name="T11" fmla="*/ 219 h 230"/>
                <a:gd name="T12" fmla="*/ 0 w 224"/>
                <a:gd name="T13" fmla="*/ 218 h 230"/>
                <a:gd name="T14" fmla="*/ 176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3 w 224"/>
                <a:gd name="T27" fmla="*/ 218 h 230"/>
                <a:gd name="T28" fmla="*/ 99 w 224"/>
                <a:gd name="T29" fmla="*/ 182 h 230"/>
                <a:gd name="T30" fmla="*/ 207 w 224"/>
                <a:gd name="T31" fmla="*/ 74 h 230"/>
                <a:gd name="T32" fmla="*/ 207 w 224"/>
                <a:gd name="T33" fmla="*/ 13 h 230"/>
                <a:gd name="T34" fmla="*/ 203 w 224"/>
                <a:gd name="T35" fmla="*/ 9 h 230"/>
                <a:gd name="T36" fmla="*/ 176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0" y="218"/>
                    <a:pt x="0" y="218"/>
                    <a:pt x="0" y="218"/>
                  </a:cubicBezTo>
                  <a:cubicBezTo>
                    <a:pt x="1" y="219"/>
                    <a:pt x="1" y="219"/>
                    <a:pt x="1" y="219"/>
                  </a:cubicBezTo>
                  <a:cubicBezTo>
                    <a:pt x="6" y="224"/>
                    <a:pt x="13" y="228"/>
                    <a:pt x="20" y="230"/>
                  </a:cubicBezTo>
                  <a:cubicBezTo>
                    <a:pt x="13" y="228"/>
                    <a:pt x="6" y="224"/>
                    <a:pt x="1" y="219"/>
                  </a:cubicBezTo>
                  <a:cubicBezTo>
                    <a:pt x="0" y="218"/>
                    <a:pt x="0" y="218"/>
                    <a:pt x="0" y="218"/>
                  </a:cubicBezTo>
                  <a:moveTo>
                    <a:pt x="176" y="0"/>
                  </a:moveTo>
                  <a:cubicBezTo>
                    <a:pt x="165" y="0"/>
                    <a:pt x="154" y="4"/>
                    <a:pt x="146" y="13"/>
                  </a:cubicBezTo>
                  <a:cubicBezTo>
                    <a:pt x="146" y="13"/>
                    <a:pt x="146" y="13"/>
                    <a:pt x="146" y="13"/>
                  </a:cubicBezTo>
                  <a:cubicBezTo>
                    <a:pt x="75" y="84"/>
                    <a:pt x="75" y="84"/>
                    <a:pt x="75" y="84"/>
                  </a:cubicBezTo>
                  <a:cubicBezTo>
                    <a:pt x="75" y="188"/>
                    <a:pt x="75" y="188"/>
                    <a:pt x="75" y="188"/>
                  </a:cubicBezTo>
                  <a:cubicBezTo>
                    <a:pt x="75" y="193"/>
                    <a:pt x="74" y="198"/>
                    <a:pt x="73" y="202"/>
                  </a:cubicBezTo>
                  <a:cubicBezTo>
                    <a:pt x="71" y="208"/>
                    <a:pt x="68" y="213"/>
                    <a:pt x="63" y="218"/>
                  </a:cubicBezTo>
                  <a:cubicBezTo>
                    <a:pt x="99" y="182"/>
                    <a:pt x="99" y="182"/>
                    <a:pt x="99" y="182"/>
                  </a:cubicBezTo>
                  <a:cubicBezTo>
                    <a:pt x="207" y="74"/>
                    <a:pt x="207" y="74"/>
                    <a:pt x="207" y="74"/>
                  </a:cubicBezTo>
                  <a:cubicBezTo>
                    <a:pt x="224" y="57"/>
                    <a:pt x="224" y="30"/>
                    <a:pt x="207" y="13"/>
                  </a:cubicBezTo>
                  <a:cubicBezTo>
                    <a:pt x="206" y="12"/>
                    <a:pt x="204" y="10"/>
                    <a:pt x="203" y="9"/>
                  </a:cubicBezTo>
                  <a:cubicBezTo>
                    <a:pt x="195" y="3"/>
                    <a:pt x="186" y="0"/>
                    <a:pt x="176"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85">
              <a:extLst>
                <a:ext uri="{FF2B5EF4-FFF2-40B4-BE49-F238E27FC236}">
                  <a16:creationId xmlns:a16="http://schemas.microsoft.com/office/drawing/2014/main" id="{22EBCB8D-3D71-43CD-A848-975B5C4A0EA1}"/>
                </a:ext>
              </a:extLst>
            </p:cNvPr>
            <p:cNvSpPr>
              <a:spLocks/>
            </p:cNvSpPr>
            <p:nvPr/>
          </p:nvSpPr>
          <p:spPr bwMode="auto">
            <a:xfrm>
              <a:off x="9715693" y="2276711"/>
              <a:ext cx="49946" cy="128301"/>
            </a:xfrm>
            <a:custGeom>
              <a:avLst/>
              <a:gdLst>
                <a:gd name="T0" fmla="*/ 44 w 46"/>
                <a:gd name="T1" fmla="*/ 0 h 118"/>
                <a:gd name="T2" fmla="*/ 0 w 46"/>
                <a:gd name="T3" fmla="*/ 43 h 118"/>
                <a:gd name="T4" fmla="*/ 31 w 46"/>
                <a:gd name="T5" fmla="*/ 74 h 118"/>
                <a:gd name="T6" fmla="*/ 42 w 46"/>
                <a:gd name="T7" fmla="*/ 118 h 118"/>
                <a:gd name="T8" fmla="*/ 44 w 46"/>
                <a:gd name="T9" fmla="*/ 104 h 118"/>
                <a:gd name="T10" fmla="*/ 44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4" y="0"/>
                  </a:moveTo>
                  <a:cubicBezTo>
                    <a:pt x="0" y="43"/>
                    <a:pt x="0" y="43"/>
                    <a:pt x="0" y="43"/>
                  </a:cubicBezTo>
                  <a:cubicBezTo>
                    <a:pt x="31" y="74"/>
                    <a:pt x="31" y="74"/>
                    <a:pt x="31" y="74"/>
                  </a:cubicBezTo>
                  <a:cubicBezTo>
                    <a:pt x="43" y="86"/>
                    <a:pt x="46" y="103"/>
                    <a:pt x="42" y="118"/>
                  </a:cubicBezTo>
                  <a:cubicBezTo>
                    <a:pt x="43" y="114"/>
                    <a:pt x="44" y="109"/>
                    <a:pt x="44" y="104"/>
                  </a:cubicBezTo>
                  <a:cubicBezTo>
                    <a:pt x="44" y="0"/>
                    <a:pt x="44" y="0"/>
                    <a:pt x="44" y="0"/>
                  </a:cubicBezTo>
                </a:path>
              </a:pathLst>
            </a:custGeom>
            <a:solidFill>
              <a:srgbClr val="008BD7"/>
            </a:solidFill>
            <a:ln w="3175">
              <a:solidFill>
                <a:srgbClr val="008BD7"/>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51340CF4-7B53-440C-A336-942A0F5D0BC2}"/>
                </a:ext>
              </a:extLst>
            </p:cNvPr>
            <p:cNvSpPr>
              <a:spLocks noEditPoints="1"/>
            </p:cNvSpPr>
            <p:nvPr/>
          </p:nvSpPr>
          <p:spPr bwMode="auto">
            <a:xfrm>
              <a:off x="9703321" y="2433421"/>
              <a:ext cx="31617" cy="4124"/>
            </a:xfrm>
            <a:custGeom>
              <a:avLst/>
              <a:gdLst>
                <a:gd name="T0" fmla="*/ 0 w 29"/>
                <a:gd name="T1" fmla="*/ 2 h 4"/>
                <a:gd name="T2" fmla="*/ 11 w 29"/>
                <a:gd name="T3" fmla="*/ 4 h 4"/>
                <a:gd name="T4" fmla="*/ 12 w 29"/>
                <a:gd name="T5" fmla="*/ 4 h 4"/>
                <a:gd name="T6" fmla="*/ 12 w 29"/>
                <a:gd name="T7" fmla="*/ 4 h 4"/>
                <a:gd name="T8" fmla="*/ 4 w 29"/>
                <a:gd name="T9" fmla="*/ 3 h 4"/>
                <a:gd name="T10" fmla="*/ 0 w 29"/>
                <a:gd name="T11" fmla="*/ 2 h 4"/>
                <a:gd name="T12" fmla="*/ 29 w 29"/>
                <a:gd name="T13" fmla="*/ 0 h 4"/>
                <a:gd name="T14" fmla="*/ 25 w 29"/>
                <a:gd name="T15" fmla="*/ 2 h 4"/>
                <a:gd name="T16" fmla="*/ 19 w 29"/>
                <a:gd name="T17" fmla="*/ 3 h 4"/>
                <a:gd name="T18" fmla="*/ 29 w 29"/>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
                  <a:moveTo>
                    <a:pt x="0" y="2"/>
                  </a:moveTo>
                  <a:cubicBezTo>
                    <a:pt x="4" y="3"/>
                    <a:pt x="8" y="4"/>
                    <a:pt x="11" y="4"/>
                  </a:cubicBezTo>
                  <a:cubicBezTo>
                    <a:pt x="12" y="4"/>
                    <a:pt x="12" y="4"/>
                    <a:pt x="12" y="4"/>
                  </a:cubicBezTo>
                  <a:cubicBezTo>
                    <a:pt x="12" y="4"/>
                    <a:pt x="12" y="4"/>
                    <a:pt x="12" y="4"/>
                  </a:cubicBezTo>
                  <a:cubicBezTo>
                    <a:pt x="9" y="4"/>
                    <a:pt x="7" y="3"/>
                    <a:pt x="4" y="3"/>
                  </a:cubicBezTo>
                  <a:cubicBezTo>
                    <a:pt x="3" y="3"/>
                    <a:pt x="2" y="2"/>
                    <a:pt x="0" y="2"/>
                  </a:cubicBezTo>
                  <a:moveTo>
                    <a:pt x="29" y="0"/>
                  </a:moveTo>
                  <a:cubicBezTo>
                    <a:pt x="28" y="0"/>
                    <a:pt x="26" y="1"/>
                    <a:pt x="25" y="2"/>
                  </a:cubicBezTo>
                  <a:cubicBezTo>
                    <a:pt x="23" y="2"/>
                    <a:pt x="21" y="2"/>
                    <a:pt x="19" y="3"/>
                  </a:cubicBezTo>
                  <a:cubicBezTo>
                    <a:pt x="23" y="2"/>
                    <a:pt x="26" y="1"/>
                    <a:pt x="29"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7">
              <a:extLst>
                <a:ext uri="{FF2B5EF4-FFF2-40B4-BE49-F238E27FC236}">
                  <a16:creationId xmlns:a16="http://schemas.microsoft.com/office/drawing/2014/main" id="{DAB00ADA-AB34-42AF-AC88-B34F6454C650}"/>
                </a:ext>
              </a:extLst>
            </p:cNvPr>
            <p:cNvSpPr>
              <a:spLocks noEditPoints="1"/>
            </p:cNvSpPr>
            <p:nvPr/>
          </p:nvSpPr>
          <p:spPr bwMode="auto">
            <a:xfrm>
              <a:off x="9668496" y="2389891"/>
              <a:ext cx="92560" cy="46738"/>
            </a:xfrm>
            <a:custGeom>
              <a:avLst/>
              <a:gdLst>
                <a:gd name="T0" fmla="*/ 85 w 85"/>
                <a:gd name="T1" fmla="*/ 14 h 43"/>
                <a:gd name="T2" fmla="*/ 57 w 85"/>
                <a:gd name="T3" fmla="*/ 42 h 43"/>
                <a:gd name="T4" fmla="*/ 61 w 85"/>
                <a:gd name="T5" fmla="*/ 40 h 43"/>
                <a:gd name="T6" fmla="*/ 74 w 85"/>
                <a:gd name="T7" fmla="*/ 31 h 43"/>
                <a:gd name="T8" fmla="*/ 75 w 85"/>
                <a:gd name="T9" fmla="*/ 30 h 43"/>
                <a:gd name="T10" fmla="*/ 85 w 85"/>
                <a:gd name="T11" fmla="*/ 14 h 43"/>
                <a:gd name="T12" fmla="*/ 0 w 85"/>
                <a:gd name="T13" fmla="*/ 0 h 43"/>
                <a:gd name="T14" fmla="*/ 12 w 85"/>
                <a:gd name="T15" fmla="*/ 30 h 43"/>
                <a:gd name="T16" fmla="*/ 13 w 85"/>
                <a:gd name="T17" fmla="*/ 31 h 43"/>
                <a:gd name="T18" fmla="*/ 32 w 85"/>
                <a:gd name="T19" fmla="*/ 42 h 43"/>
                <a:gd name="T20" fmla="*/ 36 w 85"/>
                <a:gd name="T21" fmla="*/ 43 h 43"/>
                <a:gd name="T22" fmla="*/ 0 w 85"/>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85" y="14"/>
                  </a:moveTo>
                  <a:cubicBezTo>
                    <a:pt x="80" y="27"/>
                    <a:pt x="70" y="37"/>
                    <a:pt x="57" y="42"/>
                  </a:cubicBezTo>
                  <a:cubicBezTo>
                    <a:pt x="58" y="41"/>
                    <a:pt x="60" y="40"/>
                    <a:pt x="61" y="40"/>
                  </a:cubicBezTo>
                  <a:cubicBezTo>
                    <a:pt x="66" y="38"/>
                    <a:pt x="70" y="35"/>
                    <a:pt x="74" y="31"/>
                  </a:cubicBezTo>
                  <a:cubicBezTo>
                    <a:pt x="75" y="30"/>
                    <a:pt x="75" y="30"/>
                    <a:pt x="75" y="30"/>
                  </a:cubicBezTo>
                  <a:cubicBezTo>
                    <a:pt x="80" y="25"/>
                    <a:pt x="83" y="20"/>
                    <a:pt x="85" y="14"/>
                  </a:cubicBezTo>
                  <a:moveTo>
                    <a:pt x="0" y="0"/>
                  </a:moveTo>
                  <a:cubicBezTo>
                    <a:pt x="0" y="11"/>
                    <a:pt x="4" y="21"/>
                    <a:pt x="12" y="30"/>
                  </a:cubicBezTo>
                  <a:cubicBezTo>
                    <a:pt x="13" y="31"/>
                    <a:pt x="13" y="31"/>
                    <a:pt x="13" y="31"/>
                  </a:cubicBezTo>
                  <a:cubicBezTo>
                    <a:pt x="18" y="36"/>
                    <a:pt x="25" y="40"/>
                    <a:pt x="32" y="42"/>
                  </a:cubicBezTo>
                  <a:cubicBezTo>
                    <a:pt x="34" y="42"/>
                    <a:pt x="35" y="43"/>
                    <a:pt x="36" y="43"/>
                  </a:cubicBezTo>
                  <a:cubicBezTo>
                    <a:pt x="16" y="40"/>
                    <a:pt x="0" y="22"/>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8">
              <a:extLst>
                <a:ext uri="{FF2B5EF4-FFF2-40B4-BE49-F238E27FC236}">
                  <a16:creationId xmlns:a16="http://schemas.microsoft.com/office/drawing/2014/main" id="{2A1FECC9-20BB-475C-8335-93DE41D659E6}"/>
                </a:ext>
              </a:extLst>
            </p:cNvPr>
            <p:cNvSpPr>
              <a:spLocks/>
            </p:cNvSpPr>
            <p:nvPr/>
          </p:nvSpPr>
          <p:spPr bwMode="auto">
            <a:xfrm>
              <a:off x="9707903" y="2435254"/>
              <a:ext cx="22911" cy="2291"/>
            </a:xfrm>
            <a:custGeom>
              <a:avLst/>
              <a:gdLst>
                <a:gd name="T0" fmla="*/ 21 w 21"/>
                <a:gd name="T1" fmla="*/ 0 h 2"/>
                <a:gd name="T2" fmla="*/ 17 w 21"/>
                <a:gd name="T3" fmla="*/ 1 h 2"/>
                <a:gd name="T4" fmla="*/ 16 w 21"/>
                <a:gd name="T5" fmla="*/ 1 h 2"/>
                <a:gd name="T6" fmla="*/ 13 w 21"/>
                <a:gd name="T7" fmla="*/ 1 h 2"/>
                <a:gd name="T8" fmla="*/ 12 w 21"/>
                <a:gd name="T9" fmla="*/ 1 h 2"/>
                <a:gd name="T10" fmla="*/ 7 w 21"/>
                <a:gd name="T11" fmla="*/ 2 h 2"/>
                <a:gd name="T12" fmla="*/ 3 w 21"/>
                <a:gd name="T13" fmla="*/ 1 h 2"/>
                <a:gd name="T14" fmla="*/ 3 w 21"/>
                <a:gd name="T15" fmla="*/ 1 h 2"/>
                <a:gd name="T16" fmla="*/ 0 w 21"/>
                <a:gd name="T17" fmla="*/ 1 h 2"/>
                <a:gd name="T18" fmla="*/ 8 w 21"/>
                <a:gd name="T19" fmla="*/ 2 h 2"/>
                <a:gd name="T20" fmla="*/ 8 w 21"/>
                <a:gd name="T21" fmla="*/ 2 h 2"/>
                <a:gd name="T22" fmla="*/ 15 w 21"/>
                <a:gd name="T23" fmla="*/ 1 h 2"/>
                <a:gd name="T24" fmla="*/ 21 w 21"/>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
                  <a:moveTo>
                    <a:pt x="21" y="0"/>
                  </a:moveTo>
                  <a:cubicBezTo>
                    <a:pt x="19" y="0"/>
                    <a:pt x="18" y="0"/>
                    <a:pt x="17" y="1"/>
                  </a:cubicBezTo>
                  <a:cubicBezTo>
                    <a:pt x="16" y="1"/>
                    <a:pt x="16" y="1"/>
                    <a:pt x="16" y="1"/>
                  </a:cubicBezTo>
                  <a:cubicBezTo>
                    <a:pt x="15" y="1"/>
                    <a:pt x="14" y="1"/>
                    <a:pt x="13" y="1"/>
                  </a:cubicBezTo>
                  <a:cubicBezTo>
                    <a:pt x="12" y="1"/>
                    <a:pt x="12" y="1"/>
                    <a:pt x="12" y="1"/>
                  </a:cubicBezTo>
                  <a:cubicBezTo>
                    <a:pt x="10" y="1"/>
                    <a:pt x="9" y="2"/>
                    <a:pt x="7" y="2"/>
                  </a:cubicBezTo>
                  <a:cubicBezTo>
                    <a:pt x="6" y="2"/>
                    <a:pt x="5" y="1"/>
                    <a:pt x="3" y="1"/>
                  </a:cubicBezTo>
                  <a:cubicBezTo>
                    <a:pt x="3" y="1"/>
                    <a:pt x="3" y="1"/>
                    <a:pt x="3" y="1"/>
                  </a:cubicBezTo>
                  <a:cubicBezTo>
                    <a:pt x="2" y="1"/>
                    <a:pt x="1" y="1"/>
                    <a:pt x="0" y="1"/>
                  </a:cubicBezTo>
                  <a:cubicBezTo>
                    <a:pt x="3" y="1"/>
                    <a:pt x="5" y="2"/>
                    <a:pt x="8" y="2"/>
                  </a:cubicBezTo>
                  <a:cubicBezTo>
                    <a:pt x="8" y="2"/>
                    <a:pt x="8" y="2"/>
                    <a:pt x="8" y="2"/>
                  </a:cubicBezTo>
                  <a:cubicBezTo>
                    <a:pt x="10" y="2"/>
                    <a:pt x="13" y="1"/>
                    <a:pt x="15" y="1"/>
                  </a:cubicBezTo>
                  <a:cubicBezTo>
                    <a:pt x="17" y="0"/>
                    <a:pt x="19" y="0"/>
                    <a:pt x="21" y="0"/>
                  </a:cubicBezTo>
                </a:path>
              </a:pathLst>
            </a:custGeom>
            <a:solidFill>
              <a:srgbClr val="006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9">
              <a:extLst>
                <a:ext uri="{FF2B5EF4-FFF2-40B4-BE49-F238E27FC236}">
                  <a16:creationId xmlns:a16="http://schemas.microsoft.com/office/drawing/2014/main" id="{ABB18968-ED42-4999-84F2-3345ED65748E}"/>
                </a:ext>
              </a:extLst>
            </p:cNvPr>
            <p:cNvSpPr>
              <a:spLocks/>
            </p:cNvSpPr>
            <p:nvPr/>
          </p:nvSpPr>
          <p:spPr bwMode="auto">
            <a:xfrm>
              <a:off x="9668496" y="2323449"/>
              <a:ext cx="97142" cy="114096"/>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8 w 89"/>
                <a:gd name="T15" fmla="*/ 104 h 105"/>
                <a:gd name="T16" fmla="*/ 49 w 89"/>
                <a:gd name="T17" fmla="*/ 104 h 105"/>
                <a:gd name="T18" fmla="*/ 52 w 89"/>
                <a:gd name="T19" fmla="*/ 104 h 105"/>
                <a:gd name="T20" fmla="*/ 53 w 89"/>
                <a:gd name="T21" fmla="*/ 104 h 105"/>
                <a:gd name="T22" fmla="*/ 57 w 89"/>
                <a:gd name="T23" fmla="*/ 103 h 105"/>
                <a:gd name="T24" fmla="*/ 85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1" y="104"/>
                    <a:pt x="42" y="105"/>
                    <a:pt x="43" y="105"/>
                  </a:cubicBezTo>
                  <a:cubicBezTo>
                    <a:pt x="45" y="105"/>
                    <a:pt x="46" y="104"/>
                    <a:pt x="48" y="104"/>
                  </a:cubicBezTo>
                  <a:cubicBezTo>
                    <a:pt x="49" y="104"/>
                    <a:pt x="49" y="104"/>
                    <a:pt x="49" y="104"/>
                  </a:cubicBezTo>
                  <a:cubicBezTo>
                    <a:pt x="50" y="104"/>
                    <a:pt x="51" y="104"/>
                    <a:pt x="52" y="104"/>
                  </a:cubicBezTo>
                  <a:cubicBezTo>
                    <a:pt x="53" y="104"/>
                    <a:pt x="53" y="104"/>
                    <a:pt x="53" y="104"/>
                  </a:cubicBezTo>
                  <a:cubicBezTo>
                    <a:pt x="54" y="103"/>
                    <a:pt x="55" y="103"/>
                    <a:pt x="57" y="103"/>
                  </a:cubicBezTo>
                  <a:cubicBezTo>
                    <a:pt x="70" y="98"/>
                    <a:pt x="80" y="88"/>
                    <a:pt x="85" y="75"/>
                  </a:cubicBezTo>
                  <a:cubicBezTo>
                    <a:pt x="89" y="60"/>
                    <a:pt x="86" y="43"/>
                    <a:pt x="74" y="31"/>
                  </a:cubicBezTo>
                  <a:cubicBezTo>
                    <a:pt x="43" y="0"/>
                    <a:pt x="43" y="0"/>
                    <a:pt x="43" y="0"/>
                  </a:cubicBezTo>
                </a:path>
              </a:pathLst>
            </a:custGeom>
            <a:solidFill>
              <a:srgbClr val="0066C5"/>
            </a:solidFill>
            <a:ln w="9525">
              <a:solidFill>
                <a:srgbClr val="0066C5"/>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4" name="TextBox 83">
            <a:extLst>
              <a:ext uri="{FF2B5EF4-FFF2-40B4-BE49-F238E27FC236}">
                <a16:creationId xmlns:a16="http://schemas.microsoft.com/office/drawing/2014/main" id="{AE416064-5BB2-4465-B424-E08C13CF3439}"/>
              </a:ext>
            </a:extLst>
          </p:cNvPr>
          <p:cNvSpPr txBox="1"/>
          <p:nvPr/>
        </p:nvSpPr>
        <p:spPr>
          <a:xfrm>
            <a:off x="5791938" y="1261625"/>
            <a:ext cx="1912424" cy="274320"/>
          </a:xfrm>
          <a:prstGeom prst="rect">
            <a:avLst/>
          </a:prstGeom>
          <a:noFill/>
        </p:spPr>
        <p:txBody>
          <a:bodyPr wrap="square" lIns="91438" tIns="45719" rIns="91438" bIns="45719" rtlCol="0" anchor="ctr">
            <a:noAutofit/>
          </a:bodyPr>
          <a:lstStyle>
            <a:defPPr>
              <a:defRPr lang="en-US"/>
            </a:defPPr>
            <a:lvl1pPr algn="ctr" defTabSz="456778">
              <a:lnSpc>
                <a:spcPts val="1199"/>
              </a:lnSpc>
              <a:defRPr sz="1050">
                <a:latin typeface="+mn-lt"/>
                <a:cs typeface="CiscoSansTT ExtraLight"/>
              </a:defRPr>
            </a:lvl1pPr>
          </a:lstStyle>
          <a:p>
            <a:pPr>
              <a:lnSpc>
                <a:spcPct val="100000"/>
              </a:lnSpc>
            </a:pPr>
            <a:r>
              <a:rPr lang="en-US" sz="1600" dirty="0">
                <a:solidFill>
                  <a:schemeClr val="bg2"/>
                </a:solidFill>
              </a:rPr>
              <a:t>Speaker tracking</a:t>
            </a:r>
          </a:p>
        </p:txBody>
      </p:sp>
      <p:sp>
        <p:nvSpPr>
          <p:cNvPr id="85" name="TekstSylinder 16">
            <a:extLst>
              <a:ext uri="{FF2B5EF4-FFF2-40B4-BE49-F238E27FC236}">
                <a16:creationId xmlns:a16="http://schemas.microsoft.com/office/drawing/2014/main" id="{A35A5FCC-010B-4DE3-90EB-9E9BCA28010B}"/>
              </a:ext>
            </a:extLst>
          </p:cNvPr>
          <p:cNvSpPr txBox="1"/>
          <p:nvPr/>
        </p:nvSpPr>
        <p:spPr>
          <a:xfrm>
            <a:off x="4680011" y="2781890"/>
            <a:ext cx="2056338" cy="246219"/>
          </a:xfrm>
          <a:prstGeom prst="rect">
            <a:avLst/>
          </a:prstGeom>
          <a:noFill/>
        </p:spPr>
        <p:txBody>
          <a:bodyPr wrap="square" lIns="91438" tIns="45719" rIns="91438" bIns="45719" rtlCol="0">
            <a:noAutofit/>
          </a:bodyPr>
          <a:lstStyle>
            <a:defPPr>
              <a:defRPr lang="en-US"/>
            </a:defPPr>
            <a:lvl1pPr defTabSz="456778">
              <a:lnSpc>
                <a:spcPts val="1199"/>
              </a:lnSpc>
              <a:defRPr sz="1050">
                <a:latin typeface="+mn-lt"/>
                <a:cs typeface="CiscoSansTT ExtraLight"/>
              </a:defRPr>
            </a:lvl1pPr>
          </a:lstStyle>
          <a:p>
            <a:pPr algn="ctr"/>
            <a:r>
              <a:rPr lang="nb-NO" b="1" dirty="0">
                <a:solidFill>
                  <a:schemeClr val="bg2"/>
                </a:solidFill>
              </a:rPr>
              <a:t>Detects person speaking</a:t>
            </a:r>
          </a:p>
        </p:txBody>
      </p:sp>
      <p:sp>
        <p:nvSpPr>
          <p:cNvPr id="86" name="Rectangle 85">
            <a:extLst>
              <a:ext uri="{FF2B5EF4-FFF2-40B4-BE49-F238E27FC236}">
                <a16:creationId xmlns:a16="http://schemas.microsoft.com/office/drawing/2014/main" id="{B8CBEC6C-F85D-4CB0-9B94-6C7DE3724CE5}"/>
              </a:ext>
            </a:extLst>
          </p:cNvPr>
          <p:cNvSpPr/>
          <p:nvPr/>
        </p:nvSpPr>
        <p:spPr>
          <a:xfrm>
            <a:off x="6688874" y="2781890"/>
            <a:ext cx="2221174" cy="246219"/>
          </a:xfrm>
          <a:prstGeom prst="rect">
            <a:avLst/>
          </a:prstGeom>
          <a:noFill/>
        </p:spPr>
        <p:txBody>
          <a:bodyPr wrap="square" lIns="91438" tIns="45719" rIns="91438" bIns="45719" rtlCol="0">
            <a:noAutofit/>
          </a:bodyPr>
          <a:lstStyle/>
          <a:p>
            <a:pPr algn="ctr" defTabSz="456778">
              <a:lnSpc>
                <a:spcPts val="1199"/>
              </a:lnSpc>
            </a:pPr>
            <a:r>
              <a:rPr lang="en-US" sz="1050" b="1" dirty="0">
                <a:solidFill>
                  <a:schemeClr val="bg2"/>
                </a:solidFill>
                <a:latin typeface="+mn-lt"/>
                <a:cs typeface="CiscoSansTT ExtraLight"/>
              </a:rPr>
              <a:t>Selects best framing for speaker</a:t>
            </a:r>
          </a:p>
        </p:txBody>
      </p:sp>
      <p:sp>
        <p:nvSpPr>
          <p:cNvPr id="89" name="Rectangle 88">
            <a:extLst>
              <a:ext uri="{FF2B5EF4-FFF2-40B4-BE49-F238E27FC236}">
                <a16:creationId xmlns:a16="http://schemas.microsoft.com/office/drawing/2014/main" id="{4D633883-5F05-4BC2-AB92-047207FE6685}"/>
              </a:ext>
            </a:extLst>
          </p:cNvPr>
          <p:cNvSpPr/>
          <p:nvPr/>
        </p:nvSpPr>
        <p:spPr>
          <a:xfrm>
            <a:off x="0" y="3154843"/>
            <a:ext cx="9144000" cy="4572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400" dirty="0">
                <a:solidFill>
                  <a:schemeClr val="bg1">
                    <a:lumMod val="75000"/>
                  </a:schemeClr>
                </a:solidFill>
                <a:latin typeface="CiscoSansTT Light" panose="020B0503020201020303" pitchFamily="34" charset="0"/>
                <a:cs typeface="CiscoSansTT Light" panose="020B0503020201020303" pitchFamily="34" charset="0"/>
              </a:rPr>
              <a:t>Best overview and speaker tracking for every room – Cisco Webex Room Series</a:t>
            </a:r>
          </a:p>
        </p:txBody>
      </p:sp>
      <p:sp>
        <p:nvSpPr>
          <p:cNvPr id="88" name="Rectangle: Rounded Corners 87">
            <a:hlinkClick r:id="rId11"/>
            <a:extLst>
              <a:ext uri="{FF2B5EF4-FFF2-40B4-BE49-F238E27FC236}">
                <a16:creationId xmlns:a16="http://schemas.microsoft.com/office/drawing/2014/main" id="{D63ECBF6-BFB0-416C-9F12-FD7C7D5F2C38}"/>
              </a:ext>
            </a:extLst>
          </p:cNvPr>
          <p:cNvSpPr/>
          <p:nvPr/>
        </p:nvSpPr>
        <p:spPr>
          <a:xfrm>
            <a:off x="7389257" y="3223423"/>
            <a:ext cx="1280160" cy="320040"/>
          </a:xfrm>
          <a:prstGeom prst="roundRect">
            <a:avLst>
              <a:gd name="adj" fmla="val 50000"/>
            </a:avLst>
          </a:prstGeom>
          <a:solidFill>
            <a:schemeClr val="bg2"/>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latin typeface="CiscoSansTT" panose="020B0503020201020303" pitchFamily="34" charset="0"/>
                <a:cs typeface="CiscoSansTT" panose="020B0503020201020303" pitchFamily="34" charset="0"/>
              </a:rPr>
              <a:t>Watch </a:t>
            </a:r>
            <a:r>
              <a:rPr lang="en-US" sz="1200" dirty="0">
                <a:solidFill>
                  <a:schemeClr val="accent1"/>
                </a:solidFill>
                <a:latin typeface="CiscoSansTT" panose="020B0503020201020303" pitchFamily="34" charset="0"/>
                <a:cs typeface="CiscoSansTT" panose="020B0503020201020303" pitchFamily="34" charset="0"/>
                <a:hlinkClick r:id="rId12"/>
              </a:rPr>
              <a:t>video</a:t>
            </a:r>
            <a:endParaRPr lang="en-US" sz="1200" dirty="0">
              <a:solidFill>
                <a:schemeClr val="accent1"/>
              </a:solidFill>
              <a:latin typeface="CiscoSansTT" panose="020B0503020201020303" pitchFamily="34" charset="0"/>
              <a:cs typeface="CiscoSansTT" panose="020B0503020201020303" pitchFamily="34" charset="0"/>
            </a:endParaRPr>
          </a:p>
        </p:txBody>
      </p:sp>
      <p:sp>
        <p:nvSpPr>
          <p:cNvPr id="90" name="TextBox 89">
            <a:extLst>
              <a:ext uri="{FF2B5EF4-FFF2-40B4-BE49-F238E27FC236}">
                <a16:creationId xmlns:a16="http://schemas.microsoft.com/office/drawing/2014/main" id="{A172D108-0788-415F-BB18-FFA7B9EA335A}"/>
              </a:ext>
            </a:extLst>
          </p:cNvPr>
          <p:cNvSpPr txBox="1"/>
          <p:nvPr/>
        </p:nvSpPr>
        <p:spPr>
          <a:xfrm>
            <a:off x="2585055" y="3805385"/>
            <a:ext cx="1828800" cy="461665"/>
          </a:xfrm>
          <a:prstGeom prst="rect">
            <a:avLst/>
          </a:prstGeom>
          <a:noFill/>
        </p:spPr>
        <p:txBody>
          <a:bodyPr wrap="square" rtlCol="0" anchor="ctr">
            <a:spAutoFit/>
          </a:bodyPr>
          <a:lstStyle/>
          <a:p>
            <a:pPr algn="ctr"/>
            <a:r>
              <a:rPr lang="en-US" sz="1200" dirty="0">
                <a:latin typeface="+mn-lt"/>
              </a:rPr>
              <a:t>Fast, direct switching for optimal experience</a:t>
            </a:r>
          </a:p>
        </p:txBody>
      </p:sp>
      <p:sp>
        <p:nvSpPr>
          <p:cNvPr id="92" name="TextBox 91">
            <a:extLst>
              <a:ext uri="{FF2B5EF4-FFF2-40B4-BE49-F238E27FC236}">
                <a16:creationId xmlns:a16="http://schemas.microsoft.com/office/drawing/2014/main" id="{FE3FB307-2131-4BC9-9377-CA57EB72A2C6}"/>
              </a:ext>
            </a:extLst>
          </p:cNvPr>
          <p:cNvSpPr txBox="1"/>
          <p:nvPr/>
        </p:nvSpPr>
        <p:spPr>
          <a:xfrm>
            <a:off x="655183" y="3805385"/>
            <a:ext cx="1641250" cy="461665"/>
          </a:xfrm>
          <a:prstGeom prst="rect">
            <a:avLst/>
          </a:prstGeom>
          <a:noFill/>
        </p:spPr>
        <p:txBody>
          <a:bodyPr wrap="square" rtlCol="0" anchor="ctr">
            <a:spAutoFit/>
          </a:bodyPr>
          <a:lstStyle/>
          <a:p>
            <a:pPr algn="ctr"/>
            <a:r>
              <a:rPr lang="en-US" sz="1200" dirty="0">
                <a:latin typeface="+mn-lt"/>
              </a:rPr>
              <a:t>Intelligent, </a:t>
            </a:r>
            <a:br>
              <a:rPr lang="en-US" sz="1200" dirty="0">
                <a:latin typeface="+mn-lt"/>
              </a:rPr>
            </a:br>
            <a:r>
              <a:rPr lang="en-US" sz="1200" dirty="0">
                <a:latin typeface="+mn-lt"/>
              </a:rPr>
              <a:t>intuitive behavior</a:t>
            </a:r>
          </a:p>
        </p:txBody>
      </p:sp>
      <p:sp>
        <p:nvSpPr>
          <p:cNvPr id="93" name="TextBox 92">
            <a:extLst>
              <a:ext uri="{FF2B5EF4-FFF2-40B4-BE49-F238E27FC236}">
                <a16:creationId xmlns:a16="http://schemas.microsoft.com/office/drawing/2014/main" id="{DF803A87-F3BF-4A02-A431-137CD37A3606}"/>
              </a:ext>
            </a:extLst>
          </p:cNvPr>
          <p:cNvSpPr txBox="1"/>
          <p:nvPr/>
        </p:nvSpPr>
        <p:spPr>
          <a:xfrm>
            <a:off x="4834414" y="3713052"/>
            <a:ext cx="3566160" cy="646331"/>
          </a:xfrm>
          <a:prstGeom prst="rect">
            <a:avLst/>
          </a:prstGeom>
          <a:noFill/>
        </p:spPr>
        <p:txBody>
          <a:bodyPr wrap="square" rtlCol="0" anchor="ctr">
            <a:spAutoFit/>
          </a:bodyPr>
          <a:lstStyle/>
          <a:p>
            <a:pPr algn="ctr"/>
            <a:r>
              <a:rPr lang="en-US" sz="1200" dirty="0">
                <a:latin typeface="+mn-lt"/>
              </a:rPr>
              <a:t>Dynamically and perfectly frames participants - whether there’s 2 or 16 people in the room</a:t>
            </a:r>
          </a:p>
        </p:txBody>
      </p:sp>
      <p:cxnSp>
        <p:nvCxnSpPr>
          <p:cNvPr id="94" name="Straight Connector 93">
            <a:extLst>
              <a:ext uri="{FF2B5EF4-FFF2-40B4-BE49-F238E27FC236}">
                <a16:creationId xmlns:a16="http://schemas.microsoft.com/office/drawing/2014/main" id="{FFC8FE84-6815-4248-97B4-A8DBBC4AB0F8}"/>
              </a:ext>
            </a:extLst>
          </p:cNvPr>
          <p:cNvCxnSpPr/>
          <p:nvPr/>
        </p:nvCxnSpPr>
        <p:spPr>
          <a:xfrm>
            <a:off x="2371507" y="3853337"/>
            <a:ext cx="0" cy="36576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70F96B0-8028-4F4D-A135-6D46211E681F}"/>
              </a:ext>
            </a:extLst>
          </p:cNvPr>
          <p:cNvCxnSpPr/>
          <p:nvPr/>
        </p:nvCxnSpPr>
        <p:spPr>
          <a:xfrm>
            <a:off x="4601925" y="3853337"/>
            <a:ext cx="0" cy="36576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50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subTnLst>
                                    <p:set>
                                      <p:cBhvr override="childStyle">
                                        <p:cTn dur="1" fill="hold" display="0" masterRel="sameClick" afterEffect="1">
                                          <p:stCondLst>
                                            <p:cond evt="end" delay="0">
                                              <p:tn val="5"/>
                                            </p:cond>
                                          </p:stCondLst>
                                        </p:cTn>
                                        <p:tgtEl>
                                          <p:spTgt spid="26"/>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subTnLst>
                                    <p:set>
                                      <p:cBhvr override="childStyle">
                                        <p:cTn dur="1" fill="hold" display="0" masterRel="sameClick" afterEffect="1">
                                          <p:stCondLst>
                                            <p:cond evt="end" delay="0">
                                              <p:tn val="8"/>
                                            </p:cond>
                                          </p:stCondLst>
                                        </p:cTn>
                                        <p:tgtEl>
                                          <p:spTgt spid="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D624A6-9AA0-4F53-AC16-6FA7BBF077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2000" y="0"/>
            <a:ext cx="4572000" cy="2743200"/>
          </a:xfrm>
          <a:prstGeom prst="rect">
            <a:avLst/>
          </a:prstGeom>
        </p:spPr>
      </p:pic>
      <p:sp>
        <p:nvSpPr>
          <p:cNvPr id="5" name="Rectangle 4">
            <a:extLst>
              <a:ext uri="{FF2B5EF4-FFF2-40B4-BE49-F238E27FC236}">
                <a16:creationId xmlns:a16="http://schemas.microsoft.com/office/drawing/2014/main" id="{639A27B9-ECAF-4706-A49F-72B7715FB1F2}"/>
              </a:ext>
            </a:extLst>
          </p:cNvPr>
          <p:cNvSpPr/>
          <p:nvPr/>
        </p:nvSpPr>
        <p:spPr>
          <a:xfrm>
            <a:off x="0" y="0"/>
            <a:ext cx="4572000" cy="27432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D3EDEF1-FBDC-4F17-BBB4-05EBB823790F}"/>
              </a:ext>
            </a:extLst>
          </p:cNvPr>
          <p:cNvSpPr/>
          <p:nvPr/>
        </p:nvSpPr>
        <p:spPr>
          <a:xfrm>
            <a:off x="1666288" y="832993"/>
            <a:ext cx="2472152" cy="1077218"/>
          </a:xfrm>
          <a:prstGeom prst="rect">
            <a:avLst/>
          </a:prstGeom>
        </p:spPr>
        <p:txBody>
          <a:bodyPr wrap="none" anchor="ctr">
            <a:spAutoFit/>
          </a:bodyPr>
          <a:lstStyle/>
          <a:p>
            <a:r>
              <a:rPr lang="en-US" sz="3200" dirty="0">
                <a:solidFill>
                  <a:schemeClr val="bg2"/>
                </a:solidFill>
                <a:latin typeface="+mn-lt"/>
              </a:rPr>
              <a:t>Smart</a:t>
            </a:r>
            <a:br>
              <a:rPr lang="en-US" sz="3200" dirty="0">
                <a:solidFill>
                  <a:schemeClr val="bg2"/>
                </a:solidFill>
                <a:latin typeface="+mn-lt"/>
              </a:rPr>
            </a:br>
            <a:r>
              <a:rPr lang="en-US" sz="3200" dirty="0">
                <a:solidFill>
                  <a:schemeClr val="bg2"/>
                </a:solidFill>
                <a:latin typeface="+mn-lt"/>
              </a:rPr>
              <a:t>presentation</a:t>
            </a:r>
          </a:p>
        </p:txBody>
      </p:sp>
      <p:pic>
        <p:nvPicPr>
          <p:cNvPr id="7" name="Picture 6">
            <a:extLst>
              <a:ext uri="{FF2B5EF4-FFF2-40B4-BE49-F238E27FC236}">
                <a16:creationId xmlns:a16="http://schemas.microsoft.com/office/drawing/2014/main" id="{F2EBF728-A172-4EE2-974D-69BDF36AA7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 y="868680"/>
            <a:ext cx="1005840" cy="1005840"/>
          </a:xfrm>
          <a:prstGeom prst="rect">
            <a:avLst/>
          </a:prstGeom>
        </p:spPr>
      </p:pic>
      <p:sp>
        <p:nvSpPr>
          <p:cNvPr id="8" name="TextBox 7">
            <a:extLst>
              <a:ext uri="{FF2B5EF4-FFF2-40B4-BE49-F238E27FC236}">
                <a16:creationId xmlns:a16="http://schemas.microsoft.com/office/drawing/2014/main" id="{8F9DB8B4-B359-4C6B-A613-D22F54656BF0}"/>
              </a:ext>
            </a:extLst>
          </p:cNvPr>
          <p:cNvSpPr txBox="1"/>
          <p:nvPr/>
        </p:nvSpPr>
        <p:spPr>
          <a:xfrm>
            <a:off x="2535736" y="3278847"/>
            <a:ext cx="1828800" cy="646331"/>
          </a:xfrm>
          <a:prstGeom prst="rect">
            <a:avLst/>
          </a:prstGeom>
          <a:noFill/>
        </p:spPr>
        <p:txBody>
          <a:bodyPr wrap="square" rtlCol="0" anchor="ctr">
            <a:spAutoFit/>
          </a:bodyPr>
          <a:lstStyle/>
          <a:p>
            <a:pPr algn="ctr"/>
            <a:r>
              <a:rPr lang="en-US" dirty="0">
                <a:latin typeface="+mn-lt"/>
              </a:rPr>
              <a:t>4K</a:t>
            </a:r>
            <a:br>
              <a:rPr lang="en-US" dirty="0">
                <a:latin typeface="+mn-lt"/>
              </a:rPr>
            </a:br>
            <a:r>
              <a:rPr lang="en-US" dirty="0">
                <a:latin typeface="+mn-lt"/>
              </a:rPr>
              <a:t>content </a:t>
            </a:r>
          </a:p>
        </p:txBody>
      </p:sp>
      <p:sp>
        <p:nvSpPr>
          <p:cNvPr id="10" name="TextBox 9">
            <a:extLst>
              <a:ext uri="{FF2B5EF4-FFF2-40B4-BE49-F238E27FC236}">
                <a16:creationId xmlns:a16="http://schemas.microsoft.com/office/drawing/2014/main" id="{1C5FD212-A85E-4368-BC74-0F70F2E20874}"/>
              </a:ext>
            </a:extLst>
          </p:cNvPr>
          <p:cNvSpPr txBox="1"/>
          <p:nvPr/>
        </p:nvSpPr>
        <p:spPr>
          <a:xfrm>
            <a:off x="418314" y="3278847"/>
            <a:ext cx="1828800" cy="646331"/>
          </a:xfrm>
          <a:prstGeom prst="rect">
            <a:avLst/>
          </a:prstGeom>
          <a:noFill/>
        </p:spPr>
        <p:txBody>
          <a:bodyPr wrap="square" rtlCol="0" anchor="ctr">
            <a:spAutoFit/>
          </a:bodyPr>
          <a:lstStyle/>
          <a:p>
            <a:pPr algn="ctr"/>
            <a:r>
              <a:rPr lang="en-US" dirty="0">
                <a:latin typeface="+mn-lt"/>
              </a:rPr>
              <a:t>Wireless and wired sharing</a:t>
            </a:r>
          </a:p>
        </p:txBody>
      </p:sp>
      <p:sp>
        <p:nvSpPr>
          <p:cNvPr id="11" name="TextBox 10">
            <a:extLst>
              <a:ext uri="{FF2B5EF4-FFF2-40B4-BE49-F238E27FC236}">
                <a16:creationId xmlns:a16="http://schemas.microsoft.com/office/drawing/2014/main" id="{422AA399-A431-4469-B341-95914DC9DBD3}"/>
              </a:ext>
            </a:extLst>
          </p:cNvPr>
          <p:cNvSpPr txBox="1"/>
          <p:nvPr/>
        </p:nvSpPr>
        <p:spPr>
          <a:xfrm>
            <a:off x="4653158" y="3278847"/>
            <a:ext cx="1828800" cy="646331"/>
          </a:xfrm>
          <a:prstGeom prst="rect">
            <a:avLst/>
          </a:prstGeom>
          <a:noFill/>
        </p:spPr>
        <p:txBody>
          <a:bodyPr wrap="square" rtlCol="0" anchor="ctr">
            <a:spAutoFit/>
          </a:bodyPr>
          <a:lstStyle/>
          <a:p>
            <a:pPr algn="ctr"/>
            <a:r>
              <a:rPr lang="en-US" dirty="0">
                <a:latin typeface="+mn-lt"/>
              </a:rPr>
              <a:t>Local or </a:t>
            </a:r>
            <a:br>
              <a:rPr lang="en-US" dirty="0">
                <a:latin typeface="+mn-lt"/>
              </a:rPr>
            </a:br>
            <a:r>
              <a:rPr lang="en-US" dirty="0">
                <a:latin typeface="+mn-lt"/>
              </a:rPr>
              <a:t>in conference</a:t>
            </a:r>
          </a:p>
        </p:txBody>
      </p:sp>
      <p:cxnSp>
        <p:nvCxnSpPr>
          <p:cNvPr id="12" name="Straight Connector 11">
            <a:extLst>
              <a:ext uri="{FF2B5EF4-FFF2-40B4-BE49-F238E27FC236}">
                <a16:creationId xmlns:a16="http://schemas.microsoft.com/office/drawing/2014/main" id="{3A9FA697-7D87-4142-8C58-2C1CF1A5E759}"/>
              </a:ext>
            </a:extLst>
          </p:cNvPr>
          <p:cNvCxnSpPr/>
          <p:nvPr/>
        </p:nvCxnSpPr>
        <p:spPr>
          <a:xfrm>
            <a:off x="2565232" y="3281972"/>
            <a:ext cx="0" cy="64008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1A8F05-0A04-4414-B63F-331CA2564FBE}"/>
              </a:ext>
            </a:extLst>
          </p:cNvPr>
          <p:cNvCxnSpPr/>
          <p:nvPr/>
        </p:nvCxnSpPr>
        <p:spPr>
          <a:xfrm>
            <a:off x="4335040" y="3281972"/>
            <a:ext cx="0" cy="64008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B8A983-6D44-2043-941D-1B47B82FCAC0}"/>
              </a:ext>
            </a:extLst>
          </p:cNvPr>
          <p:cNvCxnSpPr/>
          <p:nvPr/>
        </p:nvCxnSpPr>
        <p:spPr>
          <a:xfrm>
            <a:off x="6481958" y="3278847"/>
            <a:ext cx="0" cy="64008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66E8C-5956-BC42-BED9-01B6E3767D04}"/>
              </a:ext>
            </a:extLst>
          </p:cNvPr>
          <p:cNvSpPr txBox="1"/>
          <p:nvPr/>
        </p:nvSpPr>
        <p:spPr>
          <a:xfrm>
            <a:off x="6886962" y="3277567"/>
            <a:ext cx="1828800" cy="646331"/>
          </a:xfrm>
          <a:prstGeom prst="rect">
            <a:avLst/>
          </a:prstGeom>
          <a:noFill/>
        </p:spPr>
        <p:txBody>
          <a:bodyPr wrap="square" rtlCol="0" anchor="ctr">
            <a:spAutoFit/>
          </a:bodyPr>
          <a:lstStyle/>
          <a:p>
            <a:pPr algn="ctr"/>
            <a:r>
              <a:rPr lang="en-US" dirty="0">
                <a:latin typeface="+mn-lt"/>
              </a:rPr>
              <a:t>White boarding across portfolio</a:t>
            </a:r>
          </a:p>
        </p:txBody>
      </p:sp>
    </p:spTree>
    <p:extLst>
      <p:ext uri="{BB962C8B-B14F-4D97-AF65-F5344CB8AC3E}">
        <p14:creationId xmlns:p14="http://schemas.microsoft.com/office/powerpoint/2010/main" val="772792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37822" cy="5143500"/>
          </a:xfrm>
          <a:prstGeom prst="rect">
            <a:avLst/>
          </a:prstGeom>
        </p:spPr>
      </p:pic>
      <p:sp>
        <p:nvSpPr>
          <p:cNvPr id="2" name="Rectangle: Top Corners Rounded 1">
            <a:extLst>
              <a:ext uri="{FF2B5EF4-FFF2-40B4-BE49-F238E27FC236}">
                <a16:creationId xmlns:a16="http://schemas.microsoft.com/office/drawing/2014/main" id="{2283B7B2-152D-4EB3-BFF8-C0D5B437CB9C}"/>
              </a:ext>
            </a:extLst>
          </p:cNvPr>
          <p:cNvSpPr/>
          <p:nvPr/>
        </p:nvSpPr>
        <p:spPr>
          <a:xfrm rot="5400000">
            <a:off x="1375756" y="1625138"/>
            <a:ext cx="997528" cy="3749040"/>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9">
            <a:extLst>
              <a:ext uri="{FF2B5EF4-FFF2-40B4-BE49-F238E27FC236}">
                <a16:creationId xmlns:a16="http://schemas.microsoft.com/office/drawing/2014/main" id="{DC9BF13A-AF87-4364-BC2D-2A6F55ED9B45}"/>
              </a:ext>
            </a:extLst>
          </p:cNvPr>
          <p:cNvSpPr txBox="1">
            <a:spLocks/>
          </p:cNvSpPr>
          <p:nvPr/>
        </p:nvSpPr>
        <p:spPr bwMode="auto">
          <a:xfrm>
            <a:off x="447483" y="3131150"/>
            <a:ext cx="2762633" cy="78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solidFill>
                  <a:schemeClr val="bg1">
                    <a:lumMod val="75000"/>
                  </a:schemeClr>
                </a:solidFill>
              </a:rPr>
              <a:t>White boarding across portfolio</a:t>
            </a:r>
          </a:p>
        </p:txBody>
      </p:sp>
    </p:spTree>
    <p:extLst>
      <p:ext uri="{BB962C8B-B14F-4D97-AF65-F5344CB8AC3E}">
        <p14:creationId xmlns:p14="http://schemas.microsoft.com/office/powerpoint/2010/main" val="1125414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327633-228D-4254-870C-483FDFD4DD8A}"/>
              </a:ext>
            </a:extLst>
          </p:cNvPr>
          <p:cNvSpPr/>
          <p:nvPr/>
        </p:nvSpPr>
        <p:spPr>
          <a:xfrm>
            <a:off x="8138160" y="0"/>
            <a:ext cx="1005840" cy="274320"/>
          </a:xfrm>
          <a:prstGeom prst="rect">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latin typeface="CiscoSansTT" panose="020B0503020201020303" pitchFamily="34" charset="0"/>
                <a:cs typeface="CiscoSansTT" panose="020B0503020201020303" pitchFamily="34" charset="0"/>
              </a:rPr>
              <a:t>OPTION 2</a:t>
            </a:r>
          </a:p>
        </p:txBody>
      </p:sp>
      <p:sp>
        <p:nvSpPr>
          <p:cNvPr id="5" name="Rectangle 4">
            <a:extLst>
              <a:ext uri="{FF2B5EF4-FFF2-40B4-BE49-F238E27FC236}">
                <a16:creationId xmlns:a16="http://schemas.microsoft.com/office/drawing/2014/main" id="{639A27B9-ECAF-4706-A49F-72B7715FB1F2}"/>
              </a:ext>
            </a:extLst>
          </p:cNvPr>
          <p:cNvSpPr/>
          <p:nvPr/>
        </p:nvSpPr>
        <p:spPr>
          <a:xfrm>
            <a:off x="0" y="-4555"/>
            <a:ext cx="4572000" cy="27432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F9DB8B4-B359-4C6B-A613-D22F54656BF0}"/>
              </a:ext>
            </a:extLst>
          </p:cNvPr>
          <p:cNvSpPr txBox="1"/>
          <p:nvPr/>
        </p:nvSpPr>
        <p:spPr>
          <a:xfrm>
            <a:off x="5060092" y="3358998"/>
            <a:ext cx="1857236" cy="523220"/>
          </a:xfrm>
          <a:prstGeom prst="rect">
            <a:avLst/>
          </a:prstGeom>
          <a:noFill/>
        </p:spPr>
        <p:txBody>
          <a:bodyPr wrap="square" rtlCol="0" anchor="ctr">
            <a:spAutoFit/>
          </a:bodyPr>
          <a:lstStyle/>
          <a:p>
            <a:pPr algn="ctr">
              <a:spcAft>
                <a:spcPts val="1800"/>
              </a:spcAft>
            </a:pPr>
            <a:r>
              <a:rPr lang="en-US" sz="1400" dirty="0">
                <a:latin typeface="+mn-lt"/>
              </a:rPr>
              <a:t>In-room</a:t>
            </a:r>
            <a:r>
              <a:rPr lang="en-US" sz="1400" dirty="0">
                <a:latin typeface="+mn-lt"/>
                <a:ea typeface="Helvetica Neue Light" charset="0"/>
                <a:cs typeface="Helvetica Neue Light" charset="0"/>
              </a:rPr>
              <a:t> and </a:t>
            </a:r>
            <a:br>
              <a:rPr lang="en-US" sz="1400" dirty="0">
                <a:latin typeface="+mn-lt"/>
                <a:ea typeface="Helvetica Neue Light" charset="0"/>
                <a:cs typeface="Helvetica Neue Light" charset="0"/>
              </a:rPr>
            </a:br>
            <a:r>
              <a:rPr lang="en-US" sz="1400" dirty="0">
                <a:latin typeface="+mn-lt"/>
                <a:ea typeface="Helvetica Neue Light" charset="0"/>
                <a:cs typeface="Helvetica Neue Light" charset="0"/>
              </a:rPr>
              <a:t>3rd party control</a:t>
            </a:r>
          </a:p>
        </p:txBody>
      </p:sp>
      <p:sp>
        <p:nvSpPr>
          <p:cNvPr id="10" name="TextBox 9">
            <a:extLst>
              <a:ext uri="{FF2B5EF4-FFF2-40B4-BE49-F238E27FC236}">
                <a16:creationId xmlns:a16="http://schemas.microsoft.com/office/drawing/2014/main" id="{1C5FD212-A85E-4368-BC74-0F70F2E20874}"/>
              </a:ext>
            </a:extLst>
          </p:cNvPr>
          <p:cNvSpPr txBox="1"/>
          <p:nvPr/>
        </p:nvSpPr>
        <p:spPr>
          <a:xfrm>
            <a:off x="2431821" y="3358997"/>
            <a:ext cx="2723906" cy="523220"/>
          </a:xfrm>
          <a:prstGeom prst="rect">
            <a:avLst/>
          </a:prstGeom>
          <a:noFill/>
        </p:spPr>
        <p:txBody>
          <a:bodyPr wrap="square" rtlCol="0" anchor="ctr">
            <a:spAutoFit/>
          </a:bodyPr>
          <a:lstStyle>
            <a:defPPr>
              <a:defRPr lang="en-US"/>
            </a:defPPr>
            <a:lvl1pPr algn="ctr">
              <a:defRPr>
                <a:latin typeface="+mn-lt"/>
              </a:defRPr>
            </a:lvl1pPr>
          </a:lstStyle>
          <a:p>
            <a:r>
              <a:rPr lang="en-US" sz="1400" dirty="0"/>
              <a:t>Easy integration with standard displays</a:t>
            </a:r>
          </a:p>
        </p:txBody>
      </p:sp>
      <p:sp>
        <p:nvSpPr>
          <p:cNvPr id="11" name="TextBox 10">
            <a:extLst>
              <a:ext uri="{FF2B5EF4-FFF2-40B4-BE49-F238E27FC236}">
                <a16:creationId xmlns:a16="http://schemas.microsoft.com/office/drawing/2014/main" id="{422AA399-A431-4469-B341-95914DC9DBD3}"/>
              </a:ext>
            </a:extLst>
          </p:cNvPr>
          <p:cNvSpPr txBox="1"/>
          <p:nvPr/>
        </p:nvSpPr>
        <p:spPr>
          <a:xfrm>
            <a:off x="6761384" y="3251275"/>
            <a:ext cx="2025912" cy="738664"/>
          </a:xfrm>
          <a:prstGeom prst="rect">
            <a:avLst/>
          </a:prstGeom>
          <a:noFill/>
        </p:spPr>
        <p:txBody>
          <a:bodyPr wrap="square" rtlCol="0" anchor="ctr">
            <a:spAutoFit/>
          </a:bodyPr>
          <a:lstStyle>
            <a:defPPr>
              <a:defRPr lang="en-US"/>
            </a:defPPr>
            <a:lvl1pPr algn="ctr">
              <a:defRPr>
                <a:latin typeface="+mn-lt"/>
              </a:defRPr>
            </a:lvl1pPr>
          </a:lstStyle>
          <a:p>
            <a:r>
              <a:rPr lang="en-US" sz="1400" dirty="0"/>
              <a:t>Macros framework </a:t>
            </a:r>
            <a:br>
              <a:rPr lang="en-US" sz="1400" dirty="0"/>
            </a:br>
            <a:r>
              <a:rPr lang="en-US" sz="1400" dirty="0"/>
              <a:t>for customized experience</a:t>
            </a:r>
          </a:p>
        </p:txBody>
      </p:sp>
      <p:cxnSp>
        <p:nvCxnSpPr>
          <p:cNvPr id="12" name="Straight Connector 11">
            <a:extLst>
              <a:ext uri="{FF2B5EF4-FFF2-40B4-BE49-F238E27FC236}">
                <a16:creationId xmlns:a16="http://schemas.microsoft.com/office/drawing/2014/main" id="{3A9FA697-7D87-4142-8C58-2C1CF1A5E759}"/>
              </a:ext>
            </a:extLst>
          </p:cNvPr>
          <p:cNvCxnSpPr>
            <a:cxnSpLocks/>
          </p:cNvCxnSpPr>
          <p:nvPr/>
        </p:nvCxnSpPr>
        <p:spPr>
          <a:xfrm>
            <a:off x="5184107" y="3281971"/>
            <a:ext cx="0" cy="640081"/>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1A8F05-0A04-4414-B63F-331CA2564FBE}"/>
              </a:ext>
            </a:extLst>
          </p:cNvPr>
          <p:cNvCxnSpPr>
            <a:cxnSpLocks/>
          </p:cNvCxnSpPr>
          <p:nvPr/>
        </p:nvCxnSpPr>
        <p:spPr>
          <a:xfrm>
            <a:off x="6869508" y="3281971"/>
            <a:ext cx="0" cy="640081"/>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2738645"/>
          </a:xfrm>
          <a:prstGeom prst="rect">
            <a:avLst/>
          </a:prstGeom>
        </p:spPr>
      </p:pic>
      <p:sp>
        <p:nvSpPr>
          <p:cNvPr id="2" name="Rectangle 1"/>
          <p:cNvSpPr/>
          <p:nvPr/>
        </p:nvSpPr>
        <p:spPr>
          <a:xfrm>
            <a:off x="0" y="1136912"/>
            <a:ext cx="4572000" cy="5232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solidFill>
                  <a:schemeClr val="bg2"/>
                </a:solidFill>
                <a:latin typeface="+mn-lt"/>
                <a:ea typeface="+mn-ea"/>
                <a:cs typeface="+mn-cs"/>
              </a:rPr>
              <a:t>Smart rooms</a:t>
            </a:r>
          </a:p>
        </p:txBody>
      </p:sp>
      <p:sp>
        <p:nvSpPr>
          <p:cNvPr id="4" name="TextBox 3">
            <a:extLst>
              <a:ext uri="{FF2B5EF4-FFF2-40B4-BE49-F238E27FC236}">
                <a16:creationId xmlns:a16="http://schemas.microsoft.com/office/drawing/2014/main" id="{12990132-F924-474C-8529-B7A6A5A3FD63}"/>
              </a:ext>
            </a:extLst>
          </p:cNvPr>
          <p:cNvSpPr txBox="1"/>
          <p:nvPr/>
        </p:nvSpPr>
        <p:spPr>
          <a:xfrm>
            <a:off x="163313" y="3363688"/>
            <a:ext cx="2579884" cy="523220"/>
          </a:xfrm>
          <a:prstGeom prst="rect">
            <a:avLst/>
          </a:prstGeom>
          <a:noFill/>
        </p:spPr>
        <p:txBody>
          <a:bodyPr wrap="square" rtlCol="0">
            <a:spAutoFit/>
          </a:bodyPr>
          <a:lstStyle/>
          <a:p>
            <a:pPr algn="ctr"/>
            <a:r>
              <a:rPr lang="en-US" sz="1400" dirty="0">
                <a:latin typeface="+mn-lt"/>
              </a:rPr>
              <a:t>People count for</a:t>
            </a:r>
            <a:br>
              <a:rPr lang="en-US" sz="1400" dirty="0">
                <a:latin typeface="+mn-lt"/>
              </a:rPr>
            </a:br>
            <a:r>
              <a:rPr lang="en-US" sz="1400" dirty="0">
                <a:latin typeface="+mn-lt"/>
              </a:rPr>
              <a:t>resource planning</a:t>
            </a:r>
          </a:p>
        </p:txBody>
      </p:sp>
      <p:cxnSp>
        <p:nvCxnSpPr>
          <p:cNvPr id="15" name="Straight Connector 14">
            <a:extLst>
              <a:ext uri="{FF2B5EF4-FFF2-40B4-BE49-F238E27FC236}">
                <a16:creationId xmlns:a16="http://schemas.microsoft.com/office/drawing/2014/main" id="{AA636AD1-37A5-D94B-A096-8CF333A09F54}"/>
              </a:ext>
            </a:extLst>
          </p:cNvPr>
          <p:cNvCxnSpPr>
            <a:cxnSpLocks/>
          </p:cNvCxnSpPr>
          <p:nvPr/>
        </p:nvCxnSpPr>
        <p:spPr>
          <a:xfrm>
            <a:off x="2395470" y="3325515"/>
            <a:ext cx="0" cy="640081"/>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535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6170" y="1928032"/>
            <a:ext cx="3791392" cy="1569019"/>
          </a:xfrm>
          <a:prstGeom prst="rect">
            <a:avLst/>
          </a:prstGeom>
        </p:spPr>
        <p:txBody>
          <a:bodyPr wrap="square" lIns="0" tIns="0" rIns="0" bIns="0">
            <a:spAutoFit/>
          </a:bodyPr>
          <a:lstStyle/>
          <a:p>
            <a:pPr marL="285750" lvl="1" indent="-285750">
              <a:lnSpc>
                <a:spcPct val="110000"/>
              </a:lnSpc>
              <a:spcBef>
                <a:spcPts val="600"/>
              </a:spcBef>
              <a:buFont typeface="Arial" charset="0"/>
              <a:buChar char="•"/>
            </a:pPr>
            <a:r>
              <a:rPr lang="en-US" sz="1600" dirty="0">
                <a:solidFill>
                  <a:schemeClr val="bg1"/>
                </a:solidFill>
                <a:latin typeface="+mj-lt"/>
              </a:rPr>
              <a:t>Simple to schedule </a:t>
            </a:r>
          </a:p>
          <a:p>
            <a:pPr marL="285750" lvl="1" indent="-285750">
              <a:lnSpc>
                <a:spcPct val="110000"/>
              </a:lnSpc>
              <a:spcBef>
                <a:spcPts val="600"/>
              </a:spcBef>
              <a:buFont typeface="Arial" charset="0"/>
              <a:buChar char="•"/>
            </a:pPr>
            <a:r>
              <a:rPr lang="en-US" sz="1600" dirty="0">
                <a:solidFill>
                  <a:schemeClr val="bg1"/>
                </a:solidFill>
                <a:latin typeface="+mj-lt"/>
              </a:rPr>
              <a:t>Join from any mobile, desk or room device</a:t>
            </a:r>
          </a:p>
          <a:p>
            <a:pPr marL="285750" lvl="1" indent="-285750">
              <a:lnSpc>
                <a:spcPct val="110000"/>
              </a:lnSpc>
              <a:spcBef>
                <a:spcPts val="600"/>
              </a:spcBef>
              <a:buFont typeface="Arial" charset="0"/>
              <a:buChar char="•"/>
            </a:pPr>
            <a:r>
              <a:rPr lang="en-US" sz="1600" dirty="0">
                <a:solidFill>
                  <a:schemeClr val="bg1"/>
                </a:solidFill>
                <a:latin typeface="+mj-lt"/>
              </a:rPr>
              <a:t>Share content from personal devices</a:t>
            </a:r>
          </a:p>
          <a:p>
            <a:pPr marL="285750" lvl="1" indent="-285750">
              <a:lnSpc>
                <a:spcPct val="110000"/>
              </a:lnSpc>
              <a:spcBef>
                <a:spcPts val="600"/>
              </a:spcBef>
              <a:buFont typeface="Arial" charset="0"/>
              <a:buChar char="•"/>
            </a:pPr>
            <a:r>
              <a:rPr lang="en-US" sz="1600" dirty="0">
                <a:solidFill>
                  <a:schemeClr val="bg1"/>
                </a:solidFill>
                <a:latin typeface="+mj-lt"/>
              </a:rPr>
              <a:t>Globally available and secure</a:t>
            </a:r>
          </a:p>
        </p:txBody>
      </p:sp>
      <p:pic>
        <p:nvPicPr>
          <p:cNvPr id="6" name="Picture 5">
            <a:extLst>
              <a:ext uri="{FF2B5EF4-FFF2-40B4-BE49-F238E27FC236}">
                <a16:creationId xmlns:a16="http://schemas.microsoft.com/office/drawing/2014/main" id="{3488FF3D-B0EF-4D05-BDE1-3371DC337FB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32105" y="1393373"/>
            <a:ext cx="4047439" cy="2561772"/>
          </a:xfrm>
          <a:prstGeom prst="roundRect">
            <a:avLst/>
          </a:prstGeom>
        </p:spPr>
      </p:pic>
      <p:pic>
        <p:nvPicPr>
          <p:cNvPr id="3" name="Picture 2">
            <a:extLst>
              <a:ext uri="{FF2B5EF4-FFF2-40B4-BE49-F238E27FC236}">
                <a16:creationId xmlns:a16="http://schemas.microsoft.com/office/drawing/2014/main" id="{1FF46DDF-7176-9040-B988-54A2F27AC169}"/>
              </a:ext>
            </a:extLst>
          </p:cNvPr>
          <p:cNvPicPr>
            <a:picLocks noChangeAspect="1"/>
          </p:cNvPicPr>
          <p:nvPr/>
        </p:nvPicPr>
        <p:blipFill>
          <a:blip r:embed="rId4"/>
          <a:stretch>
            <a:fillRect/>
          </a:stretch>
        </p:blipFill>
        <p:spPr>
          <a:xfrm>
            <a:off x="464456" y="339626"/>
            <a:ext cx="730447" cy="730447"/>
          </a:xfrm>
          <a:prstGeom prst="rect">
            <a:avLst/>
          </a:prstGeom>
        </p:spPr>
      </p:pic>
      <p:sp>
        <p:nvSpPr>
          <p:cNvPr id="2" name="Title 1">
            <a:extLst>
              <a:ext uri="{FF2B5EF4-FFF2-40B4-BE49-F238E27FC236}">
                <a16:creationId xmlns:a16="http://schemas.microsoft.com/office/drawing/2014/main" id="{7DCE57A8-F4CB-4B73-A849-2BDBD97F80C3}"/>
              </a:ext>
            </a:extLst>
          </p:cNvPr>
          <p:cNvSpPr>
            <a:spLocks noGrp="1"/>
          </p:cNvSpPr>
          <p:nvPr>
            <p:ph type="title"/>
          </p:nvPr>
        </p:nvSpPr>
        <p:spPr>
          <a:xfrm>
            <a:off x="1194903" y="341313"/>
            <a:ext cx="8345488" cy="731837"/>
          </a:xfrm>
        </p:spPr>
        <p:txBody>
          <a:bodyPr/>
          <a:lstStyle/>
          <a:p>
            <a:r>
              <a:rPr lang="en-US" dirty="0"/>
              <a:t>Cisco </a:t>
            </a:r>
            <a:r>
              <a:rPr lang="en-US" dirty="0" err="1"/>
              <a:t>Webex</a:t>
            </a:r>
            <a:r>
              <a:rPr lang="en-US" dirty="0"/>
              <a:t> Meetings</a:t>
            </a:r>
            <a:br>
              <a:rPr lang="en-US" dirty="0"/>
            </a:br>
            <a:r>
              <a:rPr lang="en-US" sz="2000" dirty="0"/>
              <a:t>Extend the video experience</a:t>
            </a:r>
          </a:p>
        </p:txBody>
      </p:sp>
    </p:spTree>
    <p:extLst>
      <p:ext uri="{BB962C8B-B14F-4D97-AF65-F5344CB8AC3E}">
        <p14:creationId xmlns:p14="http://schemas.microsoft.com/office/powerpoint/2010/main" val="273360330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76" y="1496460"/>
            <a:ext cx="4822399" cy="2484050"/>
            <a:chOff x="233835" y="1313924"/>
            <a:chExt cx="5617078" cy="2953276"/>
          </a:xfrm>
        </p:grpSpPr>
        <p:grpSp>
          <p:nvGrpSpPr>
            <p:cNvPr id="5" name="Group 4"/>
            <p:cNvGrpSpPr/>
            <p:nvPr/>
          </p:nvGrpSpPr>
          <p:grpSpPr>
            <a:xfrm>
              <a:off x="233835" y="1313924"/>
              <a:ext cx="5617078" cy="2953276"/>
              <a:chOff x="3502460" y="1108176"/>
              <a:chExt cx="5105514" cy="2839202"/>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2460" y="1108176"/>
                <a:ext cx="5105514" cy="2839202"/>
              </a:xfrm>
              <a:prstGeom prst="rect">
                <a:avLst/>
              </a:prstGeom>
            </p:spPr>
          </p:pic>
          <p:grpSp>
            <p:nvGrpSpPr>
              <p:cNvPr id="7" name="Group 6"/>
              <p:cNvGrpSpPr/>
              <p:nvPr/>
            </p:nvGrpSpPr>
            <p:grpSpPr>
              <a:xfrm>
                <a:off x="4167115" y="1295405"/>
                <a:ext cx="3766115" cy="2338700"/>
                <a:chOff x="3864417" y="1347503"/>
                <a:chExt cx="3766115" cy="2338700"/>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4417" y="1347503"/>
                  <a:ext cx="3766115" cy="2338700"/>
                </a:xfrm>
                <a:prstGeom prst="rect">
                  <a:avLst/>
                </a:prstGeom>
                <a:effectLst>
                  <a:outerShdw blurRad="50800" dist="38100" dir="2700000" algn="tl" rotWithShape="0">
                    <a:prstClr val="black">
                      <a:alpha val="40000"/>
                    </a:prstClr>
                  </a:outerShdw>
                </a:effectLst>
              </p:spPr>
            </p:pic>
            <p:pic>
              <p:nvPicPr>
                <p:cNvPr id="9" name="CALL - Output.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22508" y="1445373"/>
                  <a:ext cx="2465994" cy="1487658"/>
                </a:xfrm>
                <a:prstGeom prst="rect">
                  <a:avLst/>
                </a:prstGeom>
                <a:ln w="12700" cap="flat">
                  <a:noFill/>
                  <a:prstDash val="solid"/>
                  <a:miter lim="400000"/>
                </a:ln>
                <a:effectLst/>
              </p:spPr>
            </p:pic>
          </p:grpSp>
        </p:grpSp>
        <p:pic>
          <p:nvPicPr>
            <p:cNvPr id="2" name="Picture 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5238" y="1610478"/>
              <a:ext cx="633322" cy="2330863"/>
            </a:xfrm>
            <a:prstGeom prst="rect">
              <a:avLst/>
            </a:prstGeom>
          </p:spPr>
        </p:pic>
        <p:sp>
          <p:nvSpPr>
            <p:cNvPr id="3" name="Rectangle 2"/>
            <p:cNvSpPr/>
            <p:nvPr/>
          </p:nvSpPr>
          <p:spPr>
            <a:xfrm>
              <a:off x="2349236" y="3157908"/>
              <a:ext cx="2126002" cy="55291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778552" y="3388430"/>
              <a:ext cx="696686" cy="55291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349235" y="3599545"/>
              <a:ext cx="2159869" cy="338554"/>
            </a:xfrm>
            <a:prstGeom prst="rect">
              <a:avLst/>
            </a:prstGeom>
            <a:solidFill>
              <a:schemeClr val="bg2"/>
            </a:solidFill>
          </p:spPr>
          <p:txBody>
            <a:bodyPr wrap="square" rtlCol="0">
              <a:spAutoFit/>
            </a:bodyPr>
            <a:lstStyle/>
            <a:p>
              <a:r>
                <a:rPr lang="en-US" sz="800" b="1" dirty="0">
                  <a:latin typeface="+mn-lt"/>
                </a:rPr>
                <a:t>John Smith 14:01</a:t>
              </a:r>
            </a:p>
            <a:p>
              <a:r>
                <a:rPr lang="en-US" sz="800" dirty="0">
                  <a:latin typeface="+mn-lt"/>
                </a:rPr>
                <a:t>Could you share the presentation</a:t>
              </a:r>
            </a:p>
          </p:txBody>
        </p:sp>
      </p:grpSp>
      <p:sp>
        <p:nvSpPr>
          <p:cNvPr id="14" name="Text Placeholder 1"/>
          <p:cNvSpPr txBox="1">
            <a:spLocks/>
          </p:cNvSpPr>
          <p:nvPr/>
        </p:nvSpPr>
        <p:spPr>
          <a:xfrm>
            <a:off x="4829675" y="1302486"/>
            <a:ext cx="4246688" cy="2313674"/>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
                <a:schemeClr val="bg1"/>
              </a:buClr>
              <a:buNone/>
            </a:pPr>
            <a:r>
              <a:rPr lang="en-US" sz="1600" b="1" dirty="0">
                <a:solidFill>
                  <a:schemeClr val="bg1"/>
                </a:solidFill>
              </a:rPr>
              <a:t>Meet where you work</a:t>
            </a:r>
          </a:p>
          <a:p>
            <a:pPr>
              <a:buClr>
                <a:schemeClr val="bg1"/>
              </a:buClr>
            </a:pPr>
            <a:r>
              <a:rPr lang="en-US" sz="1400" b="1" dirty="0">
                <a:solidFill>
                  <a:schemeClr val="accent2"/>
                </a:solidFill>
              </a:rPr>
              <a:t>Join</a:t>
            </a:r>
            <a:r>
              <a:rPr lang="en-US" sz="1400" dirty="0">
                <a:solidFill>
                  <a:schemeClr val="bg1"/>
                </a:solidFill>
              </a:rPr>
              <a:t> button brought to you (Cisco Webex Teams and Webex Meetings)</a:t>
            </a:r>
          </a:p>
          <a:p>
            <a:pPr>
              <a:buClr>
                <a:schemeClr val="bg1"/>
              </a:buClr>
            </a:pPr>
            <a:r>
              <a:rPr lang="en-US" sz="1400" dirty="0">
                <a:solidFill>
                  <a:schemeClr val="bg1"/>
                </a:solidFill>
              </a:rPr>
              <a:t>Join any on-premises or 3rd party SIP meeting</a:t>
            </a:r>
          </a:p>
          <a:p>
            <a:pPr>
              <a:buClr>
                <a:schemeClr val="bg1"/>
              </a:buClr>
            </a:pPr>
            <a:r>
              <a:rPr lang="en-US" sz="1400" dirty="0">
                <a:solidFill>
                  <a:schemeClr val="bg1"/>
                </a:solidFill>
              </a:rPr>
              <a:t>Instantly switch between meetings</a:t>
            </a:r>
          </a:p>
          <a:p>
            <a:pPr marL="0" indent="0">
              <a:buClr>
                <a:schemeClr val="bg1"/>
              </a:buClr>
              <a:buNone/>
            </a:pPr>
            <a:r>
              <a:rPr lang="en-US" sz="1600" b="1" dirty="0">
                <a:solidFill>
                  <a:schemeClr val="bg1"/>
                </a:solidFill>
              </a:rPr>
              <a:t>Make meetings more productive</a:t>
            </a:r>
          </a:p>
          <a:p>
            <a:pPr>
              <a:buClr>
                <a:schemeClr val="bg1"/>
              </a:buClr>
            </a:pPr>
            <a:r>
              <a:rPr lang="en-US" sz="1400" dirty="0">
                <a:solidFill>
                  <a:schemeClr val="bg1"/>
                </a:solidFill>
              </a:rPr>
              <a:t>Surround meetings with messaging &amp; content</a:t>
            </a:r>
          </a:p>
          <a:p>
            <a:pPr>
              <a:buClr>
                <a:schemeClr val="bg1"/>
              </a:buClr>
            </a:pPr>
            <a:r>
              <a:rPr lang="en-GB" sz="1400" dirty="0">
                <a:solidFill>
                  <a:schemeClr val="bg1"/>
                </a:solidFill>
              </a:rPr>
              <a:t>Before meeting discussions and working</a:t>
            </a:r>
          </a:p>
          <a:p>
            <a:pPr>
              <a:buClr>
                <a:schemeClr val="bg1"/>
              </a:buClr>
            </a:pPr>
            <a:r>
              <a:rPr lang="en-GB" sz="1400" dirty="0">
                <a:solidFill>
                  <a:schemeClr val="bg1"/>
                </a:solidFill>
              </a:rPr>
              <a:t>Continue the momentum after the meeting</a:t>
            </a:r>
          </a:p>
        </p:txBody>
      </p:sp>
      <p:pic>
        <p:nvPicPr>
          <p:cNvPr id="13" name="Picture 12">
            <a:extLst>
              <a:ext uri="{FF2B5EF4-FFF2-40B4-BE49-F238E27FC236}">
                <a16:creationId xmlns:a16="http://schemas.microsoft.com/office/drawing/2014/main" id="{C6CA1087-26B0-434F-A76C-99422815D83D}"/>
              </a:ext>
            </a:extLst>
          </p:cNvPr>
          <p:cNvPicPr>
            <a:picLocks noChangeAspect="1"/>
          </p:cNvPicPr>
          <p:nvPr/>
        </p:nvPicPr>
        <p:blipFill>
          <a:blip r:embed="rId7"/>
          <a:stretch>
            <a:fillRect/>
          </a:stretch>
        </p:blipFill>
        <p:spPr>
          <a:xfrm flipV="1">
            <a:off x="464348" y="338328"/>
            <a:ext cx="731520" cy="731520"/>
          </a:xfrm>
          <a:prstGeom prst="rect">
            <a:avLst/>
          </a:prstGeom>
        </p:spPr>
      </p:pic>
      <p:sp>
        <p:nvSpPr>
          <p:cNvPr id="4" name="Title 3">
            <a:extLst>
              <a:ext uri="{FF2B5EF4-FFF2-40B4-BE49-F238E27FC236}">
                <a16:creationId xmlns:a16="http://schemas.microsoft.com/office/drawing/2014/main" id="{0952055D-59E3-425A-BBF3-BA9F0A3C0F5E}"/>
              </a:ext>
            </a:extLst>
          </p:cNvPr>
          <p:cNvSpPr>
            <a:spLocks noGrp="1"/>
          </p:cNvSpPr>
          <p:nvPr>
            <p:ph type="title"/>
          </p:nvPr>
        </p:nvSpPr>
        <p:spPr>
          <a:xfrm>
            <a:off x="1197864" y="341313"/>
            <a:ext cx="8345488" cy="731837"/>
          </a:xfrm>
        </p:spPr>
        <p:txBody>
          <a:bodyPr/>
          <a:lstStyle/>
          <a:p>
            <a:r>
              <a:rPr lang="en-US" dirty="0"/>
              <a:t>Cisco </a:t>
            </a:r>
            <a:r>
              <a:rPr lang="en-US" dirty="0" err="1"/>
              <a:t>Webex</a:t>
            </a:r>
            <a:r>
              <a:rPr lang="en-US" dirty="0"/>
              <a:t> Teams</a:t>
            </a:r>
            <a:br>
              <a:rPr lang="en-US" dirty="0"/>
            </a:br>
            <a:r>
              <a:rPr lang="en-US" sz="2000" dirty="0"/>
              <a:t>Meeting within your workflow</a:t>
            </a:r>
          </a:p>
        </p:txBody>
      </p:sp>
    </p:spTree>
    <p:extLst>
      <p:ext uri="{BB962C8B-B14F-4D97-AF65-F5344CB8AC3E}">
        <p14:creationId xmlns:p14="http://schemas.microsoft.com/office/powerpoint/2010/main" val="198015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 Same Side Corner Rectangle 21"/>
          <p:cNvSpPr/>
          <p:nvPr/>
        </p:nvSpPr>
        <p:spPr>
          <a:xfrm rot="5400000">
            <a:off x="1573734" y="424845"/>
            <a:ext cx="1463040" cy="4610511"/>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6"/>
          <p:cNvSpPr>
            <a:spLocks/>
          </p:cNvSpPr>
          <p:nvPr/>
        </p:nvSpPr>
        <p:spPr bwMode="auto">
          <a:xfrm>
            <a:off x="5068117" y="1269931"/>
            <a:ext cx="3101662" cy="415498"/>
          </a:xfrm>
          <a:prstGeom prst="rect">
            <a:avLst/>
          </a:prstGeom>
          <a:noFill/>
          <a:ln w="12700" cap="flat" cmpd="sng">
            <a:noFill/>
            <a:prstDash val="solid"/>
            <a:miter lim="400000"/>
            <a:headEnd type="none" w="med" len="med"/>
            <a:tailEnd type="none" w="med" len="med"/>
          </a:ln>
          <a:effectLst/>
        </p:spPr>
        <p:txBody>
          <a:bodyPr wrap="square" lIns="91440" tIns="19050" rIns="19050" bIns="19050">
            <a:prstTxWarp prst="textNoShape">
              <a:avLst/>
            </a:prstTxWarp>
            <a:spAutoFit/>
          </a:bodyPr>
          <a:lstStyle/>
          <a:p>
            <a:r>
              <a:rPr lang="en-US" sz="1400" dirty="0">
                <a:solidFill>
                  <a:schemeClr val="accent1"/>
                </a:solidFill>
                <a:latin typeface="+mn-lt"/>
                <a:ea typeface="CiscoSansTT Light"/>
                <a:cs typeface="CiscoSansTT Light"/>
                <a:sym typeface="Helvetica" pitchFamily="8" charset="0"/>
              </a:rPr>
              <a:t>Personalized experience</a:t>
            </a:r>
          </a:p>
          <a:p>
            <a:r>
              <a:rPr lang="en-US" sz="1050" dirty="0">
                <a:latin typeface="+mn-lt"/>
                <a:ea typeface="CiscoSansTT Light"/>
                <a:cs typeface="CiscoSansTT Light"/>
                <a:sym typeface="Helvetica" pitchFamily="8" charset="0"/>
              </a:rPr>
              <a:t>Automatically recognizes you and says hello</a:t>
            </a:r>
          </a:p>
        </p:txBody>
      </p:sp>
      <p:sp>
        <p:nvSpPr>
          <p:cNvPr id="17" name="Rectangle 6"/>
          <p:cNvSpPr>
            <a:spLocks/>
          </p:cNvSpPr>
          <p:nvPr/>
        </p:nvSpPr>
        <p:spPr bwMode="auto">
          <a:xfrm>
            <a:off x="5068116" y="1969786"/>
            <a:ext cx="3613971" cy="738664"/>
          </a:xfrm>
          <a:prstGeom prst="rect">
            <a:avLst/>
          </a:prstGeom>
          <a:noFill/>
          <a:ln w="12700" cap="flat" cmpd="sng">
            <a:noFill/>
            <a:prstDash val="solid"/>
            <a:miter lim="400000"/>
            <a:headEnd type="none" w="med" len="med"/>
            <a:tailEnd type="none" w="med" len="med"/>
          </a:ln>
          <a:effectLst/>
        </p:spPr>
        <p:txBody>
          <a:bodyPr wrap="square" lIns="91440" tIns="19050" rIns="19050" bIns="19050">
            <a:prstTxWarp prst="textNoShape">
              <a:avLst/>
            </a:prstTxWarp>
            <a:spAutoFit/>
          </a:bodyPr>
          <a:lstStyle/>
          <a:p>
            <a:r>
              <a:rPr lang="en-US" sz="1400" dirty="0">
                <a:solidFill>
                  <a:schemeClr val="accent1"/>
                </a:solidFill>
                <a:latin typeface="+mn-lt"/>
                <a:ea typeface="CiscoSansTT Light"/>
                <a:cs typeface="CiscoSansTT Light"/>
                <a:sym typeface="Helvetica" pitchFamily="8" charset="0"/>
              </a:rPr>
              <a:t>Integrate with the Cisco Webex Teams app</a:t>
            </a:r>
          </a:p>
          <a:p>
            <a:r>
              <a:rPr lang="en-US" sz="1050" dirty="0">
                <a:latin typeface="+mn-lt"/>
                <a:ea typeface="CiscoSansTT Light"/>
                <a:cs typeface="CiscoSansTT Light"/>
                <a:sym typeface="Helvetica" pitchFamily="8" charset="0"/>
              </a:rPr>
              <a:t>Initiate a call or activity such as file sharing or white boarding from a Webex Teams space on your  personal device</a:t>
            </a:r>
          </a:p>
        </p:txBody>
      </p:sp>
      <p:sp>
        <p:nvSpPr>
          <p:cNvPr id="18" name="Rectangle 6"/>
          <p:cNvSpPr>
            <a:spLocks/>
          </p:cNvSpPr>
          <p:nvPr/>
        </p:nvSpPr>
        <p:spPr bwMode="auto">
          <a:xfrm>
            <a:off x="5068116" y="2890786"/>
            <a:ext cx="3168673" cy="792525"/>
          </a:xfrm>
          <a:prstGeom prst="rect">
            <a:avLst/>
          </a:prstGeom>
          <a:noFill/>
          <a:ln w="12700" cap="flat" cmpd="sng">
            <a:noFill/>
            <a:prstDash val="solid"/>
            <a:miter lim="400000"/>
            <a:headEnd type="none" w="med" len="med"/>
            <a:tailEnd type="none" w="med" len="med"/>
          </a:ln>
          <a:effectLst/>
        </p:spPr>
        <p:txBody>
          <a:bodyPr wrap="square" lIns="91440" tIns="19050" rIns="19050" bIns="19050">
            <a:prstTxWarp prst="textNoShape">
              <a:avLst/>
            </a:prstTxWarp>
            <a:spAutoFit/>
          </a:bodyPr>
          <a:lstStyle/>
          <a:p>
            <a:r>
              <a:rPr lang="en-US" sz="1400" dirty="0">
                <a:solidFill>
                  <a:schemeClr val="accent1"/>
                </a:solidFill>
                <a:latin typeface="+mn-lt"/>
                <a:ea typeface="CiscoSansTT Light"/>
                <a:cs typeface="CiscoSansTT Light"/>
                <a:sym typeface="Helvetica" pitchFamily="8" charset="0"/>
              </a:rPr>
              <a:t>Take the meeting with you on your Webex Teams app</a:t>
            </a:r>
          </a:p>
          <a:p>
            <a:r>
              <a:rPr lang="en-US" sz="1050" dirty="0">
                <a:latin typeface="+mn-lt"/>
                <a:ea typeface="CiscoSansTT Light"/>
                <a:cs typeface="CiscoSansTT Light"/>
                <a:sym typeface="Helvetica" pitchFamily="8" charset="0"/>
              </a:rPr>
              <a:t>Move the meeting between your personal mobile device and the Cisco room or desktop device</a:t>
            </a:r>
          </a:p>
        </p:txBody>
      </p:sp>
      <p:sp>
        <p:nvSpPr>
          <p:cNvPr id="9" name="Rectangle 6"/>
          <p:cNvSpPr>
            <a:spLocks/>
          </p:cNvSpPr>
          <p:nvPr/>
        </p:nvSpPr>
        <p:spPr bwMode="auto">
          <a:xfrm>
            <a:off x="5068117" y="3884987"/>
            <a:ext cx="3168672" cy="577081"/>
          </a:xfrm>
          <a:prstGeom prst="rect">
            <a:avLst/>
          </a:prstGeom>
          <a:noFill/>
          <a:ln w="12700" cap="flat" cmpd="sng">
            <a:noFill/>
            <a:prstDash val="solid"/>
            <a:miter lim="400000"/>
            <a:headEnd type="none" w="med" len="med"/>
            <a:tailEnd type="none" w="med" len="med"/>
          </a:ln>
          <a:effectLst/>
        </p:spPr>
        <p:txBody>
          <a:bodyPr wrap="square" lIns="91440" tIns="19050" rIns="19050" bIns="19050">
            <a:prstTxWarp prst="textNoShape">
              <a:avLst/>
            </a:prstTxWarp>
            <a:spAutoFit/>
          </a:bodyPr>
          <a:lstStyle/>
          <a:p>
            <a:r>
              <a:rPr lang="en-US" sz="1400" dirty="0">
                <a:solidFill>
                  <a:schemeClr val="accent1"/>
                </a:solidFill>
                <a:latin typeface="+mn-lt"/>
                <a:ea typeface="CiscoSansTT Light"/>
                <a:cs typeface="CiscoSansTT Light"/>
                <a:sym typeface="Helvetica" pitchFamily="8" charset="0"/>
              </a:rPr>
              <a:t>Secure and managed</a:t>
            </a:r>
          </a:p>
          <a:p>
            <a:r>
              <a:rPr lang="en-US" sz="1050" dirty="0">
                <a:latin typeface="+mn-lt"/>
                <a:ea typeface="CiscoSansTT Light"/>
                <a:cs typeface="CiscoSansTT Light"/>
                <a:sym typeface="Helvetica" pitchFamily="8" charset="0"/>
              </a:rPr>
              <a:t>End-to-end encryption; easily provisioned and managed, with alerts and metrics</a:t>
            </a:r>
          </a:p>
        </p:txBody>
      </p:sp>
      <p:sp>
        <p:nvSpPr>
          <p:cNvPr id="3" name="Title 2">
            <a:extLst>
              <a:ext uri="{FF2B5EF4-FFF2-40B4-BE49-F238E27FC236}">
                <a16:creationId xmlns:a16="http://schemas.microsoft.com/office/drawing/2014/main" id="{411F0C48-5B44-4D49-9739-042F84AEF7B7}"/>
              </a:ext>
            </a:extLst>
          </p:cNvPr>
          <p:cNvSpPr>
            <a:spLocks noGrp="1"/>
          </p:cNvSpPr>
          <p:nvPr>
            <p:ph type="title"/>
          </p:nvPr>
        </p:nvSpPr>
        <p:spPr/>
        <p:txBody>
          <a:bodyPr/>
          <a:lstStyle/>
          <a:p>
            <a:r>
              <a:rPr lang="en-US" dirty="0"/>
              <a:t>Value of cloud collaboration</a:t>
            </a:r>
          </a:p>
        </p:txBody>
      </p:sp>
      <p:sp>
        <p:nvSpPr>
          <p:cNvPr id="5" name="Rectangle: Rounded Corners 4">
            <a:extLst>
              <a:ext uri="{FF2B5EF4-FFF2-40B4-BE49-F238E27FC236}">
                <a16:creationId xmlns:a16="http://schemas.microsoft.com/office/drawing/2014/main" id="{5C3C6DEF-5CFA-4FD3-9DF5-22F27CC804FB}"/>
              </a:ext>
            </a:extLst>
          </p:cNvPr>
          <p:cNvSpPr/>
          <p:nvPr/>
        </p:nvSpPr>
        <p:spPr>
          <a:xfrm>
            <a:off x="437765" y="2466084"/>
            <a:ext cx="2799705" cy="52803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lumMod val="75000"/>
                  </a:schemeClr>
                </a:solidFill>
                <a:cs typeface="CiscoSansTT Light"/>
              </a:rPr>
              <a:t>Rich collaboration: </a:t>
            </a:r>
          </a:p>
          <a:p>
            <a:r>
              <a:rPr lang="en-US" sz="2200" dirty="0">
                <a:solidFill>
                  <a:schemeClr val="bg1">
                    <a:lumMod val="75000"/>
                  </a:schemeClr>
                </a:solidFill>
                <a:cs typeface="CiscoSansTT Light"/>
              </a:rPr>
              <a:t>Anyone can join</a:t>
            </a:r>
          </a:p>
        </p:txBody>
      </p:sp>
      <p:pic>
        <p:nvPicPr>
          <p:cNvPr id="10" name="Picture 9">
            <a:extLst>
              <a:ext uri="{FF2B5EF4-FFF2-40B4-BE49-F238E27FC236}">
                <a16:creationId xmlns:a16="http://schemas.microsoft.com/office/drawing/2014/main" id="{B9F0F04E-4285-4227-A1C4-E56CCC79E5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5464" y="2097956"/>
            <a:ext cx="1264288" cy="1264288"/>
          </a:xfrm>
          <a:prstGeom prst="rect">
            <a:avLst/>
          </a:prstGeom>
        </p:spPr>
      </p:pic>
      <p:cxnSp>
        <p:nvCxnSpPr>
          <p:cNvPr id="4" name="Elbow Connector 3"/>
          <p:cNvCxnSpPr>
            <a:cxnSpLocks/>
            <a:stCxn id="10" idx="0"/>
            <a:endCxn id="12" idx="1"/>
          </p:cNvCxnSpPr>
          <p:nvPr/>
        </p:nvCxnSpPr>
        <p:spPr>
          <a:xfrm rot="5400000" flipH="1" flipV="1">
            <a:off x="4142724" y="1172564"/>
            <a:ext cx="620276" cy="1230509"/>
          </a:xfrm>
          <a:prstGeom prst="bentConnector2">
            <a:avLst/>
          </a:prstGeom>
          <a:ln>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3890371" y="2291083"/>
            <a:ext cx="1146924" cy="0"/>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flipH="1">
            <a:off x="3890371" y="3199876"/>
            <a:ext cx="1146924" cy="0"/>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a:stCxn id="10" idx="2"/>
            <a:endCxn id="9" idx="1"/>
          </p:cNvCxnSpPr>
          <p:nvPr/>
        </p:nvCxnSpPr>
        <p:spPr>
          <a:xfrm rot="16200000" flipH="1">
            <a:off x="4047220" y="3152631"/>
            <a:ext cx="811284" cy="1230509"/>
          </a:xfrm>
          <a:prstGeom prst="bentConnector2">
            <a:avLst/>
          </a:prstGeom>
          <a:ln>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08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8B1479-3F58-3646-8F65-2850A7B4D2A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1402" b="-19"/>
          <a:stretch/>
        </p:blipFill>
        <p:spPr>
          <a:xfrm>
            <a:off x="0" y="1201735"/>
            <a:ext cx="3185984" cy="1920605"/>
          </a:xfrm>
          <a:prstGeom prst="rect">
            <a:avLst/>
          </a:prstGeom>
        </p:spPr>
      </p:pic>
      <p:sp>
        <p:nvSpPr>
          <p:cNvPr id="3" name="Title 2"/>
          <p:cNvSpPr>
            <a:spLocks noGrp="1"/>
          </p:cNvSpPr>
          <p:nvPr>
            <p:ph type="title"/>
          </p:nvPr>
        </p:nvSpPr>
        <p:spPr/>
        <p:txBody>
          <a:bodyPr/>
          <a:lstStyle/>
          <a:p>
            <a:r>
              <a:rPr lang="en-US" dirty="0"/>
              <a:t>Simple to set up and use. Anywhere, by anyone.</a:t>
            </a:r>
          </a:p>
        </p:txBody>
      </p:sp>
      <p:pic>
        <p:nvPicPr>
          <p:cNvPr id="23" name="Picture 22"/>
          <p:cNvPicPr>
            <a:picLocks noChangeAspect="1"/>
          </p:cNvPicPr>
          <p:nvPr/>
        </p:nvPicPr>
        <p:blipFill rotWithShape="1">
          <a:blip r:embed="rId4" cstate="hqprint">
            <a:extLst>
              <a:ext uri="{28A0092B-C50C-407E-A947-70E740481C1C}">
                <a14:useLocalDpi xmlns:a14="http://schemas.microsoft.com/office/drawing/2010/main"/>
              </a:ext>
            </a:extLst>
          </a:blip>
          <a:srcRect l="120"/>
          <a:stretch/>
        </p:blipFill>
        <p:spPr>
          <a:xfrm>
            <a:off x="5993130" y="1201738"/>
            <a:ext cx="3150870" cy="1920240"/>
          </a:xfrm>
          <a:prstGeom prst="rect">
            <a:avLst/>
          </a:prstGeom>
          <a:noFill/>
          <a:ln>
            <a:noFill/>
          </a:ln>
        </p:spPr>
      </p:pic>
      <p:pic>
        <p:nvPicPr>
          <p:cNvPr id="26" name="Picture 2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264658" y="1201736"/>
            <a:ext cx="2651760" cy="1920240"/>
          </a:xfrm>
          <a:prstGeom prst="rect">
            <a:avLst/>
          </a:prstGeom>
          <a:noFill/>
          <a:ln w="15875">
            <a:noFill/>
          </a:ln>
        </p:spPr>
      </p:pic>
      <p:sp>
        <p:nvSpPr>
          <p:cNvPr id="20" name="Rectangle 19"/>
          <p:cNvSpPr/>
          <p:nvPr/>
        </p:nvSpPr>
        <p:spPr>
          <a:xfrm>
            <a:off x="0" y="3121978"/>
            <a:ext cx="9144000" cy="1508760"/>
          </a:xfrm>
          <a:prstGeom prst="rect">
            <a:avLst/>
          </a:prstGeom>
          <a:solidFill>
            <a:schemeClr val="accent1">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5" name="Text Box 33"/>
          <p:cNvSpPr txBox="1">
            <a:spLocks noChangeArrowheads="1"/>
          </p:cNvSpPr>
          <p:nvPr/>
        </p:nvSpPr>
        <p:spPr bwMode="auto">
          <a:xfrm>
            <a:off x="446233" y="3246120"/>
            <a:ext cx="2563007" cy="1198894"/>
          </a:xfrm>
          <a:prstGeom prst="rect">
            <a:avLst/>
          </a:prstGeom>
          <a:noFill/>
          <a:ln w="9525" algn="ctr">
            <a:noFill/>
            <a:miter lim="800000"/>
            <a:headEnd/>
            <a:tailEnd/>
          </a:ln>
          <a:effectLst/>
        </p:spPr>
        <p:txBody>
          <a:bodyPr lIns="91440" tIns="91440" rIns="91440" bIns="91440">
            <a:noAutofit/>
          </a:bodyPr>
          <a:lstStyle/>
          <a:p>
            <a:pPr marL="117475" indent="-117475">
              <a:spcAft>
                <a:spcPts val="450"/>
              </a:spcAft>
              <a:buSzPct val="80000"/>
              <a:buFont typeface="Arial" panose="020B0604020202020204" pitchFamily="34" charset="0"/>
              <a:buChar char="•"/>
            </a:pPr>
            <a:r>
              <a:rPr lang="en-US" sz="1200" dirty="0">
                <a:solidFill>
                  <a:schemeClr val="bg1">
                    <a:lumMod val="75000"/>
                  </a:schemeClr>
                </a:solidFill>
                <a:latin typeface="+mn-lt"/>
              </a:rPr>
              <a:t>Easily video-enable any location </a:t>
            </a:r>
          </a:p>
          <a:p>
            <a:pPr marL="117475" indent="-117475">
              <a:spcAft>
                <a:spcPts val="450"/>
              </a:spcAft>
              <a:buSzPct val="80000"/>
              <a:buFont typeface="Arial" panose="020B0604020202020204" pitchFamily="34" charset="0"/>
              <a:buChar char="•"/>
            </a:pPr>
            <a:r>
              <a:rPr lang="en-US" sz="1200" dirty="0">
                <a:solidFill>
                  <a:schemeClr val="bg1">
                    <a:lumMod val="75000"/>
                  </a:schemeClr>
                </a:solidFill>
                <a:latin typeface="+mn-lt"/>
              </a:rPr>
              <a:t>Install in minutes with as few </a:t>
            </a:r>
            <a:br>
              <a:rPr lang="en-US" sz="1200" dirty="0">
                <a:solidFill>
                  <a:schemeClr val="bg1">
                    <a:lumMod val="75000"/>
                  </a:schemeClr>
                </a:solidFill>
                <a:latin typeface="+mn-lt"/>
              </a:rPr>
            </a:br>
            <a:r>
              <a:rPr lang="en-US" sz="1200" dirty="0">
                <a:solidFill>
                  <a:schemeClr val="bg1">
                    <a:lumMod val="75000"/>
                  </a:schemeClr>
                </a:solidFill>
                <a:latin typeface="+mn-lt"/>
              </a:rPr>
              <a:t>as 2 cables</a:t>
            </a:r>
          </a:p>
          <a:p>
            <a:pPr marL="117475" indent="-117475">
              <a:spcAft>
                <a:spcPts val="0"/>
              </a:spcAft>
              <a:buSzPct val="80000"/>
              <a:buFont typeface="Arial" panose="020B0604020202020204" pitchFamily="34" charset="0"/>
              <a:buChar char="•"/>
            </a:pPr>
            <a:r>
              <a:rPr lang="en-US" sz="1200" dirty="0">
                <a:solidFill>
                  <a:schemeClr val="bg1">
                    <a:lumMod val="75000"/>
                  </a:schemeClr>
                </a:solidFill>
                <a:latin typeface="+mn-lt"/>
              </a:rPr>
              <a:t>Simplest set-up and deployment  on the market</a:t>
            </a:r>
          </a:p>
        </p:txBody>
      </p:sp>
      <p:sp>
        <p:nvSpPr>
          <p:cNvPr id="17" name="Text Box 33"/>
          <p:cNvSpPr txBox="1">
            <a:spLocks noChangeArrowheads="1"/>
          </p:cNvSpPr>
          <p:nvPr/>
        </p:nvSpPr>
        <p:spPr bwMode="auto">
          <a:xfrm>
            <a:off x="3381868" y="3246120"/>
            <a:ext cx="2409643" cy="1198894"/>
          </a:xfrm>
          <a:prstGeom prst="rect">
            <a:avLst/>
          </a:prstGeom>
          <a:noFill/>
          <a:ln w="9525" algn="ctr">
            <a:noFill/>
            <a:miter lim="800000"/>
            <a:headEnd/>
            <a:tailEnd/>
          </a:ln>
          <a:effectLst/>
        </p:spPr>
        <p:txBody>
          <a:bodyPr lIns="91440" tIns="91440" rIns="91440" bIns="91440">
            <a:noAutofit/>
          </a:bodyPr>
          <a:lstStyle/>
          <a:p>
            <a:pPr marL="117475" indent="-117475">
              <a:spcAft>
                <a:spcPts val="450"/>
              </a:spcAft>
              <a:buSzPct val="80000"/>
              <a:buFont typeface="Arial" panose="020B0604020202020204" pitchFamily="34" charset="0"/>
              <a:buChar char="•"/>
            </a:pPr>
            <a:r>
              <a:rPr lang="en-US" sz="1200" dirty="0">
                <a:solidFill>
                  <a:schemeClr val="bg1">
                    <a:lumMod val="75000"/>
                  </a:schemeClr>
                </a:solidFill>
                <a:latin typeface="+mn-lt"/>
              </a:rPr>
              <a:t>Consistent user interface </a:t>
            </a:r>
          </a:p>
          <a:p>
            <a:pPr marL="117475" indent="-117475">
              <a:spcAft>
                <a:spcPts val="450"/>
              </a:spcAft>
              <a:buSzPct val="80000"/>
              <a:buFont typeface="Arial" panose="020B0604020202020204" pitchFamily="34" charset="0"/>
              <a:buChar char="•"/>
            </a:pPr>
            <a:r>
              <a:rPr lang="en-US" sz="1200" dirty="0">
                <a:solidFill>
                  <a:schemeClr val="bg1">
                    <a:lumMod val="75000"/>
                  </a:schemeClr>
                </a:solidFill>
                <a:latin typeface="+mn-lt"/>
              </a:rPr>
              <a:t>Connect across mobile, desktop, or room devices, inside or outside the network</a:t>
            </a:r>
          </a:p>
        </p:txBody>
      </p:sp>
      <p:sp>
        <p:nvSpPr>
          <p:cNvPr id="18" name="Text Box 33"/>
          <p:cNvSpPr txBox="1">
            <a:spLocks noChangeArrowheads="1"/>
          </p:cNvSpPr>
          <p:nvPr/>
        </p:nvSpPr>
        <p:spPr bwMode="auto">
          <a:xfrm>
            <a:off x="6112676" y="3246120"/>
            <a:ext cx="2762384" cy="1198894"/>
          </a:xfrm>
          <a:prstGeom prst="rect">
            <a:avLst/>
          </a:prstGeom>
          <a:noFill/>
          <a:ln w="9525" algn="ctr">
            <a:noFill/>
            <a:miter lim="800000"/>
            <a:headEnd/>
            <a:tailEnd/>
          </a:ln>
          <a:effectLst/>
        </p:spPr>
        <p:txBody>
          <a:bodyPr lIns="91440" tIns="91440" rIns="91440" bIns="91440">
            <a:noAutofit/>
          </a:bodyPr>
          <a:lstStyle/>
          <a:p>
            <a:pPr marL="117475" indent="-117475">
              <a:spcAft>
                <a:spcPts val="0"/>
              </a:spcAft>
              <a:buSzPct val="80000"/>
              <a:buFont typeface="Arial" panose="020B0604020202020204" pitchFamily="34" charset="0"/>
              <a:buChar char="•"/>
            </a:pPr>
            <a:r>
              <a:rPr lang="en-US" sz="1200" dirty="0">
                <a:solidFill>
                  <a:schemeClr val="bg1">
                    <a:lumMod val="75000"/>
                  </a:schemeClr>
                </a:solidFill>
                <a:latin typeface="+mn-lt"/>
              </a:rPr>
              <a:t>Work like you’re in the office - anywhere</a:t>
            </a:r>
          </a:p>
          <a:p>
            <a:pPr marL="117475" indent="-117475">
              <a:spcAft>
                <a:spcPts val="0"/>
              </a:spcAft>
              <a:buSzPct val="80000"/>
              <a:buFont typeface="Arial" panose="020B0604020202020204" pitchFamily="34" charset="0"/>
              <a:buChar char="•"/>
            </a:pPr>
            <a:r>
              <a:rPr lang="en-US" sz="1200" dirty="0">
                <a:solidFill>
                  <a:schemeClr val="bg1">
                    <a:lumMod val="75000"/>
                  </a:schemeClr>
                </a:solidFill>
                <a:latin typeface="+mn-lt"/>
              </a:rPr>
              <a:t>One click to connect - no VPN required</a:t>
            </a:r>
          </a:p>
          <a:p>
            <a:pPr marL="117475" indent="-117475">
              <a:spcAft>
                <a:spcPts val="0"/>
              </a:spcAft>
              <a:buSzPct val="80000"/>
              <a:buFont typeface="Arial" panose="020B0604020202020204" pitchFamily="34" charset="0"/>
              <a:buChar char="•"/>
            </a:pPr>
            <a:r>
              <a:rPr lang="en-US" sz="1200" dirty="0">
                <a:solidFill>
                  <a:schemeClr val="bg1">
                    <a:lumMod val="75000"/>
                  </a:schemeClr>
                </a:solidFill>
                <a:latin typeface="+mn-lt"/>
              </a:rPr>
              <a:t>BYOD in or out of the office</a:t>
            </a:r>
          </a:p>
        </p:txBody>
      </p:sp>
      <p:grpSp>
        <p:nvGrpSpPr>
          <p:cNvPr id="2" name="Group 1"/>
          <p:cNvGrpSpPr/>
          <p:nvPr/>
        </p:nvGrpSpPr>
        <p:grpSpPr>
          <a:xfrm>
            <a:off x="3223151" y="3327718"/>
            <a:ext cx="2729410" cy="1097280"/>
            <a:chOff x="3223151" y="3372985"/>
            <a:chExt cx="2729410" cy="1005840"/>
          </a:xfrm>
        </p:grpSpPr>
        <p:cxnSp>
          <p:nvCxnSpPr>
            <p:cNvPr id="19" name="Straight Connector 18">
              <a:extLst>
                <a:ext uri="{FF2B5EF4-FFF2-40B4-BE49-F238E27FC236}">
                  <a16:creationId xmlns:a16="http://schemas.microsoft.com/office/drawing/2014/main" id="{4464AA67-1512-4618-93F8-B8D1A282C9D0}"/>
                </a:ext>
              </a:extLst>
            </p:cNvPr>
            <p:cNvCxnSpPr/>
            <p:nvPr/>
          </p:nvCxnSpPr>
          <p:spPr>
            <a:xfrm>
              <a:off x="5952561" y="3372985"/>
              <a:ext cx="0" cy="1005840"/>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64AA67-1512-4618-93F8-B8D1A282C9D0}"/>
                </a:ext>
              </a:extLst>
            </p:cNvPr>
            <p:cNvCxnSpPr/>
            <p:nvPr/>
          </p:nvCxnSpPr>
          <p:spPr>
            <a:xfrm>
              <a:off x="3223151" y="3372985"/>
              <a:ext cx="0" cy="1005840"/>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73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6764D39-C5DE-43E5-9F09-3C754ED5872A}"/>
              </a:ext>
            </a:extLst>
          </p:cNvPr>
          <p:cNvSpPr/>
          <p:nvPr/>
        </p:nvSpPr>
        <p:spPr>
          <a:xfrm>
            <a:off x="3657600" y="1267366"/>
            <a:ext cx="1828800" cy="2101662"/>
          </a:xfrm>
          <a:prstGeom prst="round2SameRect">
            <a:avLst>
              <a:gd name="adj1" fmla="val 13442"/>
              <a:gd name="adj2" fmla="val 0"/>
            </a:avLst>
          </a:pr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4991188-B777-4C66-AABB-AE6BC62A004C}"/>
              </a:ext>
            </a:extLst>
          </p:cNvPr>
          <p:cNvSpPr>
            <a:spLocks noGrp="1"/>
          </p:cNvSpPr>
          <p:nvPr>
            <p:ph type="title"/>
          </p:nvPr>
        </p:nvSpPr>
        <p:spPr/>
        <p:txBody>
          <a:bodyPr/>
          <a:lstStyle/>
          <a:p>
            <a:r>
              <a:rPr lang="en-US" dirty="0"/>
              <a:t>Support for all deployment models</a:t>
            </a:r>
          </a:p>
        </p:txBody>
      </p:sp>
      <p:pic>
        <p:nvPicPr>
          <p:cNvPr id="43" name="Picture 42">
            <a:extLst>
              <a:ext uri="{FF2B5EF4-FFF2-40B4-BE49-F238E27FC236}">
                <a16:creationId xmlns:a16="http://schemas.microsoft.com/office/drawing/2014/main" id="{D2097BEE-1B28-4EDB-A77D-E106291358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22223" y="1940806"/>
            <a:ext cx="1097280" cy="1097280"/>
          </a:xfrm>
          <a:prstGeom prst="rect">
            <a:avLst/>
          </a:prstGeom>
        </p:spPr>
      </p:pic>
      <p:pic>
        <p:nvPicPr>
          <p:cNvPr id="46" name="Picture 45">
            <a:extLst>
              <a:ext uri="{FF2B5EF4-FFF2-40B4-BE49-F238E27FC236}">
                <a16:creationId xmlns:a16="http://schemas.microsoft.com/office/drawing/2014/main" id="{B0E42FDE-BE7C-4B64-848D-A591EC10FD4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01220" y="1940806"/>
            <a:ext cx="1097280" cy="1097280"/>
          </a:xfrm>
          <a:prstGeom prst="rect">
            <a:avLst/>
          </a:prstGeom>
        </p:spPr>
      </p:pic>
      <p:grpSp>
        <p:nvGrpSpPr>
          <p:cNvPr id="20" name="Group 19">
            <a:extLst>
              <a:ext uri="{FF2B5EF4-FFF2-40B4-BE49-F238E27FC236}">
                <a16:creationId xmlns:a16="http://schemas.microsoft.com/office/drawing/2014/main" id="{2C9C03FC-F2BA-460A-BAB4-3745012C6E3C}"/>
              </a:ext>
            </a:extLst>
          </p:cNvPr>
          <p:cNvGrpSpPr>
            <a:grpSpLocks noChangeAspect="1"/>
          </p:cNvGrpSpPr>
          <p:nvPr/>
        </p:nvGrpSpPr>
        <p:grpSpPr>
          <a:xfrm>
            <a:off x="5844723" y="1940806"/>
            <a:ext cx="1094286" cy="1097280"/>
            <a:chOff x="3338763" y="3258305"/>
            <a:chExt cx="1280160" cy="1283663"/>
          </a:xfrm>
        </p:grpSpPr>
        <p:sp>
          <p:nvSpPr>
            <p:cNvPr id="62" name="Oval 61">
              <a:extLst>
                <a:ext uri="{FF2B5EF4-FFF2-40B4-BE49-F238E27FC236}">
                  <a16:creationId xmlns:a16="http://schemas.microsoft.com/office/drawing/2014/main" id="{3CD55345-5A14-460B-9775-F9208508F6DF}"/>
                </a:ext>
              </a:extLst>
            </p:cNvPr>
            <p:cNvSpPr>
              <a:spLocks noChangeAspect="1"/>
            </p:cNvSpPr>
            <p:nvPr/>
          </p:nvSpPr>
          <p:spPr>
            <a:xfrm>
              <a:off x="3338763" y="3258305"/>
              <a:ext cx="1280160" cy="12801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62">
              <a:extLst>
                <a:ext uri="{FF2B5EF4-FFF2-40B4-BE49-F238E27FC236}">
                  <a16:creationId xmlns:a16="http://schemas.microsoft.com/office/drawing/2014/main" id="{CA1E3906-2DEC-4D34-9769-B1763716F496}"/>
                </a:ext>
              </a:extLst>
            </p:cNvPr>
            <p:cNvSpPr>
              <a:spLocks noChangeAspect="1"/>
            </p:cNvSpPr>
            <p:nvPr/>
          </p:nvSpPr>
          <p:spPr>
            <a:xfrm>
              <a:off x="3631072" y="3627568"/>
              <a:ext cx="695543" cy="914400"/>
            </a:xfrm>
            <a:custGeom>
              <a:avLst/>
              <a:gdLst>
                <a:gd name="connsiteX0" fmla="*/ 0 w 695543"/>
                <a:gd name="connsiteY0" fmla="*/ 0 h 914400"/>
                <a:gd name="connsiteX1" fmla="*/ 695543 w 695543"/>
                <a:gd name="connsiteY1" fmla="*/ 0 h 914400"/>
                <a:gd name="connsiteX2" fmla="*/ 695543 w 695543"/>
                <a:gd name="connsiteY2" fmla="*/ 810568 h 914400"/>
                <a:gd name="connsiteX3" fmla="*/ 596919 w 695543"/>
                <a:gd name="connsiteY3" fmla="*/ 864100 h 914400"/>
                <a:gd name="connsiteX4" fmla="*/ 347771 w 695543"/>
                <a:gd name="connsiteY4" fmla="*/ 914400 h 914400"/>
                <a:gd name="connsiteX5" fmla="*/ 98623 w 695543"/>
                <a:gd name="connsiteY5" fmla="*/ 864100 h 914400"/>
                <a:gd name="connsiteX6" fmla="*/ 0 w 695543"/>
                <a:gd name="connsiteY6" fmla="*/ 810569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543" h="914400">
                  <a:moveTo>
                    <a:pt x="0" y="0"/>
                  </a:moveTo>
                  <a:lnTo>
                    <a:pt x="695543" y="0"/>
                  </a:lnTo>
                  <a:lnTo>
                    <a:pt x="695543" y="810568"/>
                  </a:lnTo>
                  <a:lnTo>
                    <a:pt x="596919" y="864100"/>
                  </a:lnTo>
                  <a:cubicBezTo>
                    <a:pt x="520341" y="896489"/>
                    <a:pt x="436148" y="914400"/>
                    <a:pt x="347771" y="914400"/>
                  </a:cubicBezTo>
                  <a:cubicBezTo>
                    <a:pt x="259395" y="914400"/>
                    <a:pt x="175201" y="896489"/>
                    <a:pt x="98623" y="864100"/>
                  </a:cubicBezTo>
                  <a:lnTo>
                    <a:pt x="0" y="810569"/>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EEE11480-2BD3-464F-89C3-D1AFB3C75311}"/>
                </a:ext>
              </a:extLst>
            </p:cNvPr>
            <p:cNvGrpSpPr/>
            <p:nvPr/>
          </p:nvGrpSpPr>
          <p:grpSpPr>
            <a:xfrm>
              <a:off x="3754781" y="3756146"/>
              <a:ext cx="448125" cy="513686"/>
              <a:chOff x="4305300" y="2489553"/>
              <a:chExt cx="256872" cy="294453"/>
            </a:xfrm>
            <a:solidFill>
              <a:schemeClr val="accent1"/>
            </a:solidFill>
          </p:grpSpPr>
          <p:grpSp>
            <p:nvGrpSpPr>
              <p:cNvPr id="11" name="Group 10">
                <a:extLst>
                  <a:ext uri="{FF2B5EF4-FFF2-40B4-BE49-F238E27FC236}">
                    <a16:creationId xmlns:a16="http://schemas.microsoft.com/office/drawing/2014/main" id="{B49D474A-C27A-4A3A-9A80-8BD637DE047B}"/>
                  </a:ext>
                </a:extLst>
              </p:cNvPr>
              <p:cNvGrpSpPr/>
              <p:nvPr/>
            </p:nvGrpSpPr>
            <p:grpSpPr>
              <a:xfrm>
                <a:off x="4305300" y="2489553"/>
                <a:ext cx="65314" cy="294453"/>
                <a:chOff x="4305300" y="2489553"/>
                <a:chExt cx="65314" cy="294453"/>
              </a:xfrm>
              <a:grpFill/>
            </p:grpSpPr>
            <p:sp>
              <p:nvSpPr>
                <p:cNvPr id="10" name="Rectangle 9">
                  <a:extLst>
                    <a:ext uri="{FF2B5EF4-FFF2-40B4-BE49-F238E27FC236}">
                      <a16:creationId xmlns:a16="http://schemas.microsoft.com/office/drawing/2014/main" id="{0980BBCF-C224-4498-9D4A-3C863A406959}"/>
                    </a:ext>
                  </a:extLst>
                </p:cNvPr>
                <p:cNvSpPr/>
                <p:nvPr/>
              </p:nvSpPr>
              <p:spPr>
                <a:xfrm>
                  <a:off x="4305300" y="2489553"/>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AD0E6D8F-D06C-4DDB-909C-7EAF89E65E21}"/>
                    </a:ext>
                  </a:extLst>
                </p:cNvPr>
                <p:cNvSpPr/>
                <p:nvPr/>
              </p:nvSpPr>
              <p:spPr>
                <a:xfrm>
                  <a:off x="4305300" y="2569416"/>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6B5B63A-4FC2-4798-9F9C-4658B04220C1}"/>
                    </a:ext>
                  </a:extLst>
                </p:cNvPr>
                <p:cNvSpPr/>
                <p:nvPr/>
              </p:nvSpPr>
              <p:spPr>
                <a:xfrm>
                  <a:off x="4305300" y="2649279"/>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7501B6B3-3E76-4DA2-9CE2-52110787CF28}"/>
                    </a:ext>
                  </a:extLst>
                </p:cNvPr>
                <p:cNvSpPr/>
                <p:nvPr/>
              </p:nvSpPr>
              <p:spPr>
                <a:xfrm>
                  <a:off x="4305300" y="2729142"/>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a:extLst>
                  <a:ext uri="{FF2B5EF4-FFF2-40B4-BE49-F238E27FC236}">
                    <a16:creationId xmlns:a16="http://schemas.microsoft.com/office/drawing/2014/main" id="{7FA59ADD-51F6-4F18-A5F1-DDD2E0D8AF40}"/>
                  </a:ext>
                </a:extLst>
              </p:cNvPr>
              <p:cNvGrpSpPr/>
              <p:nvPr/>
            </p:nvGrpSpPr>
            <p:grpSpPr>
              <a:xfrm>
                <a:off x="4401079" y="2489553"/>
                <a:ext cx="65314" cy="294453"/>
                <a:chOff x="4305300" y="2489553"/>
                <a:chExt cx="65314" cy="294453"/>
              </a:xfrm>
              <a:grpFill/>
            </p:grpSpPr>
            <p:sp>
              <p:nvSpPr>
                <p:cNvPr id="53" name="Rectangle 52">
                  <a:extLst>
                    <a:ext uri="{FF2B5EF4-FFF2-40B4-BE49-F238E27FC236}">
                      <a16:creationId xmlns:a16="http://schemas.microsoft.com/office/drawing/2014/main" id="{F66A9FFE-A0CC-41FF-ACAE-0BA0C3758E41}"/>
                    </a:ext>
                  </a:extLst>
                </p:cNvPr>
                <p:cNvSpPr/>
                <p:nvPr/>
              </p:nvSpPr>
              <p:spPr>
                <a:xfrm>
                  <a:off x="4305300" y="2489553"/>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E33EE99-CB8D-4FD7-A974-3BA871A60ACF}"/>
                    </a:ext>
                  </a:extLst>
                </p:cNvPr>
                <p:cNvSpPr/>
                <p:nvPr/>
              </p:nvSpPr>
              <p:spPr>
                <a:xfrm>
                  <a:off x="4305300" y="2569416"/>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1202F511-C92E-4917-9E23-EE84B338399B}"/>
                    </a:ext>
                  </a:extLst>
                </p:cNvPr>
                <p:cNvSpPr/>
                <p:nvPr/>
              </p:nvSpPr>
              <p:spPr>
                <a:xfrm>
                  <a:off x="4305300" y="2649279"/>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05BDB47-CA57-4110-AE34-568B31D7B78C}"/>
                    </a:ext>
                  </a:extLst>
                </p:cNvPr>
                <p:cNvSpPr/>
                <p:nvPr/>
              </p:nvSpPr>
              <p:spPr>
                <a:xfrm>
                  <a:off x="4305300" y="2729142"/>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1FED7383-8A15-4457-BD7C-F618D1D68F99}"/>
                  </a:ext>
                </a:extLst>
              </p:cNvPr>
              <p:cNvGrpSpPr/>
              <p:nvPr/>
            </p:nvGrpSpPr>
            <p:grpSpPr>
              <a:xfrm>
                <a:off x="4496858" y="2489553"/>
                <a:ext cx="65314" cy="294453"/>
                <a:chOff x="4305300" y="2489553"/>
                <a:chExt cx="65314" cy="294453"/>
              </a:xfrm>
              <a:grpFill/>
            </p:grpSpPr>
            <p:sp>
              <p:nvSpPr>
                <p:cNvPr id="58" name="Rectangle 57">
                  <a:extLst>
                    <a:ext uri="{FF2B5EF4-FFF2-40B4-BE49-F238E27FC236}">
                      <a16:creationId xmlns:a16="http://schemas.microsoft.com/office/drawing/2014/main" id="{B4BFB6EC-2D4E-437C-8A17-4AD9B8A40C1E}"/>
                    </a:ext>
                  </a:extLst>
                </p:cNvPr>
                <p:cNvSpPr/>
                <p:nvPr/>
              </p:nvSpPr>
              <p:spPr>
                <a:xfrm>
                  <a:off x="4305300" y="2489553"/>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01C84890-B4C6-48EF-8ED2-E6EB029F420B}"/>
                    </a:ext>
                  </a:extLst>
                </p:cNvPr>
                <p:cNvSpPr/>
                <p:nvPr/>
              </p:nvSpPr>
              <p:spPr>
                <a:xfrm>
                  <a:off x="4305300" y="2569416"/>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4681A5A8-75F3-4404-89E6-634C57FBBEC6}"/>
                    </a:ext>
                  </a:extLst>
                </p:cNvPr>
                <p:cNvSpPr/>
                <p:nvPr/>
              </p:nvSpPr>
              <p:spPr>
                <a:xfrm>
                  <a:off x="4305300" y="2649279"/>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6E210530-28EC-4360-B444-81610AF6AEBE}"/>
                    </a:ext>
                  </a:extLst>
                </p:cNvPr>
                <p:cNvSpPr/>
                <p:nvPr/>
              </p:nvSpPr>
              <p:spPr>
                <a:xfrm>
                  <a:off x="4305300" y="2729142"/>
                  <a:ext cx="65314" cy="548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64" name="Rectangle 63">
            <a:extLst>
              <a:ext uri="{FF2B5EF4-FFF2-40B4-BE49-F238E27FC236}">
                <a16:creationId xmlns:a16="http://schemas.microsoft.com/office/drawing/2014/main" id="{4E18559A-4014-4C06-805D-009818AE4716}"/>
              </a:ext>
            </a:extLst>
          </p:cNvPr>
          <p:cNvSpPr/>
          <p:nvPr/>
        </p:nvSpPr>
        <p:spPr>
          <a:xfrm>
            <a:off x="1881180" y="1369761"/>
            <a:ext cx="1737360" cy="456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dirty="0">
                <a:solidFill>
                  <a:schemeClr val="bg1"/>
                </a:solidFill>
              </a:rPr>
              <a:t>Cloud</a:t>
            </a:r>
          </a:p>
        </p:txBody>
      </p:sp>
      <p:sp>
        <p:nvSpPr>
          <p:cNvPr id="65" name="Rectangle 64">
            <a:extLst>
              <a:ext uri="{FF2B5EF4-FFF2-40B4-BE49-F238E27FC236}">
                <a16:creationId xmlns:a16="http://schemas.microsoft.com/office/drawing/2014/main" id="{3D5C5E14-E3C1-45DE-9A61-7F32C7D4F0D1}"/>
              </a:ext>
            </a:extLst>
          </p:cNvPr>
          <p:cNvSpPr/>
          <p:nvPr/>
        </p:nvSpPr>
        <p:spPr>
          <a:xfrm>
            <a:off x="3702183" y="1369761"/>
            <a:ext cx="1737360" cy="456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dirty="0">
                <a:solidFill>
                  <a:schemeClr val="bg1"/>
                </a:solidFill>
              </a:rPr>
              <a:t>Hybrid</a:t>
            </a:r>
          </a:p>
        </p:txBody>
      </p:sp>
      <p:sp>
        <p:nvSpPr>
          <p:cNvPr id="66" name="Rectangle 65">
            <a:extLst>
              <a:ext uri="{FF2B5EF4-FFF2-40B4-BE49-F238E27FC236}">
                <a16:creationId xmlns:a16="http://schemas.microsoft.com/office/drawing/2014/main" id="{D61D7B3D-870F-4219-956C-49065476952B}"/>
              </a:ext>
            </a:extLst>
          </p:cNvPr>
          <p:cNvSpPr/>
          <p:nvPr/>
        </p:nvSpPr>
        <p:spPr>
          <a:xfrm>
            <a:off x="5523186" y="1369761"/>
            <a:ext cx="1737360" cy="456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dirty="0">
                <a:solidFill>
                  <a:schemeClr val="bg1"/>
                </a:solidFill>
              </a:rPr>
              <a:t>Premises</a:t>
            </a:r>
          </a:p>
        </p:txBody>
      </p:sp>
      <p:sp>
        <p:nvSpPr>
          <p:cNvPr id="21" name="Rectangle: Rounded Corners 20">
            <a:extLst>
              <a:ext uri="{FF2B5EF4-FFF2-40B4-BE49-F238E27FC236}">
                <a16:creationId xmlns:a16="http://schemas.microsoft.com/office/drawing/2014/main" id="{78705AB1-95C4-4FFB-B4E4-2BDB41CC4AA2}"/>
              </a:ext>
            </a:extLst>
          </p:cNvPr>
          <p:cNvSpPr/>
          <p:nvPr/>
        </p:nvSpPr>
        <p:spPr>
          <a:xfrm>
            <a:off x="914400" y="3350739"/>
            <a:ext cx="7315200" cy="73152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89F88CDC-020B-430C-B6B6-A33457CBA9A9}"/>
              </a:ext>
            </a:extLst>
          </p:cNvPr>
          <p:cNvSpPr txBox="1"/>
          <p:nvPr/>
        </p:nvSpPr>
        <p:spPr>
          <a:xfrm>
            <a:off x="1292334" y="3531183"/>
            <a:ext cx="2190344" cy="346249"/>
          </a:xfrm>
          <a:prstGeom prst="rect">
            <a:avLst/>
          </a:prstGeom>
          <a:noFill/>
        </p:spPr>
        <p:txBody>
          <a:bodyPr wrap="none" lIns="68580" tIns="34290" rIns="68580" bIns="34290" rtlCol="0" anchor="ctr">
            <a:spAutoFit/>
          </a:bodyPr>
          <a:lstStyle/>
          <a:p>
            <a:pPr algn="ctr" defTabSz="457189"/>
            <a:r>
              <a:rPr lang="en-US" dirty="0" err="1">
                <a:solidFill>
                  <a:schemeClr val="bg2"/>
                </a:solidFill>
                <a:latin typeface="+mn-lt"/>
                <a:ea typeface="ＭＳ Ｐゴシック" pitchFamily="34" charset="-128"/>
                <a:cs typeface=""/>
              </a:rPr>
              <a:t>OpEx</a:t>
            </a:r>
            <a:r>
              <a:rPr lang="en-US" dirty="0">
                <a:solidFill>
                  <a:schemeClr val="bg2"/>
                </a:solidFill>
                <a:latin typeface="+mn-lt"/>
                <a:ea typeface="ＭＳ Ｐゴシック" pitchFamily="34" charset="-128"/>
                <a:cs typeface=""/>
              </a:rPr>
              <a:t> outsourced IT</a:t>
            </a:r>
          </a:p>
        </p:txBody>
      </p:sp>
      <p:sp>
        <p:nvSpPr>
          <p:cNvPr id="68" name="TextBox 67">
            <a:extLst>
              <a:ext uri="{FF2B5EF4-FFF2-40B4-BE49-F238E27FC236}">
                <a16:creationId xmlns:a16="http://schemas.microsoft.com/office/drawing/2014/main" id="{64FDF3A6-1637-4244-9AE3-8A59D407D5DE}"/>
              </a:ext>
            </a:extLst>
          </p:cNvPr>
          <p:cNvSpPr txBox="1"/>
          <p:nvPr/>
        </p:nvSpPr>
        <p:spPr>
          <a:xfrm>
            <a:off x="3937872" y="3531183"/>
            <a:ext cx="3809376" cy="346249"/>
          </a:xfrm>
          <a:prstGeom prst="rect">
            <a:avLst/>
          </a:prstGeom>
          <a:noFill/>
        </p:spPr>
        <p:txBody>
          <a:bodyPr wrap="none" lIns="68580" tIns="34290" rIns="68580" bIns="34290" rtlCol="0" anchor="ctr">
            <a:spAutoFit/>
          </a:bodyPr>
          <a:lstStyle/>
          <a:p>
            <a:pPr algn="ctr" defTabSz="457189"/>
            <a:r>
              <a:rPr lang="en-US" dirty="0" err="1">
                <a:solidFill>
                  <a:schemeClr val="bg2"/>
                </a:solidFill>
                <a:latin typeface="+mn-lt"/>
                <a:ea typeface="ＭＳ Ｐゴシック" pitchFamily="34" charset="-128"/>
                <a:cs typeface=""/>
              </a:rPr>
              <a:t>CapEx</a:t>
            </a:r>
            <a:r>
              <a:rPr lang="en-US" dirty="0">
                <a:solidFill>
                  <a:schemeClr val="bg2"/>
                </a:solidFill>
                <a:latin typeface="+mn-lt"/>
                <a:ea typeface="ＭＳ Ｐゴシック" pitchFamily="34" charset="-128"/>
                <a:cs typeface=""/>
              </a:rPr>
              <a:t> customer control/regulation</a:t>
            </a:r>
          </a:p>
        </p:txBody>
      </p:sp>
      <p:cxnSp>
        <p:nvCxnSpPr>
          <p:cNvPr id="32" name="Straight Connector 31">
            <a:extLst>
              <a:ext uri="{FF2B5EF4-FFF2-40B4-BE49-F238E27FC236}">
                <a16:creationId xmlns:a16="http://schemas.microsoft.com/office/drawing/2014/main" id="{1ED5F531-0784-49B8-B741-B4ECAAD1D59F}"/>
              </a:ext>
            </a:extLst>
          </p:cNvPr>
          <p:cNvCxnSpPr/>
          <p:nvPr/>
        </p:nvCxnSpPr>
        <p:spPr>
          <a:xfrm>
            <a:off x="3688930" y="3579339"/>
            <a:ext cx="0" cy="27432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613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9532F7-2071-4ACE-A829-51AC62C65D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571750"/>
            <a:ext cx="9144000" cy="2571750"/>
          </a:xfrm>
          <a:prstGeom prst="rect">
            <a:avLst/>
          </a:prstGeom>
        </p:spPr>
      </p:pic>
      <p:sp>
        <p:nvSpPr>
          <p:cNvPr id="3" name="Title 2"/>
          <p:cNvSpPr>
            <a:spLocks noGrp="1"/>
          </p:cNvSpPr>
          <p:nvPr>
            <p:ph type="title"/>
          </p:nvPr>
        </p:nvSpPr>
        <p:spPr>
          <a:xfrm>
            <a:off x="437766" y="341313"/>
            <a:ext cx="8345488" cy="731837"/>
          </a:xfrm>
        </p:spPr>
        <p:txBody>
          <a:bodyPr/>
          <a:lstStyle/>
          <a:p>
            <a:r>
              <a:rPr lang="en-US" dirty="0"/>
              <a:t>Cisco: The more intuitive way to work</a:t>
            </a:r>
          </a:p>
        </p:txBody>
      </p:sp>
      <p:sp>
        <p:nvSpPr>
          <p:cNvPr id="27" name="TextBox 26">
            <a:extLst>
              <a:ext uri="{FF2B5EF4-FFF2-40B4-BE49-F238E27FC236}">
                <a16:creationId xmlns:a16="http://schemas.microsoft.com/office/drawing/2014/main" id="{34BA0AEB-FE09-4FC5-B65C-F218648BB1F0}"/>
              </a:ext>
            </a:extLst>
          </p:cNvPr>
          <p:cNvSpPr txBox="1"/>
          <p:nvPr/>
        </p:nvSpPr>
        <p:spPr>
          <a:xfrm>
            <a:off x="2585055" y="1309731"/>
            <a:ext cx="1828800" cy="830997"/>
          </a:xfrm>
          <a:prstGeom prst="rect">
            <a:avLst/>
          </a:prstGeom>
          <a:noFill/>
        </p:spPr>
        <p:txBody>
          <a:bodyPr wrap="square" rtlCol="0" anchor="ctr">
            <a:spAutoFit/>
          </a:bodyPr>
          <a:lstStyle/>
          <a:p>
            <a:pPr algn="ctr"/>
            <a:r>
              <a:rPr lang="en-US" sz="1600" dirty="0">
                <a:latin typeface="+mn-lt"/>
              </a:rPr>
              <a:t>Adaptive and intelligent for distributed teams </a:t>
            </a:r>
          </a:p>
        </p:txBody>
      </p:sp>
      <p:sp>
        <p:nvSpPr>
          <p:cNvPr id="30" name="TextBox 29">
            <a:extLst>
              <a:ext uri="{FF2B5EF4-FFF2-40B4-BE49-F238E27FC236}">
                <a16:creationId xmlns:a16="http://schemas.microsoft.com/office/drawing/2014/main" id="{83D44104-300E-4F5B-AEA4-4EA8D4C2A54A}"/>
              </a:ext>
            </a:extLst>
          </p:cNvPr>
          <p:cNvSpPr txBox="1"/>
          <p:nvPr/>
        </p:nvSpPr>
        <p:spPr>
          <a:xfrm>
            <a:off x="6819900" y="1309731"/>
            <a:ext cx="1828800" cy="830997"/>
          </a:xfrm>
          <a:prstGeom prst="rect">
            <a:avLst/>
          </a:prstGeom>
          <a:noFill/>
        </p:spPr>
        <p:txBody>
          <a:bodyPr wrap="square" rtlCol="0" anchor="ctr">
            <a:spAutoFit/>
          </a:bodyPr>
          <a:lstStyle/>
          <a:p>
            <a:pPr algn="ctr"/>
            <a:r>
              <a:rPr lang="en-US" sz="1600" dirty="0">
                <a:latin typeface="+mn-lt"/>
              </a:rPr>
              <a:t>Choice and flexibility for business growth</a:t>
            </a:r>
          </a:p>
        </p:txBody>
      </p:sp>
      <p:sp>
        <p:nvSpPr>
          <p:cNvPr id="33" name="TextBox 32">
            <a:extLst>
              <a:ext uri="{FF2B5EF4-FFF2-40B4-BE49-F238E27FC236}">
                <a16:creationId xmlns:a16="http://schemas.microsoft.com/office/drawing/2014/main" id="{F8A1EE6C-9388-4F80-85BA-F32B0EAC4C22}"/>
              </a:ext>
            </a:extLst>
          </p:cNvPr>
          <p:cNvSpPr txBox="1"/>
          <p:nvPr/>
        </p:nvSpPr>
        <p:spPr>
          <a:xfrm>
            <a:off x="467633" y="1309731"/>
            <a:ext cx="1828800" cy="830997"/>
          </a:xfrm>
          <a:prstGeom prst="rect">
            <a:avLst/>
          </a:prstGeom>
          <a:noFill/>
        </p:spPr>
        <p:txBody>
          <a:bodyPr wrap="square" rtlCol="0" anchor="ctr">
            <a:spAutoFit/>
          </a:bodyPr>
          <a:lstStyle/>
          <a:p>
            <a:pPr algn="ctr"/>
            <a:r>
              <a:rPr lang="en-US" sz="1600" dirty="0">
                <a:latin typeface="+mn-lt"/>
              </a:rPr>
              <a:t>Humanize how people and </a:t>
            </a:r>
            <a:br>
              <a:rPr lang="en-US" sz="1600" dirty="0">
                <a:latin typeface="+mn-lt"/>
              </a:rPr>
            </a:br>
            <a:r>
              <a:rPr lang="en-US" sz="1600" dirty="0">
                <a:latin typeface="+mn-lt"/>
              </a:rPr>
              <a:t>teams connect</a:t>
            </a:r>
          </a:p>
        </p:txBody>
      </p:sp>
      <p:sp>
        <p:nvSpPr>
          <p:cNvPr id="36" name="TextBox 35">
            <a:extLst>
              <a:ext uri="{FF2B5EF4-FFF2-40B4-BE49-F238E27FC236}">
                <a16:creationId xmlns:a16="http://schemas.microsoft.com/office/drawing/2014/main" id="{EDB86D1D-FA21-44A4-ACBA-E0A4155B59CF}"/>
              </a:ext>
            </a:extLst>
          </p:cNvPr>
          <p:cNvSpPr txBox="1"/>
          <p:nvPr/>
        </p:nvSpPr>
        <p:spPr>
          <a:xfrm>
            <a:off x="4702477" y="1309731"/>
            <a:ext cx="1828800" cy="830997"/>
          </a:xfrm>
          <a:prstGeom prst="rect">
            <a:avLst/>
          </a:prstGeom>
          <a:noFill/>
        </p:spPr>
        <p:txBody>
          <a:bodyPr wrap="square" rtlCol="0" anchor="ctr">
            <a:spAutoFit/>
          </a:bodyPr>
          <a:lstStyle/>
          <a:p>
            <a:pPr algn="ctr"/>
            <a:r>
              <a:rPr lang="en-US" sz="1600" dirty="0">
                <a:latin typeface="+mn-lt"/>
              </a:rPr>
              <a:t>Connected </a:t>
            </a:r>
            <a:br>
              <a:rPr lang="en-US" sz="1600" dirty="0">
                <a:latin typeface="+mn-lt"/>
              </a:rPr>
            </a:br>
            <a:r>
              <a:rPr lang="en-US" sz="1600" dirty="0">
                <a:latin typeface="+mn-lt"/>
              </a:rPr>
              <a:t>for better and faster decisions</a:t>
            </a:r>
          </a:p>
        </p:txBody>
      </p:sp>
      <p:cxnSp>
        <p:nvCxnSpPr>
          <p:cNvPr id="15" name="Straight Connector 14">
            <a:extLst>
              <a:ext uri="{FF2B5EF4-FFF2-40B4-BE49-F238E27FC236}">
                <a16:creationId xmlns:a16="http://schemas.microsoft.com/office/drawing/2014/main" id="{0362CC93-0F85-49C1-B5B2-320334B57CF1}"/>
              </a:ext>
            </a:extLst>
          </p:cNvPr>
          <p:cNvCxnSpPr/>
          <p:nvPr/>
        </p:nvCxnSpPr>
        <p:spPr>
          <a:xfrm>
            <a:off x="2405974" y="1382329"/>
            <a:ext cx="0" cy="68580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473A4F7-3A90-4F90-9C6D-EBEEF2CD13C3}"/>
              </a:ext>
            </a:extLst>
          </p:cNvPr>
          <p:cNvCxnSpPr/>
          <p:nvPr/>
        </p:nvCxnSpPr>
        <p:spPr>
          <a:xfrm>
            <a:off x="4575242" y="1382329"/>
            <a:ext cx="0" cy="68580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AC8141-08BD-4E8E-BF62-A4110F9E51E3}"/>
              </a:ext>
            </a:extLst>
          </p:cNvPr>
          <p:cNvCxnSpPr/>
          <p:nvPr/>
        </p:nvCxnSpPr>
        <p:spPr>
          <a:xfrm>
            <a:off x="6669931" y="1382329"/>
            <a:ext cx="0" cy="68580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434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DF088D89-0FF9-4535-8FF5-0324E08AEFC8}"/>
              </a:ext>
            </a:extLst>
          </p:cNvPr>
          <p:cNvSpPr/>
          <p:nvPr/>
        </p:nvSpPr>
        <p:spPr>
          <a:xfrm>
            <a:off x="2853732" y="3319693"/>
            <a:ext cx="5805595" cy="713994"/>
          </a:xfrm>
          <a:prstGeom prst="roundRect">
            <a:avLst>
              <a:gd name="adj" fmla="val 5000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accent4">
                  <a:lumMod val="40000"/>
                  <a:lumOff val="60000"/>
                </a:schemeClr>
              </a:solidFill>
            </a:endParaRPr>
          </a:p>
        </p:txBody>
      </p:sp>
      <p:sp>
        <p:nvSpPr>
          <p:cNvPr id="33" name="Rectangle: Rounded Corners 32"/>
          <p:cNvSpPr/>
          <p:nvPr/>
        </p:nvSpPr>
        <p:spPr>
          <a:xfrm>
            <a:off x="3014505" y="1612265"/>
            <a:ext cx="5644822" cy="713994"/>
          </a:xfrm>
          <a:prstGeom prst="roundRect">
            <a:avLst>
              <a:gd name="adj" fmla="val 5000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bg2"/>
              </a:solidFill>
            </a:endParaRPr>
          </a:p>
        </p:txBody>
      </p:sp>
      <p:graphicFrame>
        <p:nvGraphicFramePr>
          <p:cNvPr id="28" name="Object 27"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9634" name="think-cell Slide" r:id="rId5" imgW="476" imgH="357" progId="TCLayout.ActiveDocument.1">
                  <p:embed/>
                </p:oleObj>
              </mc:Choice>
              <mc:Fallback>
                <p:oleObj name="think-cell Slide" r:id="rId5" imgW="476" imgH="357" progId="TCLayout.ActiveDocument.1">
                  <p:embed/>
                  <p:pic>
                    <p:nvPicPr>
                      <p:cNvPr id="28" name="Object 2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p:cNvSpPr>
            <a:spLocks noGrp="1"/>
          </p:cNvSpPr>
          <p:nvPr>
            <p:ph type="title"/>
          </p:nvPr>
        </p:nvSpPr>
        <p:spPr/>
        <p:txBody>
          <a:bodyPr/>
          <a:lstStyle/>
          <a:p>
            <a:r>
              <a:rPr lang="en-US" dirty="0"/>
              <a:t>Purchasing Cisco collaboration</a:t>
            </a:r>
            <a:endParaRPr lang="en-GB" dirty="0"/>
          </a:p>
        </p:txBody>
      </p:sp>
      <p:sp>
        <p:nvSpPr>
          <p:cNvPr id="29" name="Rectangle: Rounded Corners 28"/>
          <p:cNvSpPr/>
          <p:nvPr/>
        </p:nvSpPr>
        <p:spPr>
          <a:xfrm>
            <a:off x="546114" y="1612265"/>
            <a:ext cx="3220551" cy="71399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600" dirty="0">
                <a:solidFill>
                  <a:schemeClr val="tx2"/>
                </a:solidFill>
              </a:rPr>
              <a:t>Cisco collaboration flex plan</a:t>
            </a:r>
          </a:p>
        </p:txBody>
      </p:sp>
      <p:sp>
        <p:nvSpPr>
          <p:cNvPr id="42" name="Rectangle: Rounded Corners 41"/>
          <p:cNvSpPr/>
          <p:nvPr/>
        </p:nvSpPr>
        <p:spPr>
          <a:xfrm>
            <a:off x="546114" y="3319693"/>
            <a:ext cx="3220551" cy="713994"/>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600" dirty="0">
                <a:solidFill>
                  <a:schemeClr val="bg2"/>
                </a:solidFill>
              </a:rPr>
              <a:t>Cisco devices</a:t>
            </a:r>
          </a:p>
        </p:txBody>
      </p:sp>
      <p:sp>
        <p:nvSpPr>
          <p:cNvPr id="44" name="Rectangle 43"/>
          <p:cNvSpPr/>
          <p:nvPr/>
        </p:nvSpPr>
        <p:spPr>
          <a:xfrm>
            <a:off x="5884380" y="3340136"/>
            <a:ext cx="2560320" cy="62420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Devices and software</a:t>
            </a:r>
          </a:p>
        </p:txBody>
      </p:sp>
      <p:grpSp>
        <p:nvGrpSpPr>
          <p:cNvPr id="3" name="Group 2">
            <a:extLst>
              <a:ext uri="{FF2B5EF4-FFF2-40B4-BE49-F238E27FC236}">
                <a16:creationId xmlns:a16="http://schemas.microsoft.com/office/drawing/2014/main" id="{9A95B584-EFB5-4445-AB12-F10B5FF4EDCD}"/>
              </a:ext>
            </a:extLst>
          </p:cNvPr>
          <p:cNvGrpSpPr/>
          <p:nvPr/>
        </p:nvGrpSpPr>
        <p:grpSpPr>
          <a:xfrm>
            <a:off x="4186949" y="3466011"/>
            <a:ext cx="1396874" cy="454124"/>
            <a:chOff x="4201206" y="3466011"/>
            <a:chExt cx="1396874" cy="454124"/>
          </a:xfrm>
        </p:grpSpPr>
        <p:grpSp>
          <p:nvGrpSpPr>
            <p:cNvPr id="49" name="Group 48"/>
            <p:cNvGrpSpPr>
              <a:grpSpLocks noChangeAspect="1"/>
            </p:cNvGrpSpPr>
            <p:nvPr/>
          </p:nvGrpSpPr>
          <p:grpSpPr>
            <a:xfrm>
              <a:off x="4541205" y="3466011"/>
              <a:ext cx="823758" cy="454124"/>
              <a:chOff x="572756" y="4356495"/>
              <a:chExt cx="701979" cy="386989"/>
            </a:xfrm>
          </p:grpSpPr>
          <p:sp>
            <p:nvSpPr>
              <p:cNvPr id="50" name="Freeform 294"/>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1" name="Freeform 295"/>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nvGrpSpPr>
            <p:cNvPr id="52" name="Group 51"/>
            <p:cNvGrpSpPr>
              <a:grpSpLocks noChangeAspect="1"/>
            </p:cNvGrpSpPr>
            <p:nvPr/>
          </p:nvGrpSpPr>
          <p:grpSpPr>
            <a:xfrm>
              <a:off x="5443429" y="3518405"/>
              <a:ext cx="154651" cy="274320"/>
              <a:chOff x="839748" y="3892512"/>
              <a:chExt cx="167995" cy="297991"/>
            </a:xfrm>
          </p:grpSpPr>
          <p:sp>
            <p:nvSpPr>
              <p:cNvPr id="53" name="Freeform 307"/>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4" name="Oval 308"/>
              <p:cNvSpPr>
                <a:spLocks noChangeArrowheads="1"/>
              </p:cNvSpPr>
              <p:nvPr/>
            </p:nvSpPr>
            <p:spPr bwMode="auto">
              <a:xfrm>
                <a:off x="915746" y="4159501"/>
                <a:ext cx="18999" cy="18999"/>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5" name="Freeform 309"/>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6" name="Rectangle 310"/>
              <p:cNvSpPr>
                <a:spLocks noChangeArrowheads="1"/>
              </p:cNvSpPr>
              <p:nvPr/>
            </p:nvSpPr>
            <p:spPr bwMode="auto">
              <a:xfrm>
                <a:off x="856747" y="3935508"/>
                <a:ext cx="133996" cy="205994"/>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Rectangle 311"/>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nvGrpSpPr>
            <p:cNvPr id="58" name="Group 57"/>
            <p:cNvGrpSpPr>
              <a:grpSpLocks noChangeAspect="1"/>
            </p:cNvGrpSpPr>
            <p:nvPr/>
          </p:nvGrpSpPr>
          <p:grpSpPr>
            <a:xfrm>
              <a:off x="4201206" y="3466949"/>
              <a:ext cx="276335" cy="365760"/>
              <a:chOff x="1631724" y="3365526"/>
              <a:chExt cx="342990" cy="453986"/>
            </a:xfrm>
          </p:grpSpPr>
          <p:sp>
            <p:nvSpPr>
              <p:cNvPr id="59" name="Freeform 312"/>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0" name="Oval 313"/>
              <p:cNvSpPr>
                <a:spLocks noChangeArrowheads="1"/>
              </p:cNvSpPr>
              <p:nvPr/>
            </p:nvSpPr>
            <p:spPr bwMode="auto">
              <a:xfrm>
                <a:off x="1787719" y="3775897"/>
                <a:ext cx="30999" cy="29999"/>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1" name="Freeform 314"/>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315"/>
              <p:cNvSpPr>
                <a:spLocks noChangeArrowheads="1"/>
              </p:cNvSpPr>
              <p:nvPr/>
            </p:nvSpPr>
            <p:spPr bwMode="auto">
              <a:xfrm>
                <a:off x="1657723" y="3426524"/>
                <a:ext cx="290991" cy="333990"/>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grpSp>
        <p:nvGrpSpPr>
          <p:cNvPr id="46" name="Group 45">
            <a:extLst>
              <a:ext uri="{FF2B5EF4-FFF2-40B4-BE49-F238E27FC236}">
                <a16:creationId xmlns:a16="http://schemas.microsoft.com/office/drawing/2014/main" id="{0718A87A-C85D-409D-8CC6-724D81D6A13E}"/>
              </a:ext>
            </a:extLst>
          </p:cNvPr>
          <p:cNvGrpSpPr>
            <a:grpSpLocks noChangeAspect="1"/>
          </p:cNvGrpSpPr>
          <p:nvPr/>
        </p:nvGrpSpPr>
        <p:grpSpPr>
          <a:xfrm>
            <a:off x="1880403" y="2548656"/>
            <a:ext cx="551973" cy="548640"/>
            <a:chOff x="1579728" y="2192901"/>
            <a:chExt cx="496986" cy="493986"/>
          </a:xfrm>
        </p:grpSpPr>
        <p:sp>
          <p:nvSpPr>
            <p:cNvPr id="64" name="Freeform 664">
              <a:extLst>
                <a:ext uri="{FF2B5EF4-FFF2-40B4-BE49-F238E27FC236}">
                  <a16:creationId xmlns:a16="http://schemas.microsoft.com/office/drawing/2014/main" id="{608AF07B-DB62-442E-8CB4-4DC1D22C9501}"/>
                </a:ext>
              </a:extLst>
            </p:cNvPr>
            <p:cNvSpPr>
              <a:spLocks noChangeAspect="1"/>
            </p:cNvSpPr>
            <p:nvPr/>
          </p:nvSpPr>
          <p:spPr bwMode="auto">
            <a:xfrm>
              <a:off x="1762418"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chemeClr val="accent2"/>
            </a:solidFill>
            <a:ln w="3175">
              <a:solidFill>
                <a:schemeClr val="accent2"/>
              </a:solidFill>
            </a:ln>
          </p:spPr>
          <p:txBody>
            <a:bodyPr vert="horz" wrap="square" lIns="91440" tIns="45720" rIns="91440" bIns="45720" numCol="1" anchor="t" anchorCtr="0" compatLnSpc="1">
              <a:prstTxWarp prst="textNoShape">
                <a:avLst/>
              </a:prstTxWarp>
            </a:bodyPr>
            <a:lstStyle/>
            <a:p>
              <a:endParaRPr lang="en-US"/>
            </a:p>
          </p:txBody>
        </p:sp>
        <p:sp>
          <p:nvSpPr>
            <p:cNvPr id="65" name="Freeform 665">
              <a:extLst>
                <a:ext uri="{FF2B5EF4-FFF2-40B4-BE49-F238E27FC236}">
                  <a16:creationId xmlns:a16="http://schemas.microsoft.com/office/drawing/2014/main" id="{DE828BA8-FBEA-4CAB-B86A-474F53E0AC35}"/>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chemeClr val="accent2"/>
            </a:solidFill>
            <a:ln w="3175">
              <a:solidFill>
                <a:schemeClr val="accent2"/>
              </a:solidFill>
            </a:ln>
          </p:spPr>
          <p:txBody>
            <a:bodyPr vert="horz" wrap="square" lIns="91440" tIns="45720" rIns="91440" bIns="45720" numCol="1" anchor="t" anchorCtr="0" compatLnSpc="1">
              <a:prstTxWarp prst="textNoShape">
                <a:avLst/>
              </a:prstTxWarp>
            </a:bodyPr>
            <a:lstStyle/>
            <a:p>
              <a:endParaRPr lang="en-US"/>
            </a:p>
          </p:txBody>
        </p:sp>
        <p:sp>
          <p:nvSpPr>
            <p:cNvPr id="81" name="Rectangle 80">
              <a:extLst>
                <a:ext uri="{FF2B5EF4-FFF2-40B4-BE49-F238E27FC236}">
                  <a16:creationId xmlns:a16="http://schemas.microsoft.com/office/drawing/2014/main" id="{0733B1F7-B6CF-4432-896F-5B38B5D94F26}"/>
                </a:ext>
              </a:extLst>
            </p:cNvPr>
            <p:cNvSpPr/>
            <p:nvPr/>
          </p:nvSpPr>
          <p:spPr>
            <a:xfrm>
              <a:off x="1762331" y="2367857"/>
              <a:ext cx="137160" cy="137160"/>
            </a:xfrm>
            <a:prstGeom prst="rect">
              <a:avLst/>
            </a:prstGeom>
            <a:solidFill>
              <a:srgbClr val="017E18"/>
            </a:solidFill>
            <a:ln w="0">
              <a:solidFill>
                <a:srgbClr val="017E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ADA0A6D1-A355-43AB-BF3B-8E1C0792E84B}"/>
              </a:ext>
            </a:extLst>
          </p:cNvPr>
          <p:cNvSpPr txBox="1"/>
          <p:nvPr/>
        </p:nvSpPr>
        <p:spPr>
          <a:xfrm>
            <a:off x="5884380" y="1689905"/>
            <a:ext cx="2560320" cy="769441"/>
          </a:xfrm>
          <a:prstGeom prst="rect">
            <a:avLst/>
          </a:prstGeom>
          <a:noFill/>
        </p:spPr>
        <p:txBody>
          <a:bodyPr wrap="square" rtlCol="0">
            <a:spAutoFit/>
          </a:bodyPr>
          <a:lstStyle/>
          <a:p>
            <a:pPr lvl="0" algn="ctr"/>
            <a:r>
              <a:rPr lang="en-US" sz="1400" dirty="0">
                <a:latin typeface="+mn-lt"/>
                <a:ea typeface="+mn-ea"/>
                <a:cs typeface="+mn-cs"/>
              </a:rPr>
              <a:t>Meetings, messaging, and </a:t>
            </a:r>
            <a:br>
              <a:rPr lang="en-US" sz="1400" dirty="0">
                <a:latin typeface="+mn-lt"/>
                <a:ea typeface="+mn-ea"/>
                <a:cs typeface="+mn-cs"/>
              </a:rPr>
            </a:br>
            <a:r>
              <a:rPr lang="en-US" sz="1400" dirty="0">
                <a:latin typeface="+mn-lt"/>
                <a:ea typeface="+mn-ea"/>
                <a:cs typeface="+mn-cs"/>
              </a:rPr>
              <a:t>calling service subscription</a:t>
            </a:r>
          </a:p>
          <a:p>
            <a:endParaRPr lang="en-US" sz="1600" dirty="0">
              <a:latin typeface="+mn-lt"/>
            </a:endParaRPr>
          </a:p>
        </p:txBody>
      </p:sp>
      <p:pic>
        <p:nvPicPr>
          <p:cNvPr id="48" name="Picture 4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195513" y="1753520"/>
            <a:ext cx="457200" cy="457200"/>
          </a:xfrm>
          <a:prstGeom prst="rect">
            <a:avLst/>
          </a:prstGeom>
        </p:spPr>
      </p:pic>
      <p:pic>
        <p:nvPicPr>
          <p:cNvPr id="66" name="Picture 65"/>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000150" y="1753520"/>
            <a:ext cx="457200" cy="457200"/>
          </a:xfrm>
          <a:prstGeom prst="rect">
            <a:avLst/>
          </a:prstGeom>
        </p:spPr>
      </p:pic>
      <p:pic>
        <p:nvPicPr>
          <p:cNvPr id="84" name="Picture 83">
            <a:extLst>
              <a:ext uri="{FF2B5EF4-FFF2-40B4-BE49-F238E27FC236}">
                <a16:creationId xmlns:a16="http://schemas.microsoft.com/office/drawing/2014/main" id="{4BBF5E53-52EE-4601-8354-5EF69AFA79F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591700" y="1753520"/>
            <a:ext cx="457200" cy="457200"/>
          </a:xfrm>
          <a:prstGeom prst="rect">
            <a:avLst/>
          </a:prstGeom>
        </p:spPr>
      </p:pic>
    </p:spTree>
    <p:extLst>
      <p:ext uri="{BB962C8B-B14F-4D97-AF65-F5344CB8AC3E}">
        <p14:creationId xmlns:p14="http://schemas.microsoft.com/office/powerpoint/2010/main" val="3412675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ounded Rectangle 120">
            <a:extLst>
              <a:ext uri="{FF2B5EF4-FFF2-40B4-BE49-F238E27FC236}">
                <a16:creationId xmlns:a16="http://schemas.microsoft.com/office/drawing/2014/main" id="{E96FBB3D-5542-4829-A165-62E4729EAED0}"/>
              </a:ext>
            </a:extLst>
          </p:cNvPr>
          <p:cNvSpPr/>
          <p:nvPr/>
        </p:nvSpPr>
        <p:spPr>
          <a:xfrm>
            <a:off x="5230314" y="1513307"/>
            <a:ext cx="2990088" cy="1843845"/>
          </a:xfrm>
          <a:prstGeom prst="roundRect">
            <a:avLst>
              <a:gd name="adj" fmla="val 493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ounded Rectangle 117">
            <a:extLst>
              <a:ext uri="{FF2B5EF4-FFF2-40B4-BE49-F238E27FC236}">
                <a16:creationId xmlns:a16="http://schemas.microsoft.com/office/drawing/2014/main" id="{E96FBB3D-5542-4829-A165-62E4729EAED0}"/>
              </a:ext>
            </a:extLst>
          </p:cNvPr>
          <p:cNvSpPr/>
          <p:nvPr/>
        </p:nvSpPr>
        <p:spPr>
          <a:xfrm>
            <a:off x="859249" y="1513308"/>
            <a:ext cx="2990088" cy="1843845"/>
          </a:xfrm>
          <a:prstGeom prst="roundRect">
            <a:avLst>
              <a:gd name="adj" fmla="val 493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Cisco collaboration flex plan: </a:t>
            </a:r>
            <a:br>
              <a:rPr lang="en-US" dirty="0"/>
            </a:br>
            <a:r>
              <a:rPr lang="en-US" dirty="0"/>
              <a:t>Separate purchasing from deployment</a:t>
            </a:r>
          </a:p>
        </p:txBody>
      </p:sp>
      <p:sp>
        <p:nvSpPr>
          <p:cNvPr id="5" name="Rounded Rectangle 4"/>
          <p:cNvSpPr/>
          <p:nvPr/>
        </p:nvSpPr>
        <p:spPr>
          <a:xfrm>
            <a:off x="859249" y="1367573"/>
            <a:ext cx="2990088" cy="41148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Meetings</a:t>
            </a:r>
          </a:p>
        </p:txBody>
      </p:sp>
      <p:sp>
        <p:nvSpPr>
          <p:cNvPr id="6" name="Rounded Rectangle 5"/>
          <p:cNvSpPr/>
          <p:nvPr/>
        </p:nvSpPr>
        <p:spPr>
          <a:xfrm>
            <a:off x="5225919" y="1367573"/>
            <a:ext cx="2994483" cy="41148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Calling</a:t>
            </a:r>
          </a:p>
        </p:txBody>
      </p:sp>
      <p:grpSp>
        <p:nvGrpSpPr>
          <p:cNvPr id="9" name="Group 51"/>
          <p:cNvGrpSpPr>
            <a:grpSpLocks noChangeAspect="1"/>
          </p:cNvGrpSpPr>
          <p:nvPr/>
        </p:nvGrpSpPr>
        <p:grpSpPr>
          <a:xfrm>
            <a:off x="1008334" y="1934360"/>
            <a:ext cx="674353" cy="334048"/>
            <a:chOff x="836085" y="1496592"/>
            <a:chExt cx="538984" cy="266991"/>
          </a:xfrm>
        </p:grpSpPr>
        <p:sp>
          <p:nvSpPr>
            <p:cNvPr id="10"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nvGrpSpPr>
          <p:cNvPr id="13" name="Group 194"/>
          <p:cNvGrpSpPr>
            <a:grpSpLocks noChangeAspect="1"/>
          </p:cNvGrpSpPr>
          <p:nvPr/>
        </p:nvGrpSpPr>
        <p:grpSpPr bwMode="auto">
          <a:xfrm>
            <a:off x="1030895" y="2489550"/>
            <a:ext cx="596504" cy="329074"/>
            <a:chOff x="336" y="1362"/>
            <a:chExt cx="658" cy="363"/>
          </a:xfrm>
        </p:grpSpPr>
        <p:sp>
          <p:nvSpPr>
            <p:cNvPr id="14" name="Freeform 195"/>
            <p:cNvSpPr>
              <a:spLocks/>
            </p:cNvSpPr>
            <p:nvPr/>
          </p:nvSpPr>
          <p:spPr bwMode="auto">
            <a:xfrm>
              <a:off x="505" y="1416"/>
              <a:ext cx="151" cy="271"/>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 name="Line 196"/>
            <p:cNvSpPr>
              <a:spLocks noChangeShapeType="1"/>
            </p:cNvSpPr>
            <p:nvPr/>
          </p:nvSpPr>
          <p:spPr bwMode="auto">
            <a:xfrm>
              <a:off x="543" y="1460"/>
              <a:ext cx="75"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 name="Line 197"/>
            <p:cNvSpPr>
              <a:spLocks noChangeShapeType="1"/>
            </p:cNvSpPr>
            <p:nvPr/>
          </p:nvSpPr>
          <p:spPr bwMode="auto">
            <a:xfrm>
              <a:off x="543" y="1503"/>
              <a:ext cx="75"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 name="Line 198"/>
            <p:cNvSpPr>
              <a:spLocks noChangeShapeType="1"/>
            </p:cNvSpPr>
            <p:nvPr/>
          </p:nvSpPr>
          <p:spPr bwMode="auto">
            <a:xfrm>
              <a:off x="543" y="1548"/>
              <a:ext cx="75"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 name="Line 199"/>
            <p:cNvSpPr>
              <a:spLocks noChangeShapeType="1"/>
            </p:cNvSpPr>
            <p:nvPr/>
          </p:nvSpPr>
          <p:spPr bwMode="auto">
            <a:xfrm>
              <a:off x="543" y="1592"/>
              <a:ext cx="75"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 name="Line 200"/>
            <p:cNvSpPr>
              <a:spLocks noChangeShapeType="1"/>
            </p:cNvSpPr>
            <p:nvPr/>
          </p:nvSpPr>
          <p:spPr bwMode="auto">
            <a:xfrm>
              <a:off x="543" y="1636"/>
              <a:ext cx="75"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 name="Freeform 201"/>
            <p:cNvSpPr>
              <a:spLocks/>
            </p:cNvSpPr>
            <p:nvPr/>
          </p:nvSpPr>
          <p:spPr bwMode="auto">
            <a:xfrm>
              <a:off x="675" y="1362"/>
              <a:ext cx="150" cy="363"/>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1" name="Line 202"/>
            <p:cNvSpPr>
              <a:spLocks noChangeShapeType="1"/>
            </p:cNvSpPr>
            <p:nvPr/>
          </p:nvSpPr>
          <p:spPr bwMode="auto">
            <a:xfrm>
              <a:off x="712" y="1406"/>
              <a:ext cx="76"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2" name="Line 203"/>
            <p:cNvSpPr>
              <a:spLocks noChangeShapeType="1"/>
            </p:cNvSpPr>
            <p:nvPr/>
          </p:nvSpPr>
          <p:spPr bwMode="auto">
            <a:xfrm>
              <a:off x="712" y="1451"/>
              <a:ext cx="76"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3" name="Line 204"/>
            <p:cNvSpPr>
              <a:spLocks noChangeShapeType="1"/>
            </p:cNvSpPr>
            <p:nvPr/>
          </p:nvSpPr>
          <p:spPr bwMode="auto">
            <a:xfrm>
              <a:off x="712" y="1495"/>
              <a:ext cx="76"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4" name="Line 205"/>
            <p:cNvSpPr>
              <a:spLocks noChangeShapeType="1"/>
            </p:cNvSpPr>
            <p:nvPr/>
          </p:nvSpPr>
          <p:spPr bwMode="auto">
            <a:xfrm>
              <a:off x="712" y="1539"/>
              <a:ext cx="76"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5" name="Line 206"/>
            <p:cNvSpPr>
              <a:spLocks noChangeShapeType="1"/>
            </p:cNvSpPr>
            <p:nvPr/>
          </p:nvSpPr>
          <p:spPr bwMode="auto">
            <a:xfrm>
              <a:off x="712" y="1584"/>
              <a:ext cx="76"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6" name="Freeform 207"/>
            <p:cNvSpPr>
              <a:spLocks/>
            </p:cNvSpPr>
            <p:nvPr/>
          </p:nvSpPr>
          <p:spPr bwMode="auto">
            <a:xfrm>
              <a:off x="846" y="1416"/>
              <a:ext cx="148"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7" name="Line 208"/>
            <p:cNvSpPr>
              <a:spLocks noChangeShapeType="1"/>
            </p:cNvSpPr>
            <p:nvPr/>
          </p:nvSpPr>
          <p:spPr bwMode="auto">
            <a:xfrm>
              <a:off x="883" y="1460"/>
              <a:ext cx="74"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8" name="Line 209"/>
            <p:cNvSpPr>
              <a:spLocks noChangeShapeType="1"/>
            </p:cNvSpPr>
            <p:nvPr/>
          </p:nvSpPr>
          <p:spPr bwMode="auto">
            <a:xfrm>
              <a:off x="883" y="1503"/>
              <a:ext cx="74"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9" name="Line 210"/>
            <p:cNvSpPr>
              <a:spLocks noChangeShapeType="1"/>
            </p:cNvSpPr>
            <p:nvPr/>
          </p:nvSpPr>
          <p:spPr bwMode="auto">
            <a:xfrm>
              <a:off x="883" y="1548"/>
              <a:ext cx="74"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0" name="Line 211"/>
            <p:cNvSpPr>
              <a:spLocks noChangeShapeType="1"/>
            </p:cNvSpPr>
            <p:nvPr/>
          </p:nvSpPr>
          <p:spPr bwMode="auto">
            <a:xfrm>
              <a:off x="883" y="1592"/>
              <a:ext cx="74"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1" name="Line 212"/>
            <p:cNvSpPr>
              <a:spLocks noChangeShapeType="1"/>
            </p:cNvSpPr>
            <p:nvPr/>
          </p:nvSpPr>
          <p:spPr bwMode="auto">
            <a:xfrm>
              <a:off x="883" y="1636"/>
              <a:ext cx="74"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2" name="Freeform 213"/>
            <p:cNvSpPr>
              <a:spLocks/>
            </p:cNvSpPr>
            <p:nvPr/>
          </p:nvSpPr>
          <p:spPr bwMode="auto">
            <a:xfrm>
              <a:off x="336" y="1416"/>
              <a:ext cx="149"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3" name="Line 214"/>
            <p:cNvSpPr>
              <a:spLocks noChangeShapeType="1"/>
            </p:cNvSpPr>
            <p:nvPr/>
          </p:nvSpPr>
          <p:spPr bwMode="auto">
            <a:xfrm>
              <a:off x="373" y="1460"/>
              <a:ext cx="74"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4" name="Line 215"/>
            <p:cNvSpPr>
              <a:spLocks noChangeShapeType="1"/>
            </p:cNvSpPr>
            <p:nvPr/>
          </p:nvSpPr>
          <p:spPr bwMode="auto">
            <a:xfrm>
              <a:off x="373" y="1503"/>
              <a:ext cx="74"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5" name="Line 216"/>
            <p:cNvSpPr>
              <a:spLocks noChangeShapeType="1"/>
            </p:cNvSpPr>
            <p:nvPr/>
          </p:nvSpPr>
          <p:spPr bwMode="auto">
            <a:xfrm>
              <a:off x="373" y="1548"/>
              <a:ext cx="74"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6" name="Line 217"/>
            <p:cNvSpPr>
              <a:spLocks noChangeShapeType="1"/>
            </p:cNvSpPr>
            <p:nvPr/>
          </p:nvSpPr>
          <p:spPr bwMode="auto">
            <a:xfrm>
              <a:off x="373" y="1592"/>
              <a:ext cx="74"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7" name="Line 218"/>
            <p:cNvSpPr>
              <a:spLocks noChangeShapeType="1"/>
            </p:cNvSpPr>
            <p:nvPr/>
          </p:nvSpPr>
          <p:spPr bwMode="auto">
            <a:xfrm>
              <a:off x="373" y="1636"/>
              <a:ext cx="74" cy="0"/>
            </a:xfrm>
            <a:prstGeom prst="line">
              <a:avLst/>
            </a:prstGeom>
            <a:noFill/>
            <a:ln w="9525" cap="rnd">
              <a:solidFill>
                <a:schemeClr val="bg2">
                  <a:lumMod val="9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nvGrpSpPr>
          <p:cNvPr id="38" name="Group 51"/>
          <p:cNvGrpSpPr>
            <a:grpSpLocks noChangeAspect="1"/>
          </p:cNvGrpSpPr>
          <p:nvPr/>
        </p:nvGrpSpPr>
        <p:grpSpPr>
          <a:xfrm>
            <a:off x="5388733" y="1934360"/>
            <a:ext cx="674353" cy="334048"/>
            <a:chOff x="836085" y="1496592"/>
            <a:chExt cx="538984" cy="266991"/>
          </a:xfrm>
          <a:solidFill>
            <a:schemeClr val="accent2"/>
          </a:solidFill>
        </p:grpSpPr>
        <p:sp>
          <p:nvSpPr>
            <p:cNvPr id="39"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0"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1"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nvGrpSpPr>
          <p:cNvPr id="7" name="Group 6">
            <a:extLst>
              <a:ext uri="{FF2B5EF4-FFF2-40B4-BE49-F238E27FC236}">
                <a16:creationId xmlns:a16="http://schemas.microsoft.com/office/drawing/2014/main" id="{799CC113-968E-44E9-9F53-63C8AA05A866}"/>
              </a:ext>
            </a:extLst>
          </p:cNvPr>
          <p:cNvGrpSpPr/>
          <p:nvPr/>
        </p:nvGrpSpPr>
        <p:grpSpPr>
          <a:xfrm>
            <a:off x="5388733" y="2367351"/>
            <a:ext cx="674353" cy="334054"/>
            <a:chOff x="5618016" y="2993663"/>
            <a:chExt cx="674353" cy="334054"/>
          </a:xfrm>
        </p:grpSpPr>
        <p:grpSp>
          <p:nvGrpSpPr>
            <p:cNvPr id="42" name="Group 51"/>
            <p:cNvGrpSpPr>
              <a:grpSpLocks noChangeAspect="1"/>
            </p:cNvGrpSpPr>
            <p:nvPr/>
          </p:nvGrpSpPr>
          <p:grpSpPr>
            <a:xfrm>
              <a:off x="5618016" y="2993663"/>
              <a:ext cx="674353" cy="334054"/>
              <a:chOff x="836084" y="1496592"/>
              <a:chExt cx="538984" cy="266997"/>
            </a:xfrm>
            <a:solidFill>
              <a:schemeClr val="accent2"/>
            </a:solidFill>
          </p:grpSpPr>
          <p:sp>
            <p:nvSpPr>
              <p:cNvPr id="43" name="Freeform 751"/>
              <p:cNvSpPr>
                <a:spLocks/>
              </p:cNvSpPr>
              <p:nvPr/>
            </p:nvSpPr>
            <p:spPr bwMode="auto">
              <a:xfrm>
                <a:off x="836084" y="1647593"/>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4" name="Freeform 752"/>
              <p:cNvSpPr>
                <a:spLocks/>
              </p:cNvSpPr>
              <p:nvPr/>
            </p:nvSpPr>
            <p:spPr bwMode="auto">
              <a:xfrm>
                <a:off x="955081" y="1571594"/>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5"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nvGrpSpPr>
            <p:cNvPr id="47" name="Group 194"/>
            <p:cNvGrpSpPr>
              <a:grpSpLocks noChangeAspect="1"/>
            </p:cNvGrpSpPr>
            <p:nvPr/>
          </p:nvGrpSpPr>
          <p:grpSpPr bwMode="auto">
            <a:xfrm>
              <a:off x="5818769" y="3103293"/>
              <a:ext cx="350896" cy="193579"/>
              <a:chOff x="336" y="1362"/>
              <a:chExt cx="658" cy="363"/>
            </a:xfrm>
            <a:solidFill>
              <a:schemeClr val="accent2"/>
            </a:solidFill>
          </p:grpSpPr>
          <p:sp>
            <p:nvSpPr>
              <p:cNvPr id="48" name="Freeform 195"/>
              <p:cNvSpPr>
                <a:spLocks/>
              </p:cNvSpPr>
              <p:nvPr/>
            </p:nvSpPr>
            <p:spPr bwMode="auto">
              <a:xfrm>
                <a:off x="505" y="1416"/>
                <a:ext cx="151" cy="271"/>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9" name="Line 196"/>
              <p:cNvSpPr>
                <a:spLocks noChangeShapeType="1"/>
              </p:cNvSpPr>
              <p:nvPr/>
            </p:nvSpPr>
            <p:spPr bwMode="auto">
              <a:xfrm>
                <a:off x="543" y="1460"/>
                <a:ext cx="75"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0" name="Line 197"/>
              <p:cNvSpPr>
                <a:spLocks noChangeShapeType="1"/>
              </p:cNvSpPr>
              <p:nvPr/>
            </p:nvSpPr>
            <p:spPr bwMode="auto">
              <a:xfrm>
                <a:off x="543" y="1503"/>
                <a:ext cx="75"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1" name="Line 198"/>
              <p:cNvSpPr>
                <a:spLocks noChangeShapeType="1"/>
              </p:cNvSpPr>
              <p:nvPr/>
            </p:nvSpPr>
            <p:spPr bwMode="auto">
              <a:xfrm>
                <a:off x="543" y="1548"/>
                <a:ext cx="75"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2" name="Line 199"/>
              <p:cNvSpPr>
                <a:spLocks noChangeShapeType="1"/>
              </p:cNvSpPr>
              <p:nvPr/>
            </p:nvSpPr>
            <p:spPr bwMode="auto">
              <a:xfrm>
                <a:off x="543" y="1592"/>
                <a:ext cx="75"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3" name="Line 200"/>
              <p:cNvSpPr>
                <a:spLocks noChangeShapeType="1"/>
              </p:cNvSpPr>
              <p:nvPr/>
            </p:nvSpPr>
            <p:spPr bwMode="auto">
              <a:xfrm>
                <a:off x="543" y="1636"/>
                <a:ext cx="75"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4" name="Freeform 201"/>
              <p:cNvSpPr>
                <a:spLocks/>
              </p:cNvSpPr>
              <p:nvPr/>
            </p:nvSpPr>
            <p:spPr bwMode="auto">
              <a:xfrm>
                <a:off x="675" y="1362"/>
                <a:ext cx="150" cy="363"/>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5" name="Line 202"/>
              <p:cNvSpPr>
                <a:spLocks noChangeShapeType="1"/>
              </p:cNvSpPr>
              <p:nvPr/>
            </p:nvSpPr>
            <p:spPr bwMode="auto">
              <a:xfrm>
                <a:off x="712" y="1406"/>
                <a:ext cx="76"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6" name="Line 203"/>
              <p:cNvSpPr>
                <a:spLocks noChangeShapeType="1"/>
              </p:cNvSpPr>
              <p:nvPr/>
            </p:nvSpPr>
            <p:spPr bwMode="auto">
              <a:xfrm>
                <a:off x="712" y="1451"/>
                <a:ext cx="76"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Line 204"/>
              <p:cNvSpPr>
                <a:spLocks noChangeShapeType="1"/>
              </p:cNvSpPr>
              <p:nvPr/>
            </p:nvSpPr>
            <p:spPr bwMode="auto">
              <a:xfrm>
                <a:off x="712" y="1495"/>
                <a:ext cx="76"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8" name="Line 205"/>
              <p:cNvSpPr>
                <a:spLocks noChangeShapeType="1"/>
              </p:cNvSpPr>
              <p:nvPr/>
            </p:nvSpPr>
            <p:spPr bwMode="auto">
              <a:xfrm>
                <a:off x="712" y="1539"/>
                <a:ext cx="76"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9" name="Line 206"/>
              <p:cNvSpPr>
                <a:spLocks noChangeShapeType="1"/>
              </p:cNvSpPr>
              <p:nvPr/>
            </p:nvSpPr>
            <p:spPr bwMode="auto">
              <a:xfrm>
                <a:off x="712" y="1584"/>
                <a:ext cx="76"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0" name="Freeform 207"/>
              <p:cNvSpPr>
                <a:spLocks/>
              </p:cNvSpPr>
              <p:nvPr/>
            </p:nvSpPr>
            <p:spPr bwMode="auto">
              <a:xfrm>
                <a:off x="846" y="1416"/>
                <a:ext cx="148"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1" name="Line 208"/>
              <p:cNvSpPr>
                <a:spLocks noChangeShapeType="1"/>
              </p:cNvSpPr>
              <p:nvPr/>
            </p:nvSpPr>
            <p:spPr bwMode="auto">
              <a:xfrm>
                <a:off x="883" y="1460"/>
                <a:ext cx="74"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Line 209"/>
              <p:cNvSpPr>
                <a:spLocks noChangeShapeType="1"/>
              </p:cNvSpPr>
              <p:nvPr/>
            </p:nvSpPr>
            <p:spPr bwMode="auto">
              <a:xfrm>
                <a:off x="883" y="1503"/>
                <a:ext cx="74"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Line 210"/>
              <p:cNvSpPr>
                <a:spLocks noChangeShapeType="1"/>
              </p:cNvSpPr>
              <p:nvPr/>
            </p:nvSpPr>
            <p:spPr bwMode="auto">
              <a:xfrm>
                <a:off x="883" y="1548"/>
                <a:ext cx="74"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Line 211"/>
              <p:cNvSpPr>
                <a:spLocks noChangeShapeType="1"/>
              </p:cNvSpPr>
              <p:nvPr/>
            </p:nvSpPr>
            <p:spPr bwMode="auto">
              <a:xfrm>
                <a:off x="883" y="1592"/>
                <a:ext cx="74"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Line 212"/>
              <p:cNvSpPr>
                <a:spLocks noChangeShapeType="1"/>
              </p:cNvSpPr>
              <p:nvPr/>
            </p:nvSpPr>
            <p:spPr bwMode="auto">
              <a:xfrm>
                <a:off x="883" y="1636"/>
                <a:ext cx="74"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6" name="Freeform 213"/>
              <p:cNvSpPr>
                <a:spLocks/>
              </p:cNvSpPr>
              <p:nvPr/>
            </p:nvSpPr>
            <p:spPr bwMode="auto">
              <a:xfrm>
                <a:off x="336" y="1416"/>
                <a:ext cx="149"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Line 214"/>
              <p:cNvSpPr>
                <a:spLocks noChangeShapeType="1"/>
              </p:cNvSpPr>
              <p:nvPr/>
            </p:nvSpPr>
            <p:spPr bwMode="auto">
              <a:xfrm>
                <a:off x="373" y="1460"/>
                <a:ext cx="74"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Line 215"/>
              <p:cNvSpPr>
                <a:spLocks noChangeShapeType="1"/>
              </p:cNvSpPr>
              <p:nvPr/>
            </p:nvSpPr>
            <p:spPr bwMode="auto">
              <a:xfrm>
                <a:off x="373" y="1503"/>
                <a:ext cx="74"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Line 216"/>
              <p:cNvSpPr>
                <a:spLocks noChangeShapeType="1"/>
              </p:cNvSpPr>
              <p:nvPr/>
            </p:nvSpPr>
            <p:spPr bwMode="auto">
              <a:xfrm>
                <a:off x="373" y="1548"/>
                <a:ext cx="74"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Line 217"/>
              <p:cNvSpPr>
                <a:spLocks noChangeShapeType="1"/>
              </p:cNvSpPr>
              <p:nvPr/>
            </p:nvSpPr>
            <p:spPr bwMode="auto">
              <a:xfrm>
                <a:off x="373" y="1592"/>
                <a:ext cx="74"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Line 218"/>
              <p:cNvSpPr>
                <a:spLocks noChangeShapeType="1"/>
              </p:cNvSpPr>
              <p:nvPr/>
            </p:nvSpPr>
            <p:spPr bwMode="auto">
              <a:xfrm>
                <a:off x="373" y="1636"/>
                <a:ext cx="74" cy="0"/>
              </a:xfrm>
              <a:prstGeom prst="line">
                <a:avLst/>
              </a:prstGeom>
              <a:grpFill/>
              <a:ln w="952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grpSp>
        <p:nvGrpSpPr>
          <p:cNvPr id="82" name="Group 194"/>
          <p:cNvGrpSpPr>
            <a:grpSpLocks noChangeAspect="1"/>
          </p:cNvGrpSpPr>
          <p:nvPr/>
        </p:nvGrpSpPr>
        <p:grpSpPr bwMode="auto">
          <a:xfrm>
            <a:off x="5418643" y="2851756"/>
            <a:ext cx="596504" cy="329074"/>
            <a:chOff x="336" y="1362"/>
            <a:chExt cx="658" cy="363"/>
          </a:xfrm>
          <a:solidFill>
            <a:schemeClr val="accent2"/>
          </a:solidFill>
        </p:grpSpPr>
        <p:sp>
          <p:nvSpPr>
            <p:cNvPr id="83" name="Freeform 195"/>
            <p:cNvSpPr>
              <a:spLocks/>
            </p:cNvSpPr>
            <p:nvPr/>
          </p:nvSpPr>
          <p:spPr bwMode="auto">
            <a:xfrm>
              <a:off x="505" y="1416"/>
              <a:ext cx="151" cy="271"/>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84" name="Line 196"/>
            <p:cNvSpPr>
              <a:spLocks noChangeShapeType="1"/>
            </p:cNvSpPr>
            <p:nvPr/>
          </p:nvSpPr>
          <p:spPr bwMode="auto">
            <a:xfrm>
              <a:off x="543" y="1460"/>
              <a:ext cx="75"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85" name="Line 197"/>
            <p:cNvSpPr>
              <a:spLocks noChangeShapeType="1"/>
            </p:cNvSpPr>
            <p:nvPr/>
          </p:nvSpPr>
          <p:spPr bwMode="auto">
            <a:xfrm>
              <a:off x="543" y="1503"/>
              <a:ext cx="75"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86" name="Line 198"/>
            <p:cNvSpPr>
              <a:spLocks noChangeShapeType="1"/>
            </p:cNvSpPr>
            <p:nvPr/>
          </p:nvSpPr>
          <p:spPr bwMode="auto">
            <a:xfrm>
              <a:off x="543" y="1548"/>
              <a:ext cx="75"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87" name="Line 199"/>
            <p:cNvSpPr>
              <a:spLocks noChangeShapeType="1"/>
            </p:cNvSpPr>
            <p:nvPr/>
          </p:nvSpPr>
          <p:spPr bwMode="auto">
            <a:xfrm>
              <a:off x="543" y="1592"/>
              <a:ext cx="75"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88" name="Line 200"/>
            <p:cNvSpPr>
              <a:spLocks noChangeShapeType="1"/>
            </p:cNvSpPr>
            <p:nvPr/>
          </p:nvSpPr>
          <p:spPr bwMode="auto">
            <a:xfrm>
              <a:off x="543" y="1636"/>
              <a:ext cx="75"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89" name="Freeform 201"/>
            <p:cNvSpPr>
              <a:spLocks/>
            </p:cNvSpPr>
            <p:nvPr/>
          </p:nvSpPr>
          <p:spPr bwMode="auto">
            <a:xfrm>
              <a:off x="675" y="1362"/>
              <a:ext cx="150" cy="363"/>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90" name="Line 202"/>
            <p:cNvSpPr>
              <a:spLocks noChangeShapeType="1"/>
            </p:cNvSpPr>
            <p:nvPr/>
          </p:nvSpPr>
          <p:spPr bwMode="auto">
            <a:xfrm>
              <a:off x="712" y="1406"/>
              <a:ext cx="76"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91" name="Line 203"/>
            <p:cNvSpPr>
              <a:spLocks noChangeShapeType="1"/>
            </p:cNvSpPr>
            <p:nvPr/>
          </p:nvSpPr>
          <p:spPr bwMode="auto">
            <a:xfrm>
              <a:off x="712" y="1451"/>
              <a:ext cx="76"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92" name="Line 204"/>
            <p:cNvSpPr>
              <a:spLocks noChangeShapeType="1"/>
            </p:cNvSpPr>
            <p:nvPr/>
          </p:nvSpPr>
          <p:spPr bwMode="auto">
            <a:xfrm>
              <a:off x="712" y="1495"/>
              <a:ext cx="76"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93" name="Line 205"/>
            <p:cNvSpPr>
              <a:spLocks noChangeShapeType="1"/>
            </p:cNvSpPr>
            <p:nvPr/>
          </p:nvSpPr>
          <p:spPr bwMode="auto">
            <a:xfrm>
              <a:off x="712" y="1539"/>
              <a:ext cx="76"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94" name="Line 206"/>
            <p:cNvSpPr>
              <a:spLocks noChangeShapeType="1"/>
            </p:cNvSpPr>
            <p:nvPr/>
          </p:nvSpPr>
          <p:spPr bwMode="auto">
            <a:xfrm>
              <a:off x="712" y="1584"/>
              <a:ext cx="76"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95" name="Freeform 207"/>
            <p:cNvSpPr>
              <a:spLocks/>
            </p:cNvSpPr>
            <p:nvPr/>
          </p:nvSpPr>
          <p:spPr bwMode="auto">
            <a:xfrm>
              <a:off x="846" y="1416"/>
              <a:ext cx="148"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96" name="Line 208"/>
            <p:cNvSpPr>
              <a:spLocks noChangeShapeType="1"/>
            </p:cNvSpPr>
            <p:nvPr/>
          </p:nvSpPr>
          <p:spPr bwMode="auto">
            <a:xfrm>
              <a:off x="883" y="1460"/>
              <a:ext cx="74"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97" name="Line 209"/>
            <p:cNvSpPr>
              <a:spLocks noChangeShapeType="1"/>
            </p:cNvSpPr>
            <p:nvPr/>
          </p:nvSpPr>
          <p:spPr bwMode="auto">
            <a:xfrm>
              <a:off x="883" y="1503"/>
              <a:ext cx="74"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98" name="Line 210"/>
            <p:cNvSpPr>
              <a:spLocks noChangeShapeType="1"/>
            </p:cNvSpPr>
            <p:nvPr/>
          </p:nvSpPr>
          <p:spPr bwMode="auto">
            <a:xfrm>
              <a:off x="883" y="1548"/>
              <a:ext cx="74"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99" name="Line 211"/>
            <p:cNvSpPr>
              <a:spLocks noChangeShapeType="1"/>
            </p:cNvSpPr>
            <p:nvPr/>
          </p:nvSpPr>
          <p:spPr bwMode="auto">
            <a:xfrm>
              <a:off x="883" y="1592"/>
              <a:ext cx="74"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100" name="Line 212"/>
            <p:cNvSpPr>
              <a:spLocks noChangeShapeType="1"/>
            </p:cNvSpPr>
            <p:nvPr/>
          </p:nvSpPr>
          <p:spPr bwMode="auto">
            <a:xfrm>
              <a:off x="883" y="1636"/>
              <a:ext cx="74"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101" name="Freeform 213"/>
            <p:cNvSpPr>
              <a:spLocks/>
            </p:cNvSpPr>
            <p:nvPr/>
          </p:nvSpPr>
          <p:spPr bwMode="auto">
            <a:xfrm>
              <a:off x="336" y="1416"/>
              <a:ext cx="149"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102" name="Line 214"/>
            <p:cNvSpPr>
              <a:spLocks noChangeShapeType="1"/>
            </p:cNvSpPr>
            <p:nvPr/>
          </p:nvSpPr>
          <p:spPr bwMode="auto">
            <a:xfrm>
              <a:off x="373" y="1460"/>
              <a:ext cx="74"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103" name="Line 215"/>
            <p:cNvSpPr>
              <a:spLocks noChangeShapeType="1"/>
            </p:cNvSpPr>
            <p:nvPr/>
          </p:nvSpPr>
          <p:spPr bwMode="auto">
            <a:xfrm>
              <a:off x="373" y="1503"/>
              <a:ext cx="74"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104" name="Line 216"/>
            <p:cNvSpPr>
              <a:spLocks noChangeShapeType="1"/>
            </p:cNvSpPr>
            <p:nvPr/>
          </p:nvSpPr>
          <p:spPr bwMode="auto">
            <a:xfrm>
              <a:off x="373" y="1548"/>
              <a:ext cx="74"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105" name="Line 217"/>
            <p:cNvSpPr>
              <a:spLocks noChangeShapeType="1"/>
            </p:cNvSpPr>
            <p:nvPr/>
          </p:nvSpPr>
          <p:spPr bwMode="auto">
            <a:xfrm>
              <a:off x="373" y="1592"/>
              <a:ext cx="74"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sp>
          <p:nvSpPr>
            <p:cNvPr id="106" name="Line 218"/>
            <p:cNvSpPr>
              <a:spLocks noChangeShapeType="1"/>
            </p:cNvSpPr>
            <p:nvPr/>
          </p:nvSpPr>
          <p:spPr bwMode="auto">
            <a:xfrm>
              <a:off x="373" y="1636"/>
              <a:ext cx="74" cy="0"/>
            </a:xfrm>
            <a:prstGeom prst="line">
              <a:avLst/>
            </a:prstGeom>
            <a:grpFill/>
            <a:ln w="9525" cap="rnd">
              <a:solidFill>
                <a:schemeClr val="bg2">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2800" dirty="0">
                <a:latin typeface="+mn-lt"/>
              </a:endParaRPr>
            </a:p>
          </p:txBody>
        </p:sp>
      </p:grpSp>
      <p:sp>
        <p:nvSpPr>
          <p:cNvPr id="107" name="TextBox 106"/>
          <p:cNvSpPr txBox="1"/>
          <p:nvPr/>
        </p:nvSpPr>
        <p:spPr>
          <a:xfrm>
            <a:off x="1777909" y="1974426"/>
            <a:ext cx="2149620" cy="253916"/>
          </a:xfrm>
          <a:prstGeom prst="rect">
            <a:avLst/>
          </a:prstGeom>
          <a:noFill/>
        </p:spPr>
        <p:txBody>
          <a:bodyPr wrap="square" rtlCol="0" anchor="ctr">
            <a:spAutoFit/>
          </a:bodyPr>
          <a:lstStyle/>
          <a:p>
            <a:r>
              <a:rPr lang="en-US" sz="1050" dirty="0">
                <a:latin typeface="+mn-lt"/>
              </a:rPr>
              <a:t>Cisco Webex Meetings</a:t>
            </a:r>
            <a:endParaRPr lang="en-US" sz="1050" baseline="30000" dirty="0">
              <a:latin typeface="+mn-lt"/>
            </a:endParaRPr>
          </a:p>
        </p:txBody>
      </p:sp>
      <p:sp>
        <p:nvSpPr>
          <p:cNvPr id="108" name="TextBox 107"/>
          <p:cNvSpPr txBox="1"/>
          <p:nvPr/>
        </p:nvSpPr>
        <p:spPr>
          <a:xfrm>
            <a:off x="1777909" y="2527129"/>
            <a:ext cx="1511284" cy="253916"/>
          </a:xfrm>
          <a:prstGeom prst="rect">
            <a:avLst/>
          </a:prstGeom>
          <a:noFill/>
        </p:spPr>
        <p:txBody>
          <a:bodyPr wrap="square" rtlCol="0">
            <a:spAutoFit/>
          </a:bodyPr>
          <a:lstStyle/>
          <a:p>
            <a:r>
              <a:rPr lang="en-US" sz="1050" dirty="0">
                <a:latin typeface="+mn-lt"/>
              </a:rPr>
              <a:t>Cisco Meeting Server</a:t>
            </a:r>
          </a:p>
        </p:txBody>
      </p:sp>
      <p:sp>
        <p:nvSpPr>
          <p:cNvPr id="109" name="TextBox 108"/>
          <p:cNvSpPr txBox="1"/>
          <p:nvPr/>
        </p:nvSpPr>
        <p:spPr>
          <a:xfrm>
            <a:off x="6096651" y="1974426"/>
            <a:ext cx="1829247" cy="253916"/>
          </a:xfrm>
          <a:prstGeom prst="rect">
            <a:avLst/>
          </a:prstGeom>
          <a:noFill/>
        </p:spPr>
        <p:txBody>
          <a:bodyPr wrap="square" rtlCol="0">
            <a:spAutoFit/>
          </a:bodyPr>
          <a:lstStyle/>
          <a:p>
            <a:r>
              <a:rPr lang="en-US" sz="1050" dirty="0">
                <a:latin typeface="+mn-lt"/>
              </a:rPr>
              <a:t>Cisco Webex Calling</a:t>
            </a:r>
          </a:p>
        </p:txBody>
      </p:sp>
      <p:sp>
        <p:nvSpPr>
          <p:cNvPr id="110" name="TextBox 109"/>
          <p:cNvSpPr txBox="1"/>
          <p:nvPr/>
        </p:nvSpPr>
        <p:spPr>
          <a:xfrm>
            <a:off x="6096652" y="2407420"/>
            <a:ext cx="1780990" cy="253916"/>
          </a:xfrm>
          <a:prstGeom prst="rect">
            <a:avLst/>
          </a:prstGeom>
          <a:noFill/>
        </p:spPr>
        <p:txBody>
          <a:bodyPr wrap="square" rtlCol="0">
            <a:spAutoFit/>
          </a:bodyPr>
          <a:lstStyle/>
          <a:p>
            <a:r>
              <a:rPr lang="en-US" sz="1050" dirty="0">
                <a:latin typeface="+mn-lt"/>
              </a:rPr>
              <a:t>Hosted (HCS)</a:t>
            </a:r>
          </a:p>
        </p:txBody>
      </p:sp>
      <p:sp>
        <p:nvSpPr>
          <p:cNvPr id="111" name="TextBox 110"/>
          <p:cNvSpPr txBox="1"/>
          <p:nvPr/>
        </p:nvSpPr>
        <p:spPr>
          <a:xfrm>
            <a:off x="6096652" y="2808544"/>
            <a:ext cx="2373446" cy="415498"/>
          </a:xfrm>
          <a:prstGeom prst="rect">
            <a:avLst/>
          </a:prstGeom>
          <a:noFill/>
        </p:spPr>
        <p:txBody>
          <a:bodyPr wrap="square" rtlCol="0">
            <a:spAutoFit/>
          </a:bodyPr>
          <a:lstStyle/>
          <a:p>
            <a:r>
              <a:rPr lang="en-US" sz="1050" dirty="0">
                <a:latin typeface="+mn-lt"/>
              </a:rPr>
              <a:t>Cisco Unified Communications Manager with Jabber</a:t>
            </a:r>
          </a:p>
        </p:txBody>
      </p:sp>
      <p:grpSp>
        <p:nvGrpSpPr>
          <p:cNvPr id="125" name="Group 124">
            <a:extLst>
              <a:ext uri="{FF2B5EF4-FFF2-40B4-BE49-F238E27FC236}">
                <a16:creationId xmlns:a16="http://schemas.microsoft.com/office/drawing/2014/main" id="{6B826F2D-A337-49B3-B578-AD72BFB0CAFE}"/>
              </a:ext>
            </a:extLst>
          </p:cNvPr>
          <p:cNvGrpSpPr>
            <a:grpSpLocks noChangeAspect="1"/>
          </p:cNvGrpSpPr>
          <p:nvPr/>
        </p:nvGrpSpPr>
        <p:grpSpPr>
          <a:xfrm>
            <a:off x="4309063" y="2122274"/>
            <a:ext cx="413980" cy="411480"/>
            <a:chOff x="1579728" y="2192901"/>
            <a:chExt cx="496986" cy="493986"/>
          </a:xfrm>
        </p:grpSpPr>
        <p:sp>
          <p:nvSpPr>
            <p:cNvPr id="126" name="Freeform 664">
              <a:extLst>
                <a:ext uri="{FF2B5EF4-FFF2-40B4-BE49-F238E27FC236}">
                  <a16:creationId xmlns:a16="http://schemas.microsoft.com/office/drawing/2014/main" id="{1146DA10-F681-4A84-B94C-71ACD9A251D7}"/>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27" name="Freeform 665">
              <a:extLst>
                <a:ext uri="{FF2B5EF4-FFF2-40B4-BE49-F238E27FC236}">
                  <a16:creationId xmlns:a16="http://schemas.microsoft.com/office/drawing/2014/main" id="{3C4E555A-DBE3-4C67-AB79-A494DFB598F8}"/>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28" name="Rectangle 127">
              <a:extLst>
                <a:ext uri="{FF2B5EF4-FFF2-40B4-BE49-F238E27FC236}">
                  <a16:creationId xmlns:a16="http://schemas.microsoft.com/office/drawing/2014/main" id="{9FB2B106-6203-442B-A847-B7AE5DD1B7C0}"/>
                </a:ext>
              </a:extLst>
            </p:cNvPr>
            <p:cNvSpPr/>
            <p:nvPr/>
          </p:nvSpPr>
          <p:spPr>
            <a:xfrm>
              <a:off x="1759636" y="2367857"/>
              <a:ext cx="137160" cy="137160"/>
            </a:xfrm>
            <a:prstGeom prst="rect">
              <a:avLst/>
            </a:prstGeom>
            <a:solidFill>
              <a:srgbClr val="F573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0" name="Rounded Rectangle 118">
            <a:extLst>
              <a:ext uri="{FF2B5EF4-FFF2-40B4-BE49-F238E27FC236}">
                <a16:creationId xmlns:a16="http://schemas.microsoft.com/office/drawing/2014/main" id="{AF6FDC1B-F5C1-45ED-A55E-8F1B1700CBBB}"/>
              </a:ext>
            </a:extLst>
          </p:cNvPr>
          <p:cNvSpPr/>
          <p:nvPr/>
        </p:nvSpPr>
        <p:spPr>
          <a:xfrm>
            <a:off x="859250" y="3641064"/>
            <a:ext cx="7361152" cy="953545"/>
          </a:xfrm>
          <a:prstGeom prst="roundRect">
            <a:avLst>
              <a:gd name="adj" fmla="val 1083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ounded Rectangle 80">
            <a:extLst>
              <a:ext uri="{FF2B5EF4-FFF2-40B4-BE49-F238E27FC236}">
                <a16:creationId xmlns:a16="http://schemas.microsoft.com/office/drawing/2014/main" id="{7D3C89FD-475A-44F3-BC06-E78A8123FC19}"/>
              </a:ext>
            </a:extLst>
          </p:cNvPr>
          <p:cNvSpPr/>
          <p:nvPr/>
        </p:nvSpPr>
        <p:spPr>
          <a:xfrm>
            <a:off x="859251" y="3520764"/>
            <a:ext cx="7361152" cy="411480"/>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Team collaboration</a:t>
            </a:r>
          </a:p>
        </p:txBody>
      </p:sp>
      <p:grpSp>
        <p:nvGrpSpPr>
          <p:cNvPr id="123" name="Group 51">
            <a:extLst>
              <a:ext uri="{FF2B5EF4-FFF2-40B4-BE49-F238E27FC236}">
                <a16:creationId xmlns:a16="http://schemas.microsoft.com/office/drawing/2014/main" id="{15D5E1D9-926D-438F-BE5A-2D0C0AD1FECE}"/>
              </a:ext>
            </a:extLst>
          </p:cNvPr>
          <p:cNvGrpSpPr>
            <a:grpSpLocks noChangeAspect="1"/>
          </p:cNvGrpSpPr>
          <p:nvPr/>
        </p:nvGrpSpPr>
        <p:grpSpPr>
          <a:xfrm>
            <a:off x="3244536" y="4090865"/>
            <a:ext cx="682993" cy="338328"/>
            <a:chOff x="836085" y="1496592"/>
            <a:chExt cx="538984" cy="266991"/>
          </a:xfrm>
          <a:solidFill>
            <a:schemeClr val="bg1"/>
          </a:solidFill>
        </p:grpSpPr>
        <p:sp>
          <p:nvSpPr>
            <p:cNvPr id="124" name="Freeform 751">
              <a:extLst>
                <a:ext uri="{FF2B5EF4-FFF2-40B4-BE49-F238E27FC236}">
                  <a16:creationId xmlns:a16="http://schemas.microsoft.com/office/drawing/2014/main" id="{985EE156-5954-484E-BC7D-1C13D0432F0E}"/>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9" name="Freeform 752">
              <a:extLst>
                <a:ext uri="{FF2B5EF4-FFF2-40B4-BE49-F238E27FC236}">
                  <a16:creationId xmlns:a16="http://schemas.microsoft.com/office/drawing/2014/main" id="{9DBA20DF-31C6-4B4B-8211-C636B8193CE7}"/>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0" name="Freeform 753">
              <a:extLst>
                <a:ext uri="{FF2B5EF4-FFF2-40B4-BE49-F238E27FC236}">
                  <a16:creationId xmlns:a16="http://schemas.microsoft.com/office/drawing/2014/main" id="{C9ED5180-6CB1-4E00-AC77-3C498AC54168}"/>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31" name="TextBox 130">
            <a:extLst>
              <a:ext uri="{FF2B5EF4-FFF2-40B4-BE49-F238E27FC236}">
                <a16:creationId xmlns:a16="http://schemas.microsoft.com/office/drawing/2014/main" id="{A0F9F40F-4289-4699-9DC8-4B25EA825AF7}"/>
              </a:ext>
            </a:extLst>
          </p:cNvPr>
          <p:cNvSpPr txBox="1"/>
          <p:nvPr/>
        </p:nvSpPr>
        <p:spPr>
          <a:xfrm>
            <a:off x="4022657" y="4133071"/>
            <a:ext cx="1920354" cy="253916"/>
          </a:xfrm>
          <a:prstGeom prst="rect">
            <a:avLst/>
          </a:prstGeom>
          <a:noFill/>
        </p:spPr>
        <p:txBody>
          <a:bodyPr wrap="square" rtlCol="0">
            <a:spAutoFit/>
          </a:bodyPr>
          <a:lstStyle/>
          <a:p>
            <a:r>
              <a:rPr lang="en-US" sz="1050" dirty="0">
                <a:latin typeface="+mn-lt"/>
              </a:rPr>
              <a:t>Cisco Webex Teams </a:t>
            </a:r>
          </a:p>
        </p:txBody>
      </p:sp>
      <p:pic>
        <p:nvPicPr>
          <p:cNvPr id="112" name="Picture 111">
            <a:extLst>
              <a:ext uri="{FF2B5EF4-FFF2-40B4-BE49-F238E27FC236}">
                <a16:creationId xmlns:a16="http://schemas.microsoft.com/office/drawing/2014/main" id="{4BBF5E53-52EE-4601-8354-5EF69AFA79F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9249" y="3520764"/>
            <a:ext cx="434340" cy="434340"/>
          </a:xfrm>
          <a:prstGeom prst="rect">
            <a:avLst/>
          </a:prstGeom>
        </p:spPr>
      </p:pic>
      <p:pic>
        <p:nvPicPr>
          <p:cNvPr id="113" name="Picture 1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0814" y="1357968"/>
            <a:ext cx="411209" cy="411209"/>
          </a:xfrm>
          <a:prstGeom prst="rect">
            <a:avLst/>
          </a:prstGeom>
        </p:spPr>
      </p:pic>
      <p:pic>
        <p:nvPicPr>
          <p:cNvPr id="114" name="Picture 11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39039" y="1364861"/>
            <a:ext cx="429905" cy="429905"/>
          </a:xfrm>
          <a:prstGeom prst="rect">
            <a:avLst/>
          </a:prstGeom>
        </p:spPr>
      </p:pic>
    </p:spTree>
    <p:extLst>
      <p:ext uri="{BB962C8B-B14F-4D97-AF65-F5344CB8AC3E}">
        <p14:creationId xmlns:p14="http://schemas.microsoft.com/office/powerpoint/2010/main" val="1241963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7">
            <a:extLst>
              <a:ext uri="{FF2B5EF4-FFF2-40B4-BE49-F238E27FC236}">
                <a16:creationId xmlns:a16="http://schemas.microsoft.com/office/drawing/2014/main" id="{E09D8E40-17CE-4D19-8880-8F6F1B012F99}"/>
              </a:ext>
            </a:extLst>
          </p:cNvPr>
          <p:cNvSpPr/>
          <p:nvPr/>
        </p:nvSpPr>
        <p:spPr>
          <a:xfrm rot="5400000" flipV="1">
            <a:off x="6995160" y="1337310"/>
            <a:ext cx="1828800" cy="2468880"/>
          </a:xfrm>
          <a:prstGeom prst="round2SameRect">
            <a:avLst>
              <a:gd name="adj1" fmla="val 50000"/>
              <a:gd name="adj2" fmla="val 0"/>
            </a:avLst>
          </a:prstGeom>
          <a:solidFill>
            <a:schemeClr val="bg2">
              <a:alpha val="50000"/>
            </a:schemeClr>
          </a:solidFill>
          <a:ln w="152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p:txBody>
          <a:bodyPr/>
          <a:lstStyle/>
          <a:p>
            <a:r>
              <a:rPr lang="en-US" dirty="0"/>
              <a:t>Use cases </a:t>
            </a:r>
            <a:br>
              <a:rPr lang="en-US" dirty="0"/>
            </a:br>
            <a:r>
              <a:rPr lang="en-US" sz="2800" dirty="0"/>
              <a:t>Bringing together teams </a:t>
            </a:r>
            <a:br>
              <a:rPr lang="en-US" sz="2800" dirty="0"/>
            </a:br>
            <a:r>
              <a:rPr lang="en-US" sz="2800" dirty="0"/>
              <a:t>of every size, </a:t>
            </a:r>
            <a:br>
              <a:rPr lang="en-US" sz="2800" dirty="0"/>
            </a:br>
            <a:r>
              <a:rPr lang="en-US" sz="2800" dirty="0"/>
              <a:t>from wherever they are</a:t>
            </a:r>
            <a:endParaRPr lang="en-US" sz="3600" dirty="0"/>
          </a:p>
        </p:txBody>
      </p:sp>
      <p:pic>
        <p:nvPicPr>
          <p:cNvPr id="6" name="Picture 5">
            <a:extLst>
              <a:ext uri="{FF2B5EF4-FFF2-40B4-BE49-F238E27FC236}">
                <a16:creationId xmlns:a16="http://schemas.microsoft.com/office/drawing/2014/main" id="{B9F0F04E-4285-4227-A1C4-E56CCC79E5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08764" y="1840230"/>
            <a:ext cx="1463040" cy="1463040"/>
          </a:xfrm>
          <a:prstGeom prst="rect">
            <a:avLst/>
          </a:prstGeom>
        </p:spPr>
      </p:pic>
    </p:spTree>
    <p:extLst>
      <p:ext uri="{BB962C8B-B14F-4D97-AF65-F5344CB8AC3E}">
        <p14:creationId xmlns:p14="http://schemas.microsoft.com/office/powerpoint/2010/main" val="3970715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CEFC45-AE3C-428F-A96C-84AA4F8A08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201735"/>
            <a:ext cx="4471416" cy="1920240"/>
          </a:xfrm>
          <a:prstGeom prst="rect">
            <a:avLst/>
          </a:prstGeom>
        </p:spPr>
      </p:pic>
      <p:sp>
        <p:nvSpPr>
          <p:cNvPr id="3" name="Title 2"/>
          <p:cNvSpPr>
            <a:spLocks noGrp="1"/>
          </p:cNvSpPr>
          <p:nvPr>
            <p:ph type="title"/>
          </p:nvPr>
        </p:nvSpPr>
        <p:spPr/>
        <p:txBody>
          <a:bodyPr/>
          <a:lstStyle/>
          <a:p>
            <a:r>
              <a:rPr lang="en-US" dirty="0"/>
              <a:t>Any room: Designed for teams for co-creation </a:t>
            </a:r>
          </a:p>
        </p:txBody>
      </p:sp>
      <p:sp>
        <p:nvSpPr>
          <p:cNvPr id="20" name="Rectangle 19"/>
          <p:cNvSpPr/>
          <p:nvPr/>
        </p:nvSpPr>
        <p:spPr>
          <a:xfrm>
            <a:off x="0" y="3121978"/>
            <a:ext cx="9144000" cy="123835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TextBox 11"/>
          <p:cNvSpPr txBox="1"/>
          <p:nvPr/>
        </p:nvSpPr>
        <p:spPr>
          <a:xfrm>
            <a:off x="454778" y="3268019"/>
            <a:ext cx="2546125" cy="738664"/>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All-in-one solution: </a:t>
            </a:r>
            <a:br>
              <a:rPr lang="en-US" sz="1400" dirty="0">
                <a:solidFill>
                  <a:schemeClr val="bg1">
                    <a:lumMod val="75000"/>
                  </a:schemeClr>
                </a:solidFill>
                <a:latin typeface="+mj-lt"/>
              </a:rPr>
            </a:br>
            <a:r>
              <a:rPr lang="en-US" sz="1400" dirty="0">
                <a:solidFill>
                  <a:schemeClr val="bg1">
                    <a:lumMod val="75000"/>
                  </a:schemeClr>
                </a:solidFill>
                <a:latin typeface="+mj-lt"/>
              </a:rPr>
              <a:t>digital whiteboard, wireless presentation, video conferencing </a:t>
            </a:r>
          </a:p>
        </p:txBody>
      </p:sp>
      <p:sp>
        <p:nvSpPr>
          <p:cNvPr id="13" name="TextBox 12"/>
          <p:cNvSpPr txBox="1"/>
          <p:nvPr/>
        </p:nvSpPr>
        <p:spPr>
          <a:xfrm>
            <a:off x="3445400" y="3268019"/>
            <a:ext cx="2284913" cy="738664"/>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Continuous teamwork before, during and </a:t>
            </a:r>
            <a:br>
              <a:rPr lang="en-US" sz="1400" dirty="0">
                <a:solidFill>
                  <a:schemeClr val="bg1">
                    <a:lumMod val="75000"/>
                  </a:schemeClr>
                </a:solidFill>
                <a:latin typeface="+mj-lt"/>
              </a:rPr>
            </a:br>
            <a:r>
              <a:rPr lang="en-US" sz="1400" dirty="0">
                <a:solidFill>
                  <a:schemeClr val="bg1">
                    <a:lumMod val="75000"/>
                  </a:schemeClr>
                </a:solidFill>
                <a:latin typeface="+mj-lt"/>
              </a:rPr>
              <a:t>after meetings</a:t>
            </a:r>
          </a:p>
        </p:txBody>
      </p:sp>
      <p:sp>
        <p:nvSpPr>
          <p:cNvPr id="14" name="TextBox 13"/>
          <p:cNvSpPr txBox="1"/>
          <p:nvPr/>
        </p:nvSpPr>
        <p:spPr>
          <a:xfrm>
            <a:off x="6089333" y="3268019"/>
            <a:ext cx="2286000" cy="738664"/>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Intelligent, intuitive and effortless to use </a:t>
            </a:r>
            <a:br>
              <a:rPr lang="en-US" sz="1400" dirty="0">
                <a:solidFill>
                  <a:schemeClr val="bg1">
                    <a:lumMod val="75000"/>
                  </a:schemeClr>
                </a:solidFill>
                <a:latin typeface="+mj-lt"/>
              </a:rPr>
            </a:br>
            <a:r>
              <a:rPr lang="en-US" sz="1400" dirty="0">
                <a:solidFill>
                  <a:schemeClr val="bg1">
                    <a:lumMod val="75000"/>
                  </a:schemeClr>
                </a:solidFill>
                <a:latin typeface="+mj-lt"/>
              </a:rPr>
              <a:t>and engage everyone </a:t>
            </a:r>
          </a:p>
        </p:txBody>
      </p:sp>
      <p:grpSp>
        <p:nvGrpSpPr>
          <p:cNvPr id="5" name="Group 4"/>
          <p:cNvGrpSpPr/>
          <p:nvPr/>
        </p:nvGrpSpPr>
        <p:grpSpPr>
          <a:xfrm>
            <a:off x="3223151" y="3356051"/>
            <a:ext cx="2729410" cy="777240"/>
            <a:chOff x="3223151" y="3372985"/>
            <a:chExt cx="2729410" cy="758748"/>
          </a:xfrm>
        </p:grpSpPr>
        <p:cxnSp>
          <p:nvCxnSpPr>
            <p:cNvPr id="28" name="Straight Connector 27">
              <a:extLst>
                <a:ext uri="{FF2B5EF4-FFF2-40B4-BE49-F238E27FC236}">
                  <a16:creationId xmlns:a16="http://schemas.microsoft.com/office/drawing/2014/main" id="{4464AA67-1512-4618-93F8-B8D1A282C9D0}"/>
                </a:ext>
              </a:extLst>
            </p:cNvPr>
            <p:cNvCxnSpPr/>
            <p:nvPr/>
          </p:nvCxnSpPr>
          <p:spPr>
            <a:xfrm>
              <a:off x="322315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4AA67-1512-4618-93F8-B8D1A282C9D0}"/>
                </a:ext>
              </a:extLst>
            </p:cNvPr>
            <p:cNvCxnSpPr/>
            <p:nvPr/>
          </p:nvCxnSpPr>
          <p:spPr>
            <a:xfrm>
              <a:off x="595256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727F6005-2982-4E2D-91BB-5835F5464A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44568" y="1201735"/>
            <a:ext cx="4599432" cy="1921647"/>
          </a:xfrm>
          <a:prstGeom prst="rect">
            <a:avLst/>
          </a:prstGeom>
        </p:spPr>
      </p:pic>
    </p:spTree>
    <p:extLst>
      <p:ext uri="{BB962C8B-B14F-4D97-AF65-F5344CB8AC3E}">
        <p14:creationId xmlns:p14="http://schemas.microsoft.com/office/powerpoint/2010/main" val="907007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12260D-E5CC-4A03-90D3-A296F6A025A8}"/>
              </a:ext>
            </a:extLst>
          </p:cNvPr>
          <p:cNvSpPr>
            <a:spLocks noGrp="1"/>
          </p:cNvSpPr>
          <p:nvPr>
            <p:ph type="title"/>
          </p:nvPr>
        </p:nvSpPr>
        <p:spPr/>
        <p:txBody>
          <a:bodyPr/>
          <a:lstStyle/>
          <a:p>
            <a:r>
              <a:rPr lang="en-US" dirty="0"/>
              <a:t>A huddle space for every interaction</a:t>
            </a:r>
          </a:p>
        </p:txBody>
      </p:sp>
      <p:pic>
        <p:nvPicPr>
          <p:cNvPr id="31" name="Picture 30">
            <a:extLst>
              <a:ext uri="{FF2B5EF4-FFF2-40B4-BE49-F238E27FC236}">
                <a16:creationId xmlns:a16="http://schemas.microsoft.com/office/drawing/2014/main" id="{5BC6E8FA-2F76-4328-B1C1-6E10BA0AF1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58585"/>
            <a:ext cx="3189096" cy="1988449"/>
          </a:xfrm>
          <a:prstGeom prst="rect">
            <a:avLst/>
          </a:prstGeom>
        </p:spPr>
      </p:pic>
      <p:pic>
        <p:nvPicPr>
          <p:cNvPr id="28" name="image11.png">
            <a:extLst>
              <a:ext uri="{FF2B5EF4-FFF2-40B4-BE49-F238E27FC236}">
                <a16:creationId xmlns:a16="http://schemas.microsoft.com/office/drawing/2014/main" id="{69AFAA54-C6C0-4A8B-985F-BA80638E1FE9}"/>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flipH="1">
            <a:off x="5993556" y="1658584"/>
            <a:ext cx="3150444" cy="1975047"/>
          </a:xfrm>
          <a:prstGeom prst="rect">
            <a:avLst/>
          </a:prstGeom>
          <a:ln w="12700" cap="flat">
            <a:noFill/>
            <a:miter lim="400000"/>
          </a:ln>
          <a:effectLst/>
        </p:spPr>
      </p:pic>
      <p:sp>
        <p:nvSpPr>
          <p:cNvPr id="33" name="TextBox 32">
            <a:extLst>
              <a:ext uri="{FF2B5EF4-FFF2-40B4-BE49-F238E27FC236}">
                <a16:creationId xmlns:a16="http://schemas.microsoft.com/office/drawing/2014/main" id="{DEB205A2-6053-4ADF-A5A0-371B0F3313C4}"/>
              </a:ext>
            </a:extLst>
          </p:cNvPr>
          <p:cNvSpPr txBox="1"/>
          <p:nvPr/>
        </p:nvSpPr>
        <p:spPr>
          <a:xfrm>
            <a:off x="5993556" y="1117596"/>
            <a:ext cx="3150444" cy="358091"/>
          </a:xfrm>
          <a:prstGeom prst="rect">
            <a:avLst/>
          </a:prstGeom>
        </p:spPr>
        <p:txBody>
          <a:bodyPr wrap="square" rtlCol="0" anchor="ctr">
            <a:noAutofit/>
          </a:bodyPr>
          <a:lstStyle/>
          <a:p>
            <a:pPr marL="171446" indent="-171446" algn="ctr" defTabSz="307995">
              <a:lnSpc>
                <a:spcPct val="90000"/>
              </a:lnSpc>
              <a:spcBef>
                <a:spcPts val="300"/>
              </a:spcBef>
            </a:pPr>
            <a:r>
              <a:rPr lang="en-US" b="1" dirty="0">
                <a:latin typeface="+mn-lt"/>
                <a:ea typeface="CiscoSans Light" charset="0"/>
                <a:cs typeface="CiscoSansTT" panose="020B0503020201020303" pitchFamily="34" charset="0"/>
              </a:rPr>
              <a:t>Co-create</a:t>
            </a:r>
          </a:p>
        </p:txBody>
      </p:sp>
      <p:sp>
        <p:nvSpPr>
          <p:cNvPr id="35" name="TextBox 34">
            <a:extLst>
              <a:ext uri="{FF2B5EF4-FFF2-40B4-BE49-F238E27FC236}">
                <a16:creationId xmlns:a16="http://schemas.microsoft.com/office/drawing/2014/main" id="{4A9D997A-166D-4347-8DF8-B155342D4BBD}"/>
              </a:ext>
            </a:extLst>
          </p:cNvPr>
          <p:cNvSpPr txBox="1"/>
          <p:nvPr/>
        </p:nvSpPr>
        <p:spPr>
          <a:xfrm>
            <a:off x="3260199" y="1117596"/>
            <a:ext cx="2658001" cy="358091"/>
          </a:xfrm>
          <a:prstGeom prst="rect">
            <a:avLst/>
          </a:prstGeom>
        </p:spPr>
        <p:txBody>
          <a:bodyPr wrap="square" rtlCol="0" anchor="ctr">
            <a:noAutofit/>
          </a:bodyPr>
          <a:lstStyle/>
          <a:p>
            <a:pPr marL="171446" indent="-171446" algn="ctr" defTabSz="307995">
              <a:lnSpc>
                <a:spcPct val="90000"/>
              </a:lnSpc>
              <a:spcBef>
                <a:spcPts val="300"/>
              </a:spcBef>
            </a:pPr>
            <a:r>
              <a:rPr lang="en-US" b="1" dirty="0">
                <a:latin typeface="+mn-lt"/>
                <a:ea typeface="CiscoSans Light" charset="0"/>
                <a:cs typeface="CiscoSansTT" panose="020B0503020201020303" pitchFamily="34" charset="0"/>
              </a:rPr>
              <a:t>Connect</a:t>
            </a:r>
          </a:p>
        </p:txBody>
      </p:sp>
      <p:sp>
        <p:nvSpPr>
          <p:cNvPr id="36" name="TextBox 35">
            <a:extLst>
              <a:ext uri="{FF2B5EF4-FFF2-40B4-BE49-F238E27FC236}">
                <a16:creationId xmlns:a16="http://schemas.microsoft.com/office/drawing/2014/main" id="{B570BBDE-B0DA-4301-8237-1993FF533A37}"/>
              </a:ext>
            </a:extLst>
          </p:cNvPr>
          <p:cNvSpPr txBox="1"/>
          <p:nvPr/>
        </p:nvSpPr>
        <p:spPr>
          <a:xfrm>
            <a:off x="0" y="1117596"/>
            <a:ext cx="3189096" cy="358091"/>
          </a:xfrm>
          <a:prstGeom prst="rect">
            <a:avLst/>
          </a:prstGeom>
        </p:spPr>
        <p:txBody>
          <a:bodyPr wrap="square" rtlCol="0" anchor="ctr">
            <a:noAutofit/>
          </a:bodyPr>
          <a:lstStyle/>
          <a:p>
            <a:pPr marL="171446" indent="-171446" algn="ctr" defTabSz="307995">
              <a:lnSpc>
                <a:spcPct val="90000"/>
              </a:lnSpc>
              <a:spcBef>
                <a:spcPts val="300"/>
              </a:spcBef>
            </a:pPr>
            <a:r>
              <a:rPr lang="en-US" b="1" dirty="0">
                <a:latin typeface="+mn-lt"/>
                <a:ea typeface="CiscoSans Light" charset="0"/>
                <a:cs typeface="CiscoSansTT" panose="020B0503020201020303" pitchFamily="34" charset="0"/>
              </a:rPr>
              <a:t>Share</a:t>
            </a:r>
          </a:p>
        </p:txBody>
      </p:sp>
      <p:sp>
        <p:nvSpPr>
          <p:cNvPr id="12" name="Rectangle 11">
            <a:extLst>
              <a:ext uri="{FF2B5EF4-FFF2-40B4-BE49-F238E27FC236}">
                <a16:creationId xmlns:a16="http://schemas.microsoft.com/office/drawing/2014/main" id="{0439678E-E016-FF4D-83F0-E2D37DF6128D}"/>
              </a:ext>
            </a:extLst>
          </p:cNvPr>
          <p:cNvSpPr/>
          <p:nvPr/>
        </p:nvSpPr>
        <p:spPr>
          <a:xfrm>
            <a:off x="0" y="3566822"/>
            <a:ext cx="9144000" cy="102422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3" name="TextBox 12">
            <a:extLst>
              <a:ext uri="{FF2B5EF4-FFF2-40B4-BE49-F238E27FC236}">
                <a16:creationId xmlns:a16="http://schemas.microsoft.com/office/drawing/2014/main" id="{46A98D35-DA3F-CB49-9C18-9F446183CAC9}"/>
              </a:ext>
            </a:extLst>
          </p:cNvPr>
          <p:cNvSpPr txBox="1"/>
          <p:nvPr/>
        </p:nvSpPr>
        <p:spPr>
          <a:xfrm>
            <a:off x="454778" y="3725341"/>
            <a:ext cx="2546125"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Share wirelessly in local meetings</a:t>
            </a:r>
          </a:p>
        </p:txBody>
      </p:sp>
      <p:sp>
        <p:nvSpPr>
          <p:cNvPr id="14" name="TextBox 13">
            <a:extLst>
              <a:ext uri="{FF2B5EF4-FFF2-40B4-BE49-F238E27FC236}">
                <a16:creationId xmlns:a16="http://schemas.microsoft.com/office/drawing/2014/main" id="{8921B163-7E00-394A-B718-1DD067CC51D3}"/>
              </a:ext>
            </a:extLst>
          </p:cNvPr>
          <p:cNvSpPr txBox="1"/>
          <p:nvPr/>
        </p:nvSpPr>
        <p:spPr>
          <a:xfrm>
            <a:off x="3445400" y="3725341"/>
            <a:ext cx="2284913" cy="738664"/>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Connect with your teams by audio or video, and share wirelessly </a:t>
            </a:r>
          </a:p>
        </p:txBody>
      </p:sp>
      <p:sp>
        <p:nvSpPr>
          <p:cNvPr id="15" name="TextBox 14">
            <a:extLst>
              <a:ext uri="{FF2B5EF4-FFF2-40B4-BE49-F238E27FC236}">
                <a16:creationId xmlns:a16="http://schemas.microsoft.com/office/drawing/2014/main" id="{9BF6F3EF-28BD-0741-8BF2-5BDD928760F5}"/>
              </a:ext>
            </a:extLst>
          </p:cNvPr>
          <p:cNvSpPr txBox="1"/>
          <p:nvPr/>
        </p:nvSpPr>
        <p:spPr>
          <a:xfrm>
            <a:off x="6096005" y="3725341"/>
            <a:ext cx="2757120" cy="738664"/>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Multi-way digital whiteboarding, connect with your teams and share wirelessly </a:t>
            </a:r>
          </a:p>
        </p:txBody>
      </p:sp>
      <p:grpSp>
        <p:nvGrpSpPr>
          <p:cNvPr id="16" name="Group 15">
            <a:extLst>
              <a:ext uri="{FF2B5EF4-FFF2-40B4-BE49-F238E27FC236}">
                <a16:creationId xmlns:a16="http://schemas.microsoft.com/office/drawing/2014/main" id="{71D67723-6853-FA46-AD2E-E94D30235932}"/>
              </a:ext>
            </a:extLst>
          </p:cNvPr>
          <p:cNvGrpSpPr/>
          <p:nvPr/>
        </p:nvGrpSpPr>
        <p:grpSpPr>
          <a:xfrm>
            <a:off x="3223151" y="3891739"/>
            <a:ext cx="2729410" cy="572265"/>
            <a:chOff x="3223151" y="3372985"/>
            <a:chExt cx="2729410" cy="758748"/>
          </a:xfrm>
        </p:grpSpPr>
        <p:cxnSp>
          <p:nvCxnSpPr>
            <p:cNvPr id="17" name="Straight Connector 16">
              <a:extLst>
                <a:ext uri="{FF2B5EF4-FFF2-40B4-BE49-F238E27FC236}">
                  <a16:creationId xmlns:a16="http://schemas.microsoft.com/office/drawing/2014/main" id="{92BCAEF3-5B0C-5845-B1FC-FD258440E074}"/>
                </a:ext>
              </a:extLst>
            </p:cNvPr>
            <p:cNvCxnSpPr/>
            <p:nvPr/>
          </p:nvCxnSpPr>
          <p:spPr>
            <a:xfrm>
              <a:off x="322315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D66FA82-E2AD-924E-BC97-17DB27B2C6AB}"/>
                </a:ext>
              </a:extLst>
            </p:cNvPr>
            <p:cNvCxnSpPr/>
            <p:nvPr/>
          </p:nvCxnSpPr>
          <p:spPr>
            <a:xfrm>
              <a:off x="595256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DE0F9C54-ED72-8F4E-9F3E-758BAF3C22A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7608" r="2548"/>
          <a:stretch/>
        </p:blipFill>
        <p:spPr>
          <a:xfrm>
            <a:off x="3260199" y="1658584"/>
            <a:ext cx="2658001" cy="1907525"/>
          </a:xfrm>
          <a:prstGeom prst="rect">
            <a:avLst/>
          </a:prstGeom>
        </p:spPr>
      </p:pic>
    </p:spTree>
    <p:extLst>
      <p:ext uri="{BB962C8B-B14F-4D97-AF65-F5344CB8AC3E}">
        <p14:creationId xmlns:p14="http://schemas.microsoft.com/office/powerpoint/2010/main" val="3211530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Small-to-medium rooms: </a:t>
            </a:r>
            <a:br>
              <a:rPr lang="en-US" dirty="0"/>
            </a:br>
            <a:r>
              <a:rPr lang="en-US" dirty="0"/>
              <a:t>Easy collaboration for every space</a:t>
            </a:r>
          </a:p>
        </p:txBody>
      </p:sp>
      <p:sp>
        <p:nvSpPr>
          <p:cNvPr id="20" name="Rectangle 19"/>
          <p:cNvSpPr/>
          <p:nvPr/>
        </p:nvSpPr>
        <p:spPr>
          <a:xfrm>
            <a:off x="0" y="3121978"/>
            <a:ext cx="9144000" cy="9144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TextBox 11"/>
          <p:cNvSpPr txBox="1"/>
          <p:nvPr/>
        </p:nvSpPr>
        <p:spPr>
          <a:xfrm>
            <a:off x="454778" y="3317568"/>
            <a:ext cx="2546125"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Cost-effectively extend video to more rooms</a:t>
            </a:r>
          </a:p>
        </p:txBody>
      </p:sp>
      <p:sp>
        <p:nvSpPr>
          <p:cNvPr id="13" name="TextBox 12"/>
          <p:cNvSpPr txBox="1"/>
          <p:nvPr/>
        </p:nvSpPr>
        <p:spPr>
          <a:xfrm>
            <a:off x="3445400" y="3317568"/>
            <a:ext cx="2284913"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Effortless to use </a:t>
            </a:r>
            <a:br>
              <a:rPr lang="en-US" sz="1400" dirty="0">
                <a:solidFill>
                  <a:schemeClr val="bg1">
                    <a:lumMod val="75000"/>
                  </a:schemeClr>
                </a:solidFill>
                <a:latin typeface="+mj-lt"/>
              </a:rPr>
            </a:br>
            <a:r>
              <a:rPr lang="en-US" sz="1400" dirty="0">
                <a:solidFill>
                  <a:schemeClr val="bg1">
                    <a:lumMod val="75000"/>
                  </a:schemeClr>
                </a:solidFill>
                <a:latin typeface="+mj-lt"/>
              </a:rPr>
              <a:t>and deploy</a:t>
            </a:r>
          </a:p>
        </p:txBody>
      </p:sp>
      <p:sp>
        <p:nvSpPr>
          <p:cNvPr id="14" name="TextBox 13"/>
          <p:cNvSpPr txBox="1"/>
          <p:nvPr/>
        </p:nvSpPr>
        <p:spPr>
          <a:xfrm>
            <a:off x="6089333" y="3317568"/>
            <a:ext cx="2286000"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Exceptional quality </a:t>
            </a:r>
            <a:br>
              <a:rPr lang="en-US" sz="1400" dirty="0">
                <a:solidFill>
                  <a:schemeClr val="bg1">
                    <a:lumMod val="75000"/>
                  </a:schemeClr>
                </a:solidFill>
                <a:latin typeface="+mj-lt"/>
              </a:rPr>
            </a:br>
            <a:r>
              <a:rPr lang="en-US" sz="1400" dirty="0">
                <a:solidFill>
                  <a:schemeClr val="bg1">
                    <a:lumMod val="75000"/>
                  </a:schemeClr>
                </a:solidFill>
                <a:latin typeface="+mj-lt"/>
              </a:rPr>
              <a:t>and design</a:t>
            </a:r>
          </a:p>
        </p:txBody>
      </p:sp>
      <p:grpSp>
        <p:nvGrpSpPr>
          <p:cNvPr id="5" name="Group 4"/>
          <p:cNvGrpSpPr/>
          <p:nvPr/>
        </p:nvGrpSpPr>
        <p:grpSpPr>
          <a:xfrm>
            <a:off x="3223151" y="3382582"/>
            <a:ext cx="2729410" cy="393192"/>
            <a:chOff x="3223151" y="3372985"/>
            <a:chExt cx="2729410" cy="758748"/>
          </a:xfrm>
        </p:grpSpPr>
        <p:cxnSp>
          <p:nvCxnSpPr>
            <p:cNvPr id="28" name="Straight Connector 27">
              <a:extLst>
                <a:ext uri="{FF2B5EF4-FFF2-40B4-BE49-F238E27FC236}">
                  <a16:creationId xmlns:a16="http://schemas.microsoft.com/office/drawing/2014/main" id="{4464AA67-1512-4618-93F8-B8D1A282C9D0}"/>
                </a:ext>
              </a:extLst>
            </p:cNvPr>
            <p:cNvCxnSpPr/>
            <p:nvPr/>
          </p:nvCxnSpPr>
          <p:spPr>
            <a:xfrm>
              <a:off x="322315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4AA67-1512-4618-93F8-B8D1A282C9D0}"/>
                </a:ext>
              </a:extLst>
            </p:cNvPr>
            <p:cNvCxnSpPr/>
            <p:nvPr/>
          </p:nvCxnSpPr>
          <p:spPr>
            <a:xfrm>
              <a:off x="595256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AE3AD1BE-EE6E-4358-88CC-4F6E3C8AE3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201735"/>
            <a:ext cx="4370832" cy="1920240"/>
          </a:xfrm>
          <a:prstGeom prst="rect">
            <a:avLst/>
          </a:prstGeom>
        </p:spPr>
      </p:pic>
      <p:pic>
        <p:nvPicPr>
          <p:cNvPr id="7" name="Picture 6">
            <a:extLst>
              <a:ext uri="{FF2B5EF4-FFF2-40B4-BE49-F238E27FC236}">
                <a16:creationId xmlns:a16="http://schemas.microsoft.com/office/drawing/2014/main" id="{D38F172D-7DBF-4B01-987A-9C115CA8BD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34840" y="1201735"/>
            <a:ext cx="4709160" cy="1920240"/>
          </a:xfrm>
          <a:prstGeom prst="rect">
            <a:avLst/>
          </a:prstGeom>
        </p:spPr>
      </p:pic>
    </p:spTree>
    <p:extLst>
      <p:ext uri="{BB962C8B-B14F-4D97-AF65-F5344CB8AC3E}">
        <p14:creationId xmlns:p14="http://schemas.microsoft.com/office/powerpoint/2010/main" val="2138280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5DB4E-8289-AA4A-B155-39F5678690B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3765" b="959"/>
          <a:stretch/>
        </p:blipFill>
        <p:spPr>
          <a:xfrm>
            <a:off x="0" y="1201737"/>
            <a:ext cx="4534952" cy="1920241"/>
          </a:xfrm>
          <a:prstGeom prst="rect">
            <a:avLst/>
          </a:prstGeom>
        </p:spPr>
      </p:pic>
      <p:pic>
        <p:nvPicPr>
          <p:cNvPr id="10" name="Picture 9">
            <a:extLst>
              <a:ext uri="{FF2B5EF4-FFF2-40B4-BE49-F238E27FC236}">
                <a16:creationId xmlns:a16="http://schemas.microsoft.com/office/drawing/2014/main" id="{7562C9EE-73BB-8445-B8E0-1AD169C206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8272" b="21156"/>
          <a:stretch/>
        </p:blipFill>
        <p:spPr>
          <a:xfrm>
            <a:off x="4609048" y="1201738"/>
            <a:ext cx="4534952" cy="1920240"/>
          </a:xfrm>
          <a:prstGeom prst="rect">
            <a:avLst/>
          </a:prstGeom>
        </p:spPr>
      </p:pic>
      <p:sp>
        <p:nvSpPr>
          <p:cNvPr id="3" name="Title 2"/>
          <p:cNvSpPr>
            <a:spLocks noGrp="1"/>
          </p:cNvSpPr>
          <p:nvPr>
            <p:ph type="title"/>
          </p:nvPr>
        </p:nvSpPr>
        <p:spPr/>
        <p:txBody>
          <a:bodyPr/>
          <a:lstStyle/>
          <a:p>
            <a:r>
              <a:rPr lang="en-US" dirty="0"/>
              <a:t>Large rooms: Empowering team collaboration</a:t>
            </a:r>
          </a:p>
        </p:txBody>
      </p:sp>
      <p:sp>
        <p:nvSpPr>
          <p:cNvPr id="20" name="Rectangle 19"/>
          <p:cNvSpPr/>
          <p:nvPr/>
        </p:nvSpPr>
        <p:spPr>
          <a:xfrm>
            <a:off x="0" y="3121978"/>
            <a:ext cx="9144000" cy="9144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TextBox 11"/>
          <p:cNvSpPr txBox="1"/>
          <p:nvPr/>
        </p:nvSpPr>
        <p:spPr>
          <a:xfrm>
            <a:off x="454778" y="3317568"/>
            <a:ext cx="2546125" cy="523220"/>
          </a:xfrm>
          <a:prstGeom prst="rect">
            <a:avLst/>
          </a:prstGeom>
          <a:noFill/>
        </p:spPr>
        <p:txBody>
          <a:bodyPr wrap="square" rtlCol="0" anchor="ctr">
            <a:spAutoFit/>
          </a:bodyPr>
          <a:lstStyle/>
          <a:p>
            <a:pPr algn="ctr">
              <a:spcBef>
                <a:spcPts val="600"/>
              </a:spcBef>
              <a:spcAft>
                <a:spcPts val="600"/>
              </a:spcAft>
            </a:pPr>
            <a:r>
              <a:rPr lang="en-US" sz="1400" dirty="0">
                <a:solidFill>
                  <a:schemeClr val="bg1">
                    <a:lumMod val="75000"/>
                  </a:schemeClr>
                </a:solidFill>
                <a:latin typeface="+mj-lt"/>
              </a:rPr>
              <a:t>Advanced collaboration </a:t>
            </a:r>
            <a:br>
              <a:rPr lang="en-US" sz="1400" dirty="0">
                <a:solidFill>
                  <a:schemeClr val="bg1">
                    <a:lumMod val="75000"/>
                  </a:schemeClr>
                </a:solidFill>
                <a:latin typeface="+mj-lt"/>
              </a:rPr>
            </a:br>
            <a:r>
              <a:rPr lang="en-US" sz="1400" dirty="0">
                <a:solidFill>
                  <a:schemeClr val="bg1">
                    <a:lumMod val="75000"/>
                  </a:schemeClr>
                </a:solidFill>
                <a:latin typeface="+mj-lt"/>
              </a:rPr>
              <a:t>for medium to large rooms</a:t>
            </a:r>
          </a:p>
        </p:txBody>
      </p:sp>
      <p:sp>
        <p:nvSpPr>
          <p:cNvPr id="13" name="TextBox 12"/>
          <p:cNvSpPr txBox="1"/>
          <p:nvPr/>
        </p:nvSpPr>
        <p:spPr>
          <a:xfrm>
            <a:off x="3445400" y="3317568"/>
            <a:ext cx="2284913" cy="523220"/>
          </a:xfrm>
          <a:prstGeom prst="rect">
            <a:avLst/>
          </a:prstGeom>
          <a:noFill/>
        </p:spPr>
        <p:txBody>
          <a:bodyPr wrap="square" rtlCol="0" anchor="ctr">
            <a:spAutoFit/>
          </a:bodyPr>
          <a:lstStyle/>
          <a:p>
            <a:pPr algn="ctr">
              <a:spcBef>
                <a:spcPts val="600"/>
              </a:spcBef>
              <a:spcAft>
                <a:spcPts val="600"/>
              </a:spcAft>
            </a:pPr>
            <a:r>
              <a:rPr lang="en-US" sz="1400" dirty="0">
                <a:solidFill>
                  <a:schemeClr val="bg1">
                    <a:lumMod val="75000"/>
                  </a:schemeClr>
                </a:solidFill>
                <a:latin typeface="+mj-lt"/>
              </a:rPr>
              <a:t>Flexible, powerful configurations</a:t>
            </a:r>
          </a:p>
        </p:txBody>
      </p:sp>
      <p:sp>
        <p:nvSpPr>
          <p:cNvPr id="14" name="TextBox 13"/>
          <p:cNvSpPr txBox="1"/>
          <p:nvPr/>
        </p:nvSpPr>
        <p:spPr>
          <a:xfrm>
            <a:off x="6089333" y="3317568"/>
            <a:ext cx="2286000" cy="523220"/>
          </a:xfrm>
          <a:prstGeom prst="rect">
            <a:avLst/>
          </a:prstGeom>
          <a:noFill/>
        </p:spPr>
        <p:txBody>
          <a:bodyPr wrap="square" rtlCol="0" anchor="ctr">
            <a:spAutoFit/>
          </a:bodyPr>
          <a:lstStyle/>
          <a:p>
            <a:pPr algn="ctr">
              <a:spcBef>
                <a:spcPts val="600"/>
              </a:spcBef>
              <a:spcAft>
                <a:spcPts val="600"/>
              </a:spcAft>
            </a:pPr>
            <a:r>
              <a:rPr lang="en-US" sz="1400" dirty="0">
                <a:solidFill>
                  <a:schemeClr val="bg1">
                    <a:lumMod val="75000"/>
                  </a:schemeClr>
                </a:solidFill>
                <a:latin typeface="+mj-lt"/>
              </a:rPr>
              <a:t>Exceptional video </a:t>
            </a:r>
            <a:br>
              <a:rPr lang="en-US" sz="1400" dirty="0">
                <a:solidFill>
                  <a:schemeClr val="bg1">
                    <a:lumMod val="75000"/>
                  </a:schemeClr>
                </a:solidFill>
                <a:latin typeface="+mj-lt"/>
              </a:rPr>
            </a:br>
            <a:r>
              <a:rPr lang="en-US" sz="1400" dirty="0">
                <a:solidFill>
                  <a:schemeClr val="bg1">
                    <a:lumMod val="75000"/>
                  </a:schemeClr>
                </a:solidFill>
                <a:latin typeface="+mj-lt"/>
              </a:rPr>
              <a:t>and audio</a:t>
            </a:r>
          </a:p>
        </p:txBody>
      </p:sp>
      <p:grpSp>
        <p:nvGrpSpPr>
          <p:cNvPr id="5" name="Group 4"/>
          <p:cNvGrpSpPr/>
          <p:nvPr/>
        </p:nvGrpSpPr>
        <p:grpSpPr>
          <a:xfrm>
            <a:off x="3223151" y="3382582"/>
            <a:ext cx="2729410" cy="393192"/>
            <a:chOff x="3223151" y="3372985"/>
            <a:chExt cx="2729410" cy="758748"/>
          </a:xfrm>
        </p:grpSpPr>
        <p:cxnSp>
          <p:nvCxnSpPr>
            <p:cNvPr id="28" name="Straight Connector 27">
              <a:extLst>
                <a:ext uri="{FF2B5EF4-FFF2-40B4-BE49-F238E27FC236}">
                  <a16:creationId xmlns:a16="http://schemas.microsoft.com/office/drawing/2014/main" id="{4464AA67-1512-4618-93F8-B8D1A282C9D0}"/>
                </a:ext>
              </a:extLst>
            </p:cNvPr>
            <p:cNvCxnSpPr/>
            <p:nvPr/>
          </p:nvCxnSpPr>
          <p:spPr>
            <a:xfrm>
              <a:off x="322315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4AA67-1512-4618-93F8-B8D1A282C9D0}"/>
                </a:ext>
              </a:extLst>
            </p:cNvPr>
            <p:cNvCxnSpPr/>
            <p:nvPr/>
          </p:nvCxnSpPr>
          <p:spPr>
            <a:xfrm>
              <a:off x="595256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0657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Immersive: Extraordinary collaboration</a:t>
            </a:r>
          </a:p>
        </p:txBody>
      </p:sp>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201735"/>
            <a:ext cx="9144000" cy="1920240"/>
          </a:xfrm>
          <a:prstGeom prst="rect">
            <a:avLst/>
          </a:prstGeom>
          <a:effectLst/>
        </p:spPr>
      </p:pic>
      <p:sp>
        <p:nvSpPr>
          <p:cNvPr id="20" name="Rectangle 19"/>
          <p:cNvSpPr/>
          <p:nvPr/>
        </p:nvSpPr>
        <p:spPr>
          <a:xfrm>
            <a:off x="0" y="3121978"/>
            <a:ext cx="9144000" cy="9144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TextBox 11"/>
          <p:cNvSpPr txBox="1"/>
          <p:nvPr/>
        </p:nvSpPr>
        <p:spPr>
          <a:xfrm>
            <a:off x="454778" y="3268019"/>
            <a:ext cx="2546125"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Rich multimedia </a:t>
            </a:r>
            <a:br>
              <a:rPr lang="en-US" sz="1400" dirty="0">
                <a:solidFill>
                  <a:schemeClr val="bg1">
                    <a:lumMod val="75000"/>
                  </a:schemeClr>
                </a:solidFill>
                <a:latin typeface="+mj-lt"/>
              </a:rPr>
            </a:br>
            <a:r>
              <a:rPr lang="en-US" sz="1400" dirty="0">
                <a:solidFill>
                  <a:schemeClr val="bg1">
                    <a:lumMod val="75000"/>
                  </a:schemeClr>
                </a:solidFill>
                <a:latin typeface="+mj-lt"/>
              </a:rPr>
              <a:t>capabilities</a:t>
            </a:r>
          </a:p>
        </p:txBody>
      </p:sp>
      <p:sp>
        <p:nvSpPr>
          <p:cNvPr id="13" name="TextBox 12"/>
          <p:cNvSpPr txBox="1"/>
          <p:nvPr/>
        </p:nvSpPr>
        <p:spPr>
          <a:xfrm>
            <a:off x="3445400" y="3268019"/>
            <a:ext cx="2284913"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Designed for </a:t>
            </a:r>
            <a:br>
              <a:rPr lang="en-US" sz="1400" dirty="0">
                <a:solidFill>
                  <a:schemeClr val="bg1">
                    <a:lumMod val="75000"/>
                  </a:schemeClr>
                </a:solidFill>
                <a:latin typeface="+mj-lt"/>
              </a:rPr>
            </a:br>
            <a:r>
              <a:rPr lang="en-US" sz="1400" dirty="0">
                <a:solidFill>
                  <a:schemeClr val="bg1">
                    <a:lumMod val="75000"/>
                  </a:schemeClr>
                </a:solidFill>
                <a:latin typeface="+mj-lt"/>
              </a:rPr>
              <a:t>the ultimate experience</a:t>
            </a:r>
          </a:p>
        </p:txBody>
      </p:sp>
      <p:sp>
        <p:nvSpPr>
          <p:cNvPr id="14" name="TextBox 13"/>
          <p:cNvSpPr txBox="1"/>
          <p:nvPr/>
        </p:nvSpPr>
        <p:spPr>
          <a:xfrm>
            <a:off x="6089333" y="3268019"/>
            <a:ext cx="2286000" cy="738664"/>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Powerful, efficient deployment beyond </a:t>
            </a:r>
            <a:br>
              <a:rPr lang="en-US" sz="1400" dirty="0">
                <a:solidFill>
                  <a:schemeClr val="bg1">
                    <a:lumMod val="75000"/>
                  </a:schemeClr>
                </a:solidFill>
                <a:latin typeface="+mj-lt"/>
              </a:rPr>
            </a:br>
            <a:r>
              <a:rPr lang="en-US" sz="1400" dirty="0">
                <a:solidFill>
                  <a:schemeClr val="bg1">
                    <a:lumMod val="75000"/>
                  </a:schemeClr>
                </a:solidFill>
                <a:latin typeface="+mj-lt"/>
              </a:rPr>
              <a:t>the boardroom</a:t>
            </a:r>
          </a:p>
        </p:txBody>
      </p:sp>
      <p:grpSp>
        <p:nvGrpSpPr>
          <p:cNvPr id="16" name="Group 15">
            <a:extLst>
              <a:ext uri="{FF2B5EF4-FFF2-40B4-BE49-F238E27FC236}">
                <a16:creationId xmlns:a16="http://schemas.microsoft.com/office/drawing/2014/main" id="{21241B8F-0568-4989-BE63-3FCDAA245183}"/>
              </a:ext>
            </a:extLst>
          </p:cNvPr>
          <p:cNvGrpSpPr/>
          <p:nvPr/>
        </p:nvGrpSpPr>
        <p:grpSpPr>
          <a:xfrm>
            <a:off x="3223151" y="3382582"/>
            <a:ext cx="2729410" cy="554698"/>
            <a:chOff x="3223151" y="3372985"/>
            <a:chExt cx="2729410" cy="758748"/>
          </a:xfrm>
        </p:grpSpPr>
        <p:cxnSp>
          <p:nvCxnSpPr>
            <p:cNvPr id="17" name="Straight Connector 16">
              <a:extLst>
                <a:ext uri="{FF2B5EF4-FFF2-40B4-BE49-F238E27FC236}">
                  <a16:creationId xmlns:a16="http://schemas.microsoft.com/office/drawing/2014/main" id="{937CC5CA-7EC6-4ADC-A4F1-873E272DC19E}"/>
                </a:ext>
              </a:extLst>
            </p:cNvPr>
            <p:cNvCxnSpPr/>
            <p:nvPr/>
          </p:nvCxnSpPr>
          <p:spPr>
            <a:xfrm>
              <a:off x="322315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3DDAE9-912B-4E01-A479-5C36EB7CD4F3}"/>
                </a:ext>
              </a:extLst>
            </p:cNvPr>
            <p:cNvCxnSpPr/>
            <p:nvPr/>
          </p:nvCxnSpPr>
          <p:spPr>
            <a:xfrm>
              <a:off x="595256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8559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KO11127-1.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13814" y="1201735"/>
            <a:ext cx="4828032" cy="1920240"/>
          </a:xfrm>
          <a:prstGeom prst="rect">
            <a:avLst/>
          </a:prstGeom>
          <a:noFill/>
          <a:ln>
            <a:noFill/>
          </a:ln>
        </p:spPr>
      </p:pic>
      <p:pic>
        <p:nvPicPr>
          <p:cNvPr id="4" name="Picture 3">
            <a:extLst>
              <a:ext uri="{FF2B5EF4-FFF2-40B4-BE49-F238E27FC236}">
                <a16:creationId xmlns:a16="http://schemas.microsoft.com/office/drawing/2014/main" id="{6699FD6D-F503-4E34-8CD1-37F5E07CFD8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201735"/>
            <a:ext cx="4242816" cy="1920243"/>
          </a:xfrm>
          <a:prstGeom prst="rect">
            <a:avLst/>
          </a:prstGeom>
        </p:spPr>
      </p:pic>
      <p:sp>
        <p:nvSpPr>
          <p:cNvPr id="3" name="Title 2"/>
          <p:cNvSpPr>
            <a:spLocks noGrp="1"/>
          </p:cNvSpPr>
          <p:nvPr>
            <p:ph type="title"/>
          </p:nvPr>
        </p:nvSpPr>
        <p:spPr/>
        <p:txBody>
          <a:bodyPr/>
          <a:lstStyle/>
          <a:p>
            <a:r>
              <a:rPr lang="en-US" dirty="0"/>
              <a:t>Desktop: Video collaboration for everyone</a:t>
            </a:r>
          </a:p>
        </p:txBody>
      </p:sp>
      <p:sp>
        <p:nvSpPr>
          <p:cNvPr id="20" name="Rectangle 19"/>
          <p:cNvSpPr/>
          <p:nvPr/>
        </p:nvSpPr>
        <p:spPr>
          <a:xfrm>
            <a:off x="0" y="3121978"/>
            <a:ext cx="9144000" cy="9144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TextBox 11"/>
          <p:cNvSpPr txBox="1"/>
          <p:nvPr/>
        </p:nvSpPr>
        <p:spPr>
          <a:xfrm>
            <a:off x="454778" y="3317568"/>
            <a:ext cx="2546125"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Affordable, scalable HD video and audio for desktops</a:t>
            </a:r>
          </a:p>
        </p:txBody>
      </p:sp>
      <p:sp>
        <p:nvSpPr>
          <p:cNvPr id="13" name="TextBox 12"/>
          <p:cNvSpPr txBox="1"/>
          <p:nvPr/>
        </p:nvSpPr>
        <p:spPr>
          <a:xfrm>
            <a:off x="3445400" y="3317568"/>
            <a:ext cx="2284913"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Ideal for knowledge workers to executives</a:t>
            </a:r>
          </a:p>
        </p:txBody>
      </p:sp>
      <p:sp>
        <p:nvSpPr>
          <p:cNvPr id="14" name="TextBox 13"/>
          <p:cNvSpPr txBox="1"/>
          <p:nvPr/>
        </p:nvSpPr>
        <p:spPr>
          <a:xfrm>
            <a:off x="6207178" y="3317568"/>
            <a:ext cx="2425080"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Flexible deployment options with easy configuration</a:t>
            </a:r>
          </a:p>
        </p:txBody>
      </p:sp>
      <p:grpSp>
        <p:nvGrpSpPr>
          <p:cNvPr id="5" name="Group 4"/>
          <p:cNvGrpSpPr/>
          <p:nvPr/>
        </p:nvGrpSpPr>
        <p:grpSpPr>
          <a:xfrm>
            <a:off x="3223151" y="3382582"/>
            <a:ext cx="2729410" cy="393192"/>
            <a:chOff x="3223151" y="3372985"/>
            <a:chExt cx="2729410" cy="758748"/>
          </a:xfrm>
        </p:grpSpPr>
        <p:cxnSp>
          <p:nvCxnSpPr>
            <p:cNvPr id="28" name="Straight Connector 27">
              <a:extLst>
                <a:ext uri="{FF2B5EF4-FFF2-40B4-BE49-F238E27FC236}">
                  <a16:creationId xmlns:a16="http://schemas.microsoft.com/office/drawing/2014/main" id="{4464AA67-1512-4618-93F8-B8D1A282C9D0}"/>
                </a:ext>
              </a:extLst>
            </p:cNvPr>
            <p:cNvCxnSpPr/>
            <p:nvPr/>
          </p:nvCxnSpPr>
          <p:spPr>
            <a:xfrm>
              <a:off x="322315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4AA67-1512-4618-93F8-B8D1A282C9D0}"/>
                </a:ext>
              </a:extLst>
            </p:cNvPr>
            <p:cNvCxnSpPr/>
            <p:nvPr/>
          </p:nvCxnSpPr>
          <p:spPr>
            <a:xfrm>
              <a:off x="595256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3768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Voice collaboration for your entire workforce</a:t>
            </a:r>
          </a:p>
        </p:txBody>
      </p:sp>
      <p:pic>
        <p:nvPicPr>
          <p:cNvPr id="23" name="Picture 22" descr="AT26799.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201734"/>
            <a:ext cx="4178808" cy="1920240"/>
          </a:xfrm>
          <a:prstGeom prst="rect">
            <a:avLst/>
          </a:prstGeom>
          <a:noFill/>
          <a:ln>
            <a:noFill/>
          </a:ln>
        </p:spPr>
      </p:pic>
      <p:pic>
        <p:nvPicPr>
          <p:cNvPr id="24" name="Picture 23" descr="HAJ59363.jpg"/>
          <p:cNvPicPr>
            <a:picLocks noChangeAspect="1"/>
          </p:cNvPicPr>
          <p:nvPr/>
        </p:nvPicPr>
        <p:blipFill rotWithShape="1">
          <a:blip r:embed="rId4" cstate="hqprint">
            <a:extLst>
              <a:ext uri="{28A0092B-C50C-407E-A947-70E740481C1C}">
                <a14:useLocalDpi xmlns:a14="http://schemas.microsoft.com/office/drawing/2010/main"/>
              </a:ext>
            </a:extLst>
          </a:blip>
          <a:srcRect r="-873"/>
          <a:stretch/>
        </p:blipFill>
        <p:spPr>
          <a:xfrm>
            <a:off x="4252903" y="1201734"/>
            <a:ext cx="4937760" cy="1920240"/>
          </a:xfrm>
          <a:prstGeom prst="rect">
            <a:avLst/>
          </a:prstGeom>
          <a:noFill/>
          <a:ln>
            <a:noFill/>
          </a:ln>
        </p:spPr>
      </p:pic>
      <p:sp>
        <p:nvSpPr>
          <p:cNvPr id="20" name="Rectangle 19"/>
          <p:cNvSpPr/>
          <p:nvPr/>
        </p:nvSpPr>
        <p:spPr>
          <a:xfrm>
            <a:off x="0" y="3121978"/>
            <a:ext cx="9144000" cy="9144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TextBox 11"/>
          <p:cNvSpPr txBox="1"/>
          <p:nvPr/>
        </p:nvSpPr>
        <p:spPr>
          <a:xfrm>
            <a:off x="454778" y="3317568"/>
            <a:ext cx="2546125"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Desktop, mobile workers, conference rooms</a:t>
            </a:r>
          </a:p>
        </p:txBody>
      </p:sp>
      <p:sp>
        <p:nvSpPr>
          <p:cNvPr id="13" name="TextBox 12"/>
          <p:cNvSpPr txBox="1"/>
          <p:nvPr/>
        </p:nvSpPr>
        <p:spPr>
          <a:xfrm>
            <a:off x="3445400" y="3317568"/>
            <a:ext cx="2284913"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Reliable, full-featured unified communications</a:t>
            </a:r>
          </a:p>
        </p:txBody>
      </p:sp>
      <p:sp>
        <p:nvSpPr>
          <p:cNvPr id="14" name="TextBox 13"/>
          <p:cNvSpPr txBox="1"/>
          <p:nvPr/>
        </p:nvSpPr>
        <p:spPr>
          <a:xfrm>
            <a:off x="6089333" y="3317568"/>
            <a:ext cx="2425080" cy="523220"/>
          </a:xfrm>
          <a:prstGeom prst="rect">
            <a:avLst/>
          </a:prstGeom>
          <a:noFill/>
        </p:spPr>
        <p:txBody>
          <a:bodyPr wrap="square" rtlCol="0">
            <a:spAutoFit/>
          </a:bodyPr>
          <a:lstStyle/>
          <a:p>
            <a:pPr algn="ctr">
              <a:spcBef>
                <a:spcPts val="600"/>
              </a:spcBef>
              <a:spcAft>
                <a:spcPts val="600"/>
              </a:spcAft>
            </a:pPr>
            <a:r>
              <a:rPr lang="en-US" sz="1400" dirty="0">
                <a:solidFill>
                  <a:schemeClr val="bg1">
                    <a:lumMod val="75000"/>
                  </a:schemeClr>
                </a:solidFill>
                <a:latin typeface="+mj-lt"/>
              </a:rPr>
              <a:t>Enhanced acoustics </a:t>
            </a:r>
            <a:br>
              <a:rPr lang="en-US" sz="1400" dirty="0">
                <a:solidFill>
                  <a:schemeClr val="bg1">
                    <a:lumMod val="75000"/>
                  </a:schemeClr>
                </a:solidFill>
                <a:latin typeface="+mj-lt"/>
              </a:rPr>
            </a:br>
            <a:r>
              <a:rPr lang="en-US" sz="1400" dirty="0">
                <a:solidFill>
                  <a:schemeClr val="bg1">
                    <a:lumMod val="75000"/>
                  </a:schemeClr>
                </a:solidFill>
                <a:latin typeface="+mj-lt"/>
              </a:rPr>
              <a:t>for superior audio</a:t>
            </a:r>
          </a:p>
        </p:txBody>
      </p:sp>
      <p:grpSp>
        <p:nvGrpSpPr>
          <p:cNvPr id="15" name="Group 14">
            <a:extLst>
              <a:ext uri="{FF2B5EF4-FFF2-40B4-BE49-F238E27FC236}">
                <a16:creationId xmlns:a16="http://schemas.microsoft.com/office/drawing/2014/main" id="{24A73C55-A316-4D08-95C5-2C8CCB4293C6}"/>
              </a:ext>
            </a:extLst>
          </p:cNvPr>
          <p:cNvGrpSpPr/>
          <p:nvPr/>
        </p:nvGrpSpPr>
        <p:grpSpPr>
          <a:xfrm>
            <a:off x="3223151" y="3382582"/>
            <a:ext cx="2729410" cy="393192"/>
            <a:chOff x="3223151" y="3372985"/>
            <a:chExt cx="2729410" cy="758748"/>
          </a:xfrm>
        </p:grpSpPr>
        <p:cxnSp>
          <p:nvCxnSpPr>
            <p:cNvPr id="16" name="Straight Connector 15">
              <a:extLst>
                <a:ext uri="{FF2B5EF4-FFF2-40B4-BE49-F238E27FC236}">
                  <a16:creationId xmlns:a16="http://schemas.microsoft.com/office/drawing/2014/main" id="{9E52C3A0-A732-43B6-9144-3B866DECF9D2}"/>
                </a:ext>
              </a:extLst>
            </p:cNvPr>
            <p:cNvCxnSpPr/>
            <p:nvPr/>
          </p:nvCxnSpPr>
          <p:spPr>
            <a:xfrm>
              <a:off x="322315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AC276E7-AC9D-4017-A13C-264E24F114C1}"/>
                </a:ext>
              </a:extLst>
            </p:cNvPr>
            <p:cNvCxnSpPr/>
            <p:nvPr/>
          </p:nvCxnSpPr>
          <p:spPr>
            <a:xfrm>
              <a:off x="5952561" y="3372985"/>
              <a:ext cx="0" cy="758748"/>
            </a:xfrm>
            <a:prstGeom prst="line">
              <a:avLst/>
            </a:prstGeom>
            <a:ln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4927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ie 32"/>
          <p:cNvSpPr/>
          <p:nvPr/>
        </p:nvSpPr>
        <p:spPr>
          <a:xfrm rot="10800000">
            <a:off x="1862081" y="2829412"/>
            <a:ext cx="5405188" cy="4347657"/>
          </a:xfrm>
          <a:prstGeom prst="pie">
            <a:avLst>
              <a:gd name="adj1" fmla="val 606880"/>
              <a:gd name="adj2" fmla="val 10344676"/>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34" name="Pie 33"/>
          <p:cNvSpPr/>
          <p:nvPr/>
        </p:nvSpPr>
        <p:spPr>
          <a:xfrm rot="10800000">
            <a:off x="437766" y="1540624"/>
            <a:ext cx="8361964" cy="6725937"/>
          </a:xfrm>
          <a:prstGeom prst="pie">
            <a:avLst>
              <a:gd name="adj1" fmla="val 0"/>
              <a:gd name="adj2" fmla="val 10800000"/>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4" name="Title 3"/>
          <p:cNvSpPr>
            <a:spLocks noGrp="1"/>
          </p:cNvSpPr>
          <p:nvPr>
            <p:ph type="title"/>
          </p:nvPr>
        </p:nvSpPr>
        <p:spPr/>
        <p:txBody>
          <a:bodyPr/>
          <a:lstStyle/>
          <a:p>
            <a:r>
              <a:rPr lang="en-US" dirty="0"/>
              <a:t>Collaboration across your business</a:t>
            </a:r>
          </a:p>
        </p:txBody>
      </p:sp>
      <p:grpSp>
        <p:nvGrpSpPr>
          <p:cNvPr id="16" name="Group 15"/>
          <p:cNvGrpSpPr/>
          <p:nvPr/>
        </p:nvGrpSpPr>
        <p:grpSpPr>
          <a:xfrm>
            <a:off x="380234" y="2718500"/>
            <a:ext cx="1646300" cy="1573293"/>
            <a:chOff x="380234" y="2643026"/>
            <a:chExt cx="1646300" cy="1573293"/>
          </a:xfrm>
        </p:grpSpPr>
        <p:sp>
          <p:nvSpPr>
            <p:cNvPr id="49" name="Rectangle 48"/>
            <p:cNvSpPr/>
            <p:nvPr/>
          </p:nvSpPr>
          <p:spPr>
            <a:xfrm>
              <a:off x="380234" y="3777737"/>
              <a:ext cx="1646300" cy="438582"/>
            </a:xfrm>
            <a:prstGeom prst="rect">
              <a:avLst/>
            </a:prstGeom>
          </p:spPr>
          <p:txBody>
            <a:bodyPr wrap="square">
              <a:noAutofit/>
            </a:bodyPr>
            <a:lstStyle/>
            <a:p>
              <a:pPr algn="ctr"/>
              <a:r>
                <a:rPr lang="en-US" sz="1200" dirty="0">
                  <a:solidFill>
                    <a:schemeClr val="tx2">
                      <a:lumMod val="75000"/>
                    </a:schemeClr>
                  </a:solidFill>
                  <a:latin typeface="CiscoSansTT Light" charset="0"/>
                  <a:ea typeface="CiscoSansTT Light" charset="0"/>
                  <a:cs typeface="CiscoSansTT Light" charset="0"/>
                </a:rPr>
                <a:t>Mobile worker</a:t>
              </a:r>
              <a:br>
                <a:rPr lang="en-US" sz="1200" dirty="0">
                  <a:solidFill>
                    <a:schemeClr val="tx2">
                      <a:lumMod val="75000"/>
                    </a:schemeClr>
                  </a:solidFill>
                  <a:latin typeface="CiscoSansTT Light" charset="0"/>
                  <a:ea typeface="CiscoSansTT Light" charset="0"/>
                  <a:cs typeface="CiscoSansTT Light" charset="0"/>
                </a:rPr>
              </a:br>
              <a:r>
                <a:rPr lang="en-US" sz="1000" dirty="0">
                  <a:solidFill>
                    <a:schemeClr val="tx2">
                      <a:lumMod val="75000"/>
                    </a:schemeClr>
                  </a:solidFill>
                  <a:latin typeface="+mj-lt"/>
                </a:rPr>
                <a:t>Account manager</a:t>
              </a:r>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6475" y="2643026"/>
              <a:ext cx="1113819" cy="1115568"/>
            </a:xfrm>
            <a:prstGeom prst="ellipse">
              <a:avLst/>
            </a:prstGeom>
            <a:ln w="25400">
              <a:noFill/>
            </a:ln>
          </p:spPr>
        </p:pic>
      </p:grpSp>
      <p:grpSp>
        <p:nvGrpSpPr>
          <p:cNvPr id="12" name="Group 11"/>
          <p:cNvGrpSpPr/>
          <p:nvPr/>
        </p:nvGrpSpPr>
        <p:grpSpPr>
          <a:xfrm>
            <a:off x="3743855" y="1017064"/>
            <a:ext cx="1645920" cy="1573293"/>
            <a:chOff x="3743855" y="1017064"/>
            <a:chExt cx="1645920" cy="1573293"/>
          </a:xfrm>
        </p:grpSpPr>
        <p:sp>
          <p:nvSpPr>
            <p:cNvPr id="61" name="Rectangle 60"/>
            <p:cNvSpPr/>
            <p:nvPr/>
          </p:nvSpPr>
          <p:spPr>
            <a:xfrm>
              <a:off x="3743855" y="2151775"/>
              <a:ext cx="1645920" cy="438582"/>
            </a:xfrm>
            <a:prstGeom prst="rect">
              <a:avLst/>
            </a:prstGeom>
          </p:spPr>
          <p:txBody>
            <a:bodyPr wrap="square">
              <a:noAutofit/>
            </a:bodyPr>
            <a:lstStyle/>
            <a:p>
              <a:pPr algn="ctr"/>
              <a:r>
                <a:rPr lang="en-US" sz="1200" dirty="0">
                  <a:solidFill>
                    <a:schemeClr val="tx2">
                      <a:lumMod val="75000"/>
                    </a:schemeClr>
                  </a:solidFill>
                  <a:latin typeface="CiscoSansTT Light" charset="0"/>
                  <a:ea typeface="CiscoSansTT Light" charset="0"/>
                  <a:cs typeface="CiscoSansTT Light" charset="0"/>
                </a:rPr>
                <a:t>Executive</a:t>
              </a:r>
              <a:br>
                <a:rPr lang="en-US" sz="1200" dirty="0">
                  <a:solidFill>
                    <a:schemeClr val="tx2">
                      <a:lumMod val="75000"/>
                    </a:schemeClr>
                  </a:solidFill>
                  <a:latin typeface="CiscoSansTT Light" charset="0"/>
                  <a:ea typeface="CiscoSansTT Light" charset="0"/>
                  <a:cs typeface="CiscoSansTT Light" charset="0"/>
                </a:rPr>
              </a:br>
              <a:r>
                <a:rPr lang="en-US" sz="1000" dirty="0">
                  <a:solidFill>
                    <a:schemeClr val="tx2">
                      <a:lumMod val="75000"/>
                    </a:schemeClr>
                  </a:solidFill>
                  <a:latin typeface="+mj-lt"/>
                </a:rPr>
                <a:t>VP of Marketing</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09031" y="1017064"/>
              <a:ext cx="1115568" cy="1115568"/>
            </a:xfrm>
            <a:prstGeom prst="ellipse">
              <a:avLst/>
            </a:prstGeom>
            <a:ln w="25400">
              <a:noFill/>
            </a:ln>
          </p:spPr>
        </p:pic>
      </p:grpSp>
      <p:grpSp>
        <p:nvGrpSpPr>
          <p:cNvPr id="11" name="Group 10"/>
          <p:cNvGrpSpPr/>
          <p:nvPr/>
        </p:nvGrpSpPr>
        <p:grpSpPr>
          <a:xfrm>
            <a:off x="5619744" y="1487036"/>
            <a:ext cx="1645920" cy="1565598"/>
            <a:chOff x="5647244" y="1386471"/>
            <a:chExt cx="1645920" cy="1565598"/>
          </a:xfrm>
        </p:grpSpPr>
        <p:sp>
          <p:nvSpPr>
            <p:cNvPr id="57" name="Rectangle 56"/>
            <p:cNvSpPr/>
            <p:nvPr/>
          </p:nvSpPr>
          <p:spPr>
            <a:xfrm>
              <a:off x="5647244" y="2521182"/>
              <a:ext cx="1645920" cy="430887"/>
            </a:xfrm>
            <a:prstGeom prst="rect">
              <a:avLst/>
            </a:prstGeom>
          </p:spPr>
          <p:txBody>
            <a:bodyPr wrap="square">
              <a:noAutofit/>
            </a:bodyPr>
            <a:lstStyle/>
            <a:p>
              <a:pPr algn="ctr"/>
              <a:r>
                <a:rPr lang="en-US" sz="1200" dirty="0">
                  <a:solidFill>
                    <a:schemeClr val="tx2">
                      <a:lumMod val="75000"/>
                    </a:schemeClr>
                  </a:solidFill>
                  <a:latin typeface="CiscoSansTT Light" charset="0"/>
                  <a:ea typeface="CiscoSansTT Light" charset="0"/>
                  <a:cs typeface="CiscoSansTT Light" charset="0"/>
                </a:rPr>
                <a:t>Deskless worker</a:t>
              </a:r>
            </a:p>
            <a:p>
              <a:pPr algn="ctr"/>
              <a:r>
                <a:rPr lang="en-US" sz="1000" dirty="0">
                  <a:solidFill>
                    <a:schemeClr val="tx2">
                      <a:lumMod val="75000"/>
                    </a:schemeClr>
                  </a:solidFill>
                  <a:latin typeface="+mj-lt"/>
                </a:rPr>
                <a:t>Factory supervisor</a:t>
              </a:r>
            </a:p>
          </p:txBody>
        </p:sp>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912420" y="1386471"/>
              <a:ext cx="1115568" cy="1115568"/>
            </a:xfrm>
            <a:prstGeom prst="ellipse">
              <a:avLst/>
            </a:prstGeom>
            <a:ln w="25400">
              <a:noFill/>
            </a:ln>
          </p:spPr>
        </p:pic>
      </p:grpSp>
      <p:grpSp>
        <p:nvGrpSpPr>
          <p:cNvPr id="9" name="Group 8"/>
          <p:cNvGrpSpPr/>
          <p:nvPr/>
        </p:nvGrpSpPr>
        <p:grpSpPr>
          <a:xfrm>
            <a:off x="7112560" y="2718500"/>
            <a:ext cx="1645920" cy="1565598"/>
            <a:chOff x="7153810" y="2643026"/>
            <a:chExt cx="1645920" cy="1565598"/>
          </a:xfrm>
        </p:grpSpPr>
        <p:sp>
          <p:nvSpPr>
            <p:cNvPr id="53" name="Rectangle 52"/>
            <p:cNvSpPr/>
            <p:nvPr/>
          </p:nvSpPr>
          <p:spPr>
            <a:xfrm>
              <a:off x="7153810" y="3777737"/>
              <a:ext cx="1645920" cy="430887"/>
            </a:xfrm>
            <a:prstGeom prst="rect">
              <a:avLst/>
            </a:prstGeom>
          </p:spPr>
          <p:txBody>
            <a:bodyPr wrap="square">
              <a:noAutofit/>
            </a:bodyPr>
            <a:lstStyle/>
            <a:p>
              <a:pPr algn="ctr"/>
              <a:r>
                <a:rPr lang="en-US" sz="1200" dirty="0">
                  <a:solidFill>
                    <a:schemeClr val="tx2">
                      <a:lumMod val="75000"/>
                    </a:schemeClr>
                  </a:solidFill>
                  <a:latin typeface="CiscoSansTT Light" charset="0"/>
                  <a:ea typeface="CiscoSansTT Light" charset="0"/>
                  <a:cs typeface="CiscoSansTT Light" charset="0"/>
                </a:rPr>
                <a:t>Contact center</a:t>
              </a:r>
            </a:p>
            <a:p>
              <a:pPr algn="ctr"/>
              <a:r>
                <a:rPr lang="en-US" sz="1000" dirty="0">
                  <a:solidFill>
                    <a:schemeClr val="tx2">
                      <a:lumMod val="75000"/>
                    </a:schemeClr>
                  </a:solidFill>
                  <a:latin typeface="+mj-lt"/>
                </a:rPr>
                <a:t>Customer care agent</a:t>
              </a:r>
            </a:p>
          </p:txBody>
        </p:sp>
        <p:pic>
          <p:nvPicPr>
            <p:cNvPr id="41" name="Picture 4" descr="C:\Users\sukambal\Downloads\AN16762.jpg"/>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421314" y="2643026"/>
              <a:ext cx="1110912" cy="1115568"/>
            </a:xfrm>
            <a:prstGeom prst="ellipse">
              <a:avLst/>
            </a:prstGeom>
            <a:noFill/>
            <a:ln w="25400">
              <a:noFill/>
              <a:miter lim="800000"/>
              <a:headEnd/>
              <a:tailEnd/>
            </a:ln>
            <a:extLst>
              <a:ext uri="{909E8E84-426E-40dd-AFC4-6F175D3DCCD1}">
                <a14:hiddenFill xmlns:a14="http://schemas.microsoft.com/office/drawing/2010/main" xmlns="">
                  <a:solidFill>
                    <a:srgbClr val="FFFFFF"/>
                  </a:solidFill>
                </a14:hiddenFill>
              </a:ext>
            </a:extLst>
          </p:spPr>
        </p:pic>
      </p:grpSp>
      <p:grpSp>
        <p:nvGrpSpPr>
          <p:cNvPr id="14" name="Group 13"/>
          <p:cNvGrpSpPr/>
          <p:nvPr/>
        </p:nvGrpSpPr>
        <p:grpSpPr>
          <a:xfrm>
            <a:off x="1873369" y="1487036"/>
            <a:ext cx="1645920" cy="1578143"/>
            <a:chOff x="1873369" y="1614005"/>
            <a:chExt cx="1645920" cy="1578143"/>
          </a:xfrm>
        </p:grpSpPr>
        <p:sp>
          <p:nvSpPr>
            <p:cNvPr id="65" name="Rectangle 64"/>
            <p:cNvSpPr/>
            <p:nvPr/>
          </p:nvSpPr>
          <p:spPr>
            <a:xfrm>
              <a:off x="1873369" y="2753566"/>
              <a:ext cx="1645920" cy="438582"/>
            </a:xfrm>
            <a:prstGeom prst="rect">
              <a:avLst/>
            </a:prstGeom>
          </p:spPr>
          <p:txBody>
            <a:bodyPr wrap="square">
              <a:noAutofit/>
            </a:bodyPr>
            <a:lstStyle/>
            <a:p>
              <a:pPr algn="ctr"/>
              <a:r>
                <a:rPr lang="en-US" sz="1200" dirty="0">
                  <a:solidFill>
                    <a:schemeClr val="tx2">
                      <a:lumMod val="75000"/>
                    </a:schemeClr>
                  </a:solidFill>
                  <a:latin typeface="CiscoSansTT Light" charset="0"/>
                  <a:ea typeface="CiscoSansTT Light" charset="0"/>
                  <a:cs typeface="CiscoSansTT Light" charset="0"/>
                </a:rPr>
                <a:t>Information worker</a:t>
              </a:r>
            </a:p>
            <a:p>
              <a:pPr algn="ctr"/>
              <a:r>
                <a:rPr lang="en-US" sz="1000" dirty="0">
                  <a:solidFill>
                    <a:schemeClr val="tx2">
                      <a:lumMod val="75000"/>
                    </a:schemeClr>
                  </a:solidFill>
                  <a:latin typeface="+mj-lt"/>
                </a:rPr>
                <a:t>Financial analyst</a:t>
              </a:r>
            </a:p>
          </p:txBody>
        </p:sp>
        <p:pic>
          <p:nvPicPr>
            <p:cNvPr id="43" name="Picture 42"/>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138013" y="1614005"/>
              <a:ext cx="1116633" cy="1116633"/>
            </a:xfrm>
            <a:prstGeom prst="ellipse">
              <a:avLst/>
            </a:prstGeom>
            <a:ln w="25400">
              <a:noFill/>
            </a:ln>
          </p:spPr>
        </p:pic>
      </p:grpSp>
      <p:sp>
        <p:nvSpPr>
          <p:cNvPr id="76" name="Rectangle 75"/>
          <p:cNvSpPr/>
          <p:nvPr/>
        </p:nvSpPr>
        <p:spPr>
          <a:xfrm>
            <a:off x="3845569" y="3130386"/>
            <a:ext cx="1438215" cy="400110"/>
          </a:xfrm>
          <a:prstGeom prst="rect">
            <a:avLst/>
          </a:prstGeom>
        </p:spPr>
        <p:txBody>
          <a:bodyPr wrap="none">
            <a:spAutoFit/>
          </a:bodyPr>
          <a:lstStyle/>
          <a:p>
            <a:pPr algn="ctr"/>
            <a:r>
              <a:rPr lang="en-US" sz="2000" dirty="0">
                <a:solidFill>
                  <a:schemeClr val="bg1"/>
                </a:solidFill>
                <a:latin typeface="+mj-lt"/>
              </a:rPr>
              <a:t>Ecosystem</a:t>
            </a:r>
          </a:p>
        </p:txBody>
      </p:sp>
      <p:sp>
        <p:nvSpPr>
          <p:cNvPr id="71" name="Rectangle 70"/>
          <p:cNvSpPr/>
          <p:nvPr/>
        </p:nvSpPr>
        <p:spPr>
          <a:xfrm>
            <a:off x="4059012" y="4211373"/>
            <a:ext cx="1005840" cy="292388"/>
          </a:xfrm>
          <a:prstGeom prst="rect">
            <a:avLst/>
          </a:prstGeom>
        </p:spPr>
        <p:txBody>
          <a:bodyPr wrap="none">
            <a:noAutofit/>
          </a:bodyPr>
          <a:lstStyle/>
          <a:p>
            <a:pPr algn="ctr"/>
            <a:r>
              <a:rPr lang="en-US" sz="1200" dirty="0">
                <a:latin typeface="+mj-lt"/>
              </a:rPr>
              <a:t>Partners</a:t>
            </a:r>
          </a:p>
        </p:txBody>
      </p:sp>
      <p:sp>
        <p:nvSpPr>
          <p:cNvPr id="72" name="Rectangle 71"/>
          <p:cNvSpPr/>
          <p:nvPr/>
        </p:nvSpPr>
        <p:spPr>
          <a:xfrm>
            <a:off x="5008275" y="4211371"/>
            <a:ext cx="1005840" cy="292388"/>
          </a:xfrm>
          <a:prstGeom prst="rect">
            <a:avLst/>
          </a:prstGeom>
        </p:spPr>
        <p:txBody>
          <a:bodyPr wrap="none">
            <a:noAutofit/>
          </a:bodyPr>
          <a:lstStyle/>
          <a:p>
            <a:pPr algn="ctr"/>
            <a:r>
              <a:rPr lang="en-US" sz="1200" dirty="0">
                <a:latin typeface="+mj-lt"/>
              </a:rPr>
              <a:t>Suppliers</a:t>
            </a:r>
          </a:p>
        </p:txBody>
      </p:sp>
      <p:pic>
        <p:nvPicPr>
          <p:cNvPr id="13" name="Picture 1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200299" y="3603909"/>
            <a:ext cx="621792" cy="620409"/>
          </a:xfrm>
          <a:prstGeom prst="ellipse">
            <a:avLst/>
          </a:prstGeom>
          <a:ln w="19050">
            <a:noFill/>
          </a:ln>
        </p:spPr>
      </p:pic>
      <p:sp>
        <p:nvSpPr>
          <p:cNvPr id="70" name="Rectangle 69"/>
          <p:cNvSpPr/>
          <p:nvPr/>
        </p:nvSpPr>
        <p:spPr>
          <a:xfrm>
            <a:off x="3104271" y="4211371"/>
            <a:ext cx="1003323" cy="292388"/>
          </a:xfrm>
          <a:prstGeom prst="rect">
            <a:avLst/>
          </a:prstGeom>
        </p:spPr>
        <p:txBody>
          <a:bodyPr wrap="square">
            <a:noAutofit/>
          </a:bodyPr>
          <a:lstStyle/>
          <a:p>
            <a:pPr algn="ctr"/>
            <a:r>
              <a:rPr lang="en-US" sz="1200" dirty="0">
                <a:latin typeface="+mj-lt"/>
              </a:rPr>
              <a:t>Customers</a:t>
            </a:r>
          </a:p>
        </p:txBody>
      </p:sp>
      <p:pic>
        <p:nvPicPr>
          <p:cNvPr id="15" name="Picture 14"/>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295037" y="3603909"/>
            <a:ext cx="621792" cy="621792"/>
          </a:xfrm>
          <a:prstGeom prst="ellipse">
            <a:avLst/>
          </a:prstGeom>
          <a:ln w="19050">
            <a:noFill/>
          </a:ln>
        </p:spPr>
      </p:pic>
      <p:pic>
        <p:nvPicPr>
          <p:cNvPr id="27" name="Picture 26"/>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254644" y="3603909"/>
            <a:ext cx="621792" cy="622603"/>
          </a:xfrm>
          <a:prstGeom prst="ellipse">
            <a:avLst/>
          </a:prstGeom>
          <a:ln w="19050">
            <a:noFill/>
          </a:ln>
        </p:spPr>
      </p:pic>
      <p:grpSp>
        <p:nvGrpSpPr>
          <p:cNvPr id="20" name="Group 19"/>
          <p:cNvGrpSpPr/>
          <p:nvPr/>
        </p:nvGrpSpPr>
        <p:grpSpPr>
          <a:xfrm>
            <a:off x="157397" y="4530848"/>
            <a:ext cx="8861160" cy="481096"/>
            <a:chOff x="157397" y="4530848"/>
            <a:chExt cx="8861160" cy="481096"/>
          </a:xfrm>
        </p:grpSpPr>
        <p:sp>
          <p:nvSpPr>
            <p:cNvPr id="17" name="Rectangle 16"/>
            <p:cNvSpPr/>
            <p:nvPr/>
          </p:nvSpPr>
          <p:spPr>
            <a:xfrm>
              <a:off x="380234" y="4864980"/>
              <a:ext cx="8530010" cy="9123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3850105" y="4530848"/>
              <a:ext cx="5168452" cy="48109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1474786" y="4530848"/>
              <a:ext cx="2430321" cy="21194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rot="605160">
              <a:off x="3069670" y="4659675"/>
              <a:ext cx="906684" cy="16404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157397" y="4530848"/>
              <a:ext cx="361738" cy="48109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0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20">
            <a:extLst>
              <a:ext uri="{FF2B5EF4-FFF2-40B4-BE49-F238E27FC236}">
                <a16:creationId xmlns:a16="http://schemas.microsoft.com/office/drawing/2014/main" id="{78705AB1-95C4-4FFB-B4E4-2BDB41CC4AA2}"/>
              </a:ext>
            </a:extLst>
          </p:cNvPr>
          <p:cNvSpPr/>
          <p:nvPr/>
        </p:nvSpPr>
        <p:spPr>
          <a:xfrm>
            <a:off x="5478308" y="1155652"/>
            <a:ext cx="3170392" cy="237744"/>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Cisco collaboration device portfolio</a:t>
            </a:r>
            <a:br>
              <a:rPr lang="en-US" dirty="0"/>
            </a:br>
            <a:r>
              <a:rPr lang="en-US" sz="2000" dirty="0"/>
              <a:t>Choose how you wish to collaborate</a:t>
            </a:r>
          </a:p>
        </p:txBody>
      </p:sp>
      <p:sp>
        <p:nvSpPr>
          <p:cNvPr id="9" name="Rectangle: Rounded Corners 20">
            <a:extLst>
              <a:ext uri="{FF2B5EF4-FFF2-40B4-BE49-F238E27FC236}">
                <a16:creationId xmlns:a16="http://schemas.microsoft.com/office/drawing/2014/main" id="{78705AB1-95C4-4FFB-B4E4-2BDB41CC4AA2}"/>
              </a:ext>
            </a:extLst>
          </p:cNvPr>
          <p:cNvSpPr/>
          <p:nvPr/>
        </p:nvSpPr>
        <p:spPr>
          <a:xfrm>
            <a:off x="542164" y="1155650"/>
            <a:ext cx="5638499" cy="251265"/>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4FDF3A6-1637-4244-9AE3-8A59D407D5DE}"/>
              </a:ext>
            </a:extLst>
          </p:cNvPr>
          <p:cNvSpPr txBox="1"/>
          <p:nvPr/>
        </p:nvSpPr>
        <p:spPr>
          <a:xfrm>
            <a:off x="2701033" y="1153679"/>
            <a:ext cx="1759135" cy="243052"/>
          </a:xfrm>
          <a:prstGeom prst="rect">
            <a:avLst/>
          </a:prstGeom>
          <a:noFill/>
        </p:spPr>
        <p:txBody>
          <a:bodyPr wrap="none" lIns="68580" tIns="34290" rIns="68580" bIns="34290" rtlCol="0" anchor="ctr">
            <a:noAutofit/>
          </a:bodyPr>
          <a:lstStyle/>
          <a:p>
            <a:pPr algn="ctr" defTabSz="457189"/>
            <a:r>
              <a:rPr lang="en-US" sz="1200" dirty="0">
                <a:solidFill>
                  <a:schemeClr val="bg2"/>
                </a:solidFill>
                <a:latin typeface="CiscoSansTT Light" charset="0"/>
                <a:ea typeface="CiscoSansTT Light" charset="0"/>
                <a:cs typeface="CiscoSansTT Light" charset="0"/>
              </a:rPr>
              <a:t>Collaboration room </a:t>
            </a:r>
          </a:p>
        </p:txBody>
      </p:sp>
      <p:sp>
        <p:nvSpPr>
          <p:cNvPr id="12" name="TextBox 11">
            <a:extLst>
              <a:ext uri="{FF2B5EF4-FFF2-40B4-BE49-F238E27FC236}">
                <a16:creationId xmlns:a16="http://schemas.microsoft.com/office/drawing/2014/main" id="{64FDF3A6-1637-4244-9AE3-8A59D407D5DE}"/>
              </a:ext>
            </a:extLst>
          </p:cNvPr>
          <p:cNvSpPr txBox="1"/>
          <p:nvPr/>
        </p:nvSpPr>
        <p:spPr>
          <a:xfrm>
            <a:off x="6587616" y="1153680"/>
            <a:ext cx="1677382" cy="243051"/>
          </a:xfrm>
          <a:prstGeom prst="rect">
            <a:avLst/>
          </a:prstGeom>
          <a:noFill/>
        </p:spPr>
        <p:txBody>
          <a:bodyPr wrap="square" lIns="68580" tIns="34290" rIns="68580" bIns="34290" rtlCol="0" anchor="ctr">
            <a:noAutofit/>
          </a:bodyPr>
          <a:lstStyle/>
          <a:p>
            <a:pPr algn="ctr" defTabSz="457189"/>
            <a:r>
              <a:rPr lang="en-US" sz="1200" dirty="0">
                <a:solidFill>
                  <a:schemeClr val="bg2"/>
                </a:solidFill>
                <a:latin typeface="CiscoSansTT Light" charset="0"/>
                <a:ea typeface="CiscoSansTT Light" charset="0"/>
                <a:cs typeface="CiscoSansTT Light" charset="0"/>
              </a:rPr>
              <a:t>Integrator solutions</a:t>
            </a:r>
          </a:p>
        </p:txBody>
      </p:sp>
      <p:sp>
        <p:nvSpPr>
          <p:cNvPr id="13" name="Rectangle: Rounded Corners 20">
            <a:extLst>
              <a:ext uri="{FF2B5EF4-FFF2-40B4-BE49-F238E27FC236}">
                <a16:creationId xmlns:a16="http://schemas.microsoft.com/office/drawing/2014/main" id="{78705AB1-95C4-4FFB-B4E4-2BDB41CC4AA2}"/>
              </a:ext>
            </a:extLst>
          </p:cNvPr>
          <p:cNvSpPr/>
          <p:nvPr/>
        </p:nvSpPr>
        <p:spPr>
          <a:xfrm>
            <a:off x="5478308" y="2369455"/>
            <a:ext cx="3170392" cy="237744"/>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20">
            <a:extLst>
              <a:ext uri="{FF2B5EF4-FFF2-40B4-BE49-F238E27FC236}">
                <a16:creationId xmlns:a16="http://schemas.microsoft.com/office/drawing/2014/main" id="{78705AB1-95C4-4FFB-B4E4-2BDB41CC4AA2}"/>
              </a:ext>
            </a:extLst>
          </p:cNvPr>
          <p:cNvSpPr/>
          <p:nvPr/>
        </p:nvSpPr>
        <p:spPr>
          <a:xfrm>
            <a:off x="2145126" y="2369455"/>
            <a:ext cx="4523765" cy="23774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4FDF3A6-1637-4244-9AE3-8A59D407D5DE}"/>
              </a:ext>
            </a:extLst>
          </p:cNvPr>
          <p:cNvSpPr txBox="1"/>
          <p:nvPr/>
        </p:nvSpPr>
        <p:spPr>
          <a:xfrm>
            <a:off x="3062037" y="2380576"/>
            <a:ext cx="2751471" cy="213593"/>
          </a:xfrm>
          <a:prstGeom prst="rect">
            <a:avLst/>
          </a:prstGeom>
          <a:noFill/>
        </p:spPr>
        <p:txBody>
          <a:bodyPr wrap="square" lIns="68580" tIns="34290" rIns="68580" bIns="34290" rtlCol="0" anchor="ctr">
            <a:noAutofit/>
          </a:bodyPr>
          <a:lstStyle/>
          <a:p>
            <a:pPr algn="ctr" defTabSz="457189"/>
            <a:r>
              <a:rPr lang="en-US" sz="1200" dirty="0">
                <a:solidFill>
                  <a:schemeClr val="bg2"/>
                </a:solidFill>
                <a:latin typeface="CiscoSansTT Light" charset="0"/>
                <a:ea typeface="CiscoSansTT Light" charset="0"/>
                <a:cs typeface="CiscoSansTT Light" charset="0"/>
              </a:rPr>
              <a:t>Collaboration desktop video</a:t>
            </a:r>
          </a:p>
        </p:txBody>
      </p:sp>
      <p:sp>
        <p:nvSpPr>
          <p:cNvPr id="16" name="TextBox 15">
            <a:extLst>
              <a:ext uri="{FF2B5EF4-FFF2-40B4-BE49-F238E27FC236}">
                <a16:creationId xmlns:a16="http://schemas.microsoft.com/office/drawing/2014/main" id="{64FDF3A6-1637-4244-9AE3-8A59D407D5DE}"/>
              </a:ext>
            </a:extLst>
          </p:cNvPr>
          <p:cNvSpPr txBox="1"/>
          <p:nvPr/>
        </p:nvSpPr>
        <p:spPr>
          <a:xfrm>
            <a:off x="7124297" y="2361682"/>
            <a:ext cx="1036181" cy="247246"/>
          </a:xfrm>
          <a:prstGeom prst="rect">
            <a:avLst/>
          </a:prstGeom>
          <a:noFill/>
        </p:spPr>
        <p:txBody>
          <a:bodyPr wrap="square" lIns="68580" tIns="34290" rIns="68580" bIns="34290" rtlCol="0" anchor="ctr">
            <a:noAutofit/>
          </a:bodyPr>
          <a:lstStyle/>
          <a:p>
            <a:pPr algn="ctr" defTabSz="457189"/>
            <a:r>
              <a:rPr lang="en-US" sz="1200" dirty="0">
                <a:solidFill>
                  <a:schemeClr val="bg2"/>
                </a:solidFill>
                <a:latin typeface="CiscoSansTT Light" charset="0"/>
                <a:ea typeface="CiscoSansTT Light" charset="0"/>
                <a:cs typeface="CiscoSansTT Light" charset="0"/>
              </a:rPr>
              <a:t>Soft clients</a:t>
            </a:r>
          </a:p>
        </p:txBody>
      </p:sp>
      <p:sp>
        <p:nvSpPr>
          <p:cNvPr id="17" name="Rectangle: Rounded Corners 20">
            <a:extLst>
              <a:ext uri="{FF2B5EF4-FFF2-40B4-BE49-F238E27FC236}">
                <a16:creationId xmlns:a16="http://schemas.microsoft.com/office/drawing/2014/main" id="{78705AB1-95C4-4FFB-B4E4-2BDB41CC4AA2}"/>
              </a:ext>
            </a:extLst>
          </p:cNvPr>
          <p:cNvSpPr/>
          <p:nvPr/>
        </p:nvSpPr>
        <p:spPr>
          <a:xfrm>
            <a:off x="2216942" y="3555758"/>
            <a:ext cx="6431758" cy="237744"/>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4FDF3A6-1637-4244-9AE3-8A59D407D5DE}"/>
              </a:ext>
            </a:extLst>
          </p:cNvPr>
          <p:cNvSpPr txBox="1"/>
          <p:nvPr/>
        </p:nvSpPr>
        <p:spPr>
          <a:xfrm>
            <a:off x="4623791" y="3559009"/>
            <a:ext cx="1436932" cy="247246"/>
          </a:xfrm>
          <a:prstGeom prst="rect">
            <a:avLst/>
          </a:prstGeom>
          <a:noFill/>
        </p:spPr>
        <p:txBody>
          <a:bodyPr wrap="square" lIns="68580" tIns="34290" rIns="68580" bIns="34290" rtlCol="0" anchor="ctr">
            <a:noAutofit/>
          </a:bodyPr>
          <a:lstStyle/>
          <a:p>
            <a:pPr algn="ctr" defTabSz="457189"/>
            <a:r>
              <a:rPr lang="en-US" sz="1200" dirty="0">
                <a:solidFill>
                  <a:schemeClr val="bg2"/>
                </a:solidFill>
                <a:latin typeface="CiscoSansTT Light" charset="0"/>
                <a:ea typeface="CiscoSansTT Light" charset="0"/>
                <a:cs typeface="CiscoSansTT Light" charset="0"/>
              </a:rPr>
              <a:t>Voice devices</a:t>
            </a:r>
          </a:p>
        </p:txBody>
      </p:sp>
      <p:pic>
        <p:nvPicPr>
          <p:cNvPr id="2"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01216" y="1567376"/>
            <a:ext cx="417621" cy="542906"/>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382828" y="1565265"/>
            <a:ext cx="840595" cy="517290"/>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r="-15"/>
          <a:stretch/>
        </p:blipFill>
        <p:spPr>
          <a:xfrm>
            <a:off x="3300503" y="1567617"/>
            <a:ext cx="1319109" cy="481070"/>
          </a:xfrm>
          <a:prstGeom prst="rect">
            <a:avLst/>
          </a:prstGeom>
        </p:spPr>
      </p:pic>
      <p:sp>
        <p:nvSpPr>
          <p:cNvPr id="33" name="Rectangle 32"/>
          <p:cNvSpPr/>
          <p:nvPr/>
        </p:nvSpPr>
        <p:spPr>
          <a:xfrm>
            <a:off x="1474081" y="2063157"/>
            <a:ext cx="764182" cy="227668"/>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Room 55 and Room 55 Dual</a:t>
            </a:r>
          </a:p>
        </p:txBody>
      </p:sp>
      <p:sp>
        <p:nvSpPr>
          <p:cNvPr id="34" name="Rectangle 33"/>
          <p:cNvSpPr/>
          <p:nvPr/>
        </p:nvSpPr>
        <p:spPr>
          <a:xfrm>
            <a:off x="2399509" y="2082394"/>
            <a:ext cx="927943" cy="260572"/>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Room 70 G2</a:t>
            </a:r>
          </a:p>
          <a:p>
            <a:pPr algn="ctr"/>
            <a:r>
              <a:rPr lang="en-US" sz="750" dirty="0">
                <a:solidFill>
                  <a:schemeClr val="bg1">
                    <a:lumMod val="75000"/>
                  </a:schemeClr>
                </a:solidFill>
                <a:latin typeface="CiscoSansTT Light" charset="0"/>
                <a:ea typeface="CiscoSansTT Light" charset="0"/>
                <a:cs typeface="CiscoSansTT Light" charset="0"/>
              </a:rPr>
              <a:t>Single and dual</a:t>
            </a:r>
          </a:p>
        </p:txBody>
      </p:sp>
      <p:sp>
        <p:nvSpPr>
          <p:cNvPr id="35" name="TextBox 34"/>
          <p:cNvSpPr txBox="1"/>
          <p:nvPr/>
        </p:nvSpPr>
        <p:spPr>
          <a:xfrm>
            <a:off x="3353743" y="2063463"/>
            <a:ext cx="1281441" cy="252451"/>
          </a:xfrm>
          <a:prstGeom prst="rect">
            <a:avLst/>
          </a:prstGeom>
          <a:noFill/>
        </p:spPr>
        <p:txBody>
          <a:bodyPr wrap="square" rtlCol="0"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MX700 and MX800</a:t>
            </a:r>
          </a:p>
        </p:txBody>
      </p:sp>
      <p:pic>
        <p:nvPicPr>
          <p:cNvPr id="26" name="Picture 2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49384" y="1470322"/>
            <a:ext cx="1241794" cy="645733"/>
          </a:xfrm>
          <a:prstGeom prst="rect">
            <a:avLst/>
          </a:prstGeom>
        </p:spPr>
      </p:pic>
      <p:sp>
        <p:nvSpPr>
          <p:cNvPr id="36" name="Rectangle 35"/>
          <p:cNvSpPr/>
          <p:nvPr/>
        </p:nvSpPr>
        <p:spPr>
          <a:xfrm>
            <a:off x="4831680" y="2109290"/>
            <a:ext cx="878415" cy="207759"/>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IX5000 Series </a:t>
            </a:r>
          </a:p>
        </p:txBody>
      </p:sp>
      <p:sp>
        <p:nvSpPr>
          <p:cNvPr id="37" name="Rectangle 36"/>
          <p:cNvSpPr/>
          <p:nvPr/>
        </p:nvSpPr>
        <p:spPr>
          <a:xfrm>
            <a:off x="318425" y="2004790"/>
            <a:ext cx="978107" cy="315481"/>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Webex Board 55, 70 and 85S</a:t>
            </a:r>
          </a:p>
        </p:txBody>
      </p:sp>
      <p:pic>
        <p:nvPicPr>
          <p:cNvPr id="38" name="pasted-image.tiff"/>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82303" y="1561400"/>
            <a:ext cx="499924" cy="326522"/>
          </a:xfrm>
          <a:prstGeom prst="rect">
            <a:avLst/>
          </a:prstGeom>
          <a:ln w="12700">
            <a:miter lim="400000"/>
          </a:ln>
          <a:effectLst/>
        </p:spPr>
      </p:pic>
      <p:pic>
        <p:nvPicPr>
          <p:cNvPr id="44" name="Picture 43" descr="JabberWinHubVide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60255" y="2687341"/>
            <a:ext cx="483308" cy="611079"/>
          </a:xfrm>
          <a:prstGeom prst="rect">
            <a:avLst/>
          </a:prstGeom>
          <a:noFill/>
          <a:ln>
            <a:noFill/>
          </a:ln>
        </p:spPr>
      </p:pic>
      <p:pic>
        <p:nvPicPr>
          <p:cNvPr id="45" name="Picture 4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88212" y="2691476"/>
            <a:ext cx="233355" cy="498531"/>
          </a:xfrm>
          <a:prstGeom prst="rect">
            <a:avLst/>
          </a:prstGeom>
          <a:noFill/>
          <a:ln>
            <a:noFill/>
          </a:ln>
        </p:spPr>
      </p:pic>
      <p:pic>
        <p:nvPicPr>
          <p:cNvPr id="49" name="Picture 48"/>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394600" y="2720784"/>
            <a:ext cx="644611" cy="457674"/>
          </a:xfrm>
          <a:prstGeom prst="rect">
            <a:avLst/>
          </a:prstGeom>
        </p:spPr>
      </p:pic>
      <p:sp>
        <p:nvSpPr>
          <p:cNvPr id="50" name="Rectangle 49"/>
          <p:cNvSpPr/>
          <p:nvPr/>
        </p:nvSpPr>
        <p:spPr>
          <a:xfrm>
            <a:off x="6717584" y="3344572"/>
            <a:ext cx="553479" cy="207759"/>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Jabber</a:t>
            </a:r>
          </a:p>
        </p:txBody>
      </p:sp>
      <p:sp>
        <p:nvSpPr>
          <p:cNvPr id="51" name="Rectangle 50"/>
          <p:cNvSpPr/>
          <p:nvPr/>
        </p:nvSpPr>
        <p:spPr>
          <a:xfrm>
            <a:off x="7440167" y="3226288"/>
            <a:ext cx="553479" cy="207759"/>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Webex Meetings</a:t>
            </a:r>
          </a:p>
        </p:txBody>
      </p:sp>
      <p:sp>
        <p:nvSpPr>
          <p:cNvPr id="52" name="Rectangle 51"/>
          <p:cNvSpPr/>
          <p:nvPr/>
        </p:nvSpPr>
        <p:spPr>
          <a:xfrm>
            <a:off x="8022085" y="3228813"/>
            <a:ext cx="565608" cy="351110"/>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Webex Teams</a:t>
            </a:r>
          </a:p>
        </p:txBody>
      </p:sp>
      <p:pic>
        <p:nvPicPr>
          <p:cNvPr id="22" name="Picture 2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933255" y="2672627"/>
            <a:ext cx="900859" cy="675645"/>
          </a:xfrm>
          <a:prstGeom prst="rect">
            <a:avLst/>
          </a:prstGeom>
        </p:spPr>
      </p:pic>
      <p:sp>
        <p:nvSpPr>
          <p:cNvPr id="58" name="Rectangle 57"/>
          <p:cNvSpPr/>
          <p:nvPr/>
        </p:nvSpPr>
        <p:spPr>
          <a:xfrm>
            <a:off x="4606681" y="3329858"/>
            <a:ext cx="1573983" cy="207759"/>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DX80 </a:t>
            </a:r>
          </a:p>
        </p:txBody>
      </p:sp>
      <p:sp>
        <p:nvSpPr>
          <p:cNvPr id="60" name="Rectangle 59"/>
          <p:cNvSpPr/>
          <p:nvPr/>
        </p:nvSpPr>
        <p:spPr>
          <a:xfrm>
            <a:off x="4956641" y="4450096"/>
            <a:ext cx="994521" cy="184676"/>
          </a:xfrm>
          <a:prstGeom prst="rect">
            <a:avLst/>
          </a:prstGeom>
        </p:spPr>
        <p:txBody>
          <a:bodyPr wrap="none" lIns="68589" tIns="34295" rIns="68589" bIns="34295">
            <a:spAutoFit/>
          </a:bodyPr>
          <a:lstStyle/>
          <a:p>
            <a:pPr algn="ctr"/>
            <a:r>
              <a:rPr lang="en-US" sz="750" dirty="0">
                <a:solidFill>
                  <a:schemeClr val="bg1">
                    <a:lumMod val="75000"/>
                  </a:schemeClr>
                </a:solidFill>
                <a:latin typeface="CiscoSansTT Light" charset="0"/>
                <a:ea typeface="CiscoSansTT Light" charset="0"/>
                <a:cs typeface="CiscoSansTT Light" charset="0"/>
              </a:rPr>
              <a:t>IP Wireless Phone  </a:t>
            </a:r>
          </a:p>
        </p:txBody>
      </p:sp>
      <p:sp>
        <p:nvSpPr>
          <p:cNvPr id="59" name="Rectangle 58"/>
          <p:cNvSpPr/>
          <p:nvPr/>
        </p:nvSpPr>
        <p:spPr>
          <a:xfrm rot="10800000" flipV="1">
            <a:off x="2772129" y="4454611"/>
            <a:ext cx="1573983" cy="207759"/>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6800, 7800, and 8800 Series</a:t>
            </a:r>
          </a:p>
        </p:txBody>
      </p:sp>
      <p:pic>
        <p:nvPicPr>
          <p:cNvPr id="39" name="Picture 38"/>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884139" y="1448399"/>
            <a:ext cx="800100" cy="640080"/>
          </a:xfrm>
          <a:prstGeom prst="rect">
            <a:avLst/>
          </a:prstGeom>
        </p:spPr>
      </p:pic>
      <p:pic>
        <p:nvPicPr>
          <p:cNvPr id="77" name="Picture 76"/>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618104" y="1543022"/>
            <a:ext cx="181778" cy="201168"/>
          </a:xfrm>
          <a:prstGeom prst="rect">
            <a:avLst/>
          </a:prstGeom>
        </p:spPr>
      </p:pic>
      <p:pic>
        <p:nvPicPr>
          <p:cNvPr id="79" name="Picture 78"/>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791738" y="1491629"/>
            <a:ext cx="181778" cy="201168"/>
          </a:xfrm>
          <a:prstGeom prst="rect">
            <a:avLst/>
          </a:prstGeom>
        </p:spPr>
      </p:pic>
      <p:pic>
        <p:nvPicPr>
          <p:cNvPr id="81" name="Picture 80"/>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90973" y="1464320"/>
            <a:ext cx="181778" cy="201168"/>
          </a:xfrm>
          <a:prstGeom prst="rect">
            <a:avLst/>
          </a:prstGeom>
        </p:spPr>
      </p:pic>
      <p:pic>
        <p:nvPicPr>
          <p:cNvPr id="65" name="Picture 64"/>
          <p:cNvPicPr>
            <a:picLocks noChangeAspect="1"/>
          </p:cNvPicPr>
          <p:nvPr/>
        </p:nvPicPr>
        <p:blipFill>
          <a:blip r:embed="rId14" cstate="hqprint">
            <a:extLst>
              <a:ext uri="{BEBA8EAE-BF5A-486C-A8C5-ECC9F3942E4B}">
                <a14:imgProps xmlns:a14="http://schemas.microsoft.com/office/drawing/2010/main">
                  <a14:imgLayer r:embed="rId15">
                    <a14:imgEffect>
                      <a14:backgroundRemoval t="10000" b="90000" l="4500" r="95233"/>
                    </a14:imgEffect>
                  </a14:imgLayer>
                </a14:imgProps>
              </a:ext>
              <a:ext uri="{28A0092B-C50C-407E-A947-70E740481C1C}">
                <a14:useLocalDpi xmlns:a14="http://schemas.microsoft.com/office/drawing/2010/main"/>
              </a:ext>
            </a:extLst>
          </a:blip>
          <a:stretch>
            <a:fillRect/>
          </a:stretch>
        </p:blipFill>
        <p:spPr>
          <a:xfrm>
            <a:off x="7289159" y="3845275"/>
            <a:ext cx="778522" cy="622818"/>
          </a:xfrm>
          <a:prstGeom prst="rect">
            <a:avLst/>
          </a:prstGeom>
        </p:spPr>
      </p:pic>
      <p:sp>
        <p:nvSpPr>
          <p:cNvPr id="61" name="Rectangle 60"/>
          <p:cNvSpPr/>
          <p:nvPr/>
        </p:nvSpPr>
        <p:spPr>
          <a:xfrm>
            <a:off x="6690121" y="4466153"/>
            <a:ext cx="875899" cy="184676"/>
          </a:xfrm>
          <a:prstGeom prst="rect">
            <a:avLst/>
          </a:prstGeom>
        </p:spPr>
        <p:txBody>
          <a:bodyPr wrap="none" lIns="68589" tIns="34295" rIns="68589" bIns="34295">
            <a:spAutoFit/>
          </a:bodyPr>
          <a:lstStyle/>
          <a:p>
            <a:pPr algn="ctr"/>
            <a:r>
              <a:rPr lang="en-US" sz="750" dirty="0">
                <a:solidFill>
                  <a:schemeClr val="bg1">
                    <a:lumMod val="75000"/>
                  </a:schemeClr>
                </a:solidFill>
                <a:latin typeface="CiscoSansTT Light" charset="0"/>
                <a:ea typeface="CiscoSansTT Light" charset="0"/>
                <a:cs typeface="CiscoSansTT Light" charset="0"/>
              </a:rPr>
              <a:t>IP Conferencing </a:t>
            </a:r>
          </a:p>
        </p:txBody>
      </p:sp>
      <p:grpSp>
        <p:nvGrpSpPr>
          <p:cNvPr id="71" name="Group 70">
            <a:extLst>
              <a:ext uri="{FF2B5EF4-FFF2-40B4-BE49-F238E27FC236}">
                <a16:creationId xmlns:a16="http://schemas.microsoft.com/office/drawing/2014/main" id="{7DF9CB19-396F-BC41-9E7E-4557A7A7E31E}"/>
              </a:ext>
            </a:extLst>
          </p:cNvPr>
          <p:cNvGrpSpPr>
            <a:grpSpLocks noChangeAspect="1"/>
          </p:cNvGrpSpPr>
          <p:nvPr/>
        </p:nvGrpSpPr>
        <p:grpSpPr>
          <a:xfrm>
            <a:off x="2895587" y="2628883"/>
            <a:ext cx="1797985" cy="814131"/>
            <a:chOff x="970717" y="2623326"/>
            <a:chExt cx="1879069" cy="850846"/>
          </a:xfrm>
        </p:grpSpPr>
        <p:pic>
          <p:nvPicPr>
            <p:cNvPr id="72" name="Picture 71">
              <a:extLst>
                <a:ext uri="{FF2B5EF4-FFF2-40B4-BE49-F238E27FC236}">
                  <a16:creationId xmlns:a16="http://schemas.microsoft.com/office/drawing/2014/main" id="{73A1F165-E2BE-F347-B632-4698C51FCA4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70717" y="2641415"/>
              <a:ext cx="945869" cy="709402"/>
            </a:xfrm>
            <a:prstGeom prst="rect">
              <a:avLst/>
            </a:prstGeom>
          </p:spPr>
        </p:pic>
        <p:pic>
          <p:nvPicPr>
            <p:cNvPr id="73" name="Picture 72">
              <a:extLst>
                <a:ext uri="{FF2B5EF4-FFF2-40B4-BE49-F238E27FC236}">
                  <a16:creationId xmlns:a16="http://schemas.microsoft.com/office/drawing/2014/main" id="{6A528DAF-3BFF-EB4B-98D3-1E6CA7004C8C}"/>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715325" y="2623326"/>
              <a:ext cx="1134461" cy="850846"/>
            </a:xfrm>
            <a:prstGeom prst="rect">
              <a:avLst/>
            </a:prstGeom>
          </p:spPr>
        </p:pic>
      </p:grpSp>
      <p:sp>
        <p:nvSpPr>
          <p:cNvPr id="74" name="Rectangle 73">
            <a:extLst>
              <a:ext uri="{FF2B5EF4-FFF2-40B4-BE49-F238E27FC236}">
                <a16:creationId xmlns:a16="http://schemas.microsoft.com/office/drawing/2014/main" id="{C0641970-34AD-7849-8814-E9AD3EFA375B}"/>
              </a:ext>
            </a:extLst>
          </p:cNvPr>
          <p:cNvSpPr/>
          <p:nvPr/>
        </p:nvSpPr>
        <p:spPr>
          <a:xfrm rot="10800000" flipV="1">
            <a:off x="3044715" y="3362591"/>
            <a:ext cx="1573983" cy="207759"/>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8845 and 8865 </a:t>
            </a:r>
          </a:p>
        </p:txBody>
      </p:sp>
      <p:grpSp>
        <p:nvGrpSpPr>
          <p:cNvPr id="75" name="Group 74">
            <a:extLst>
              <a:ext uri="{FF2B5EF4-FFF2-40B4-BE49-F238E27FC236}">
                <a16:creationId xmlns:a16="http://schemas.microsoft.com/office/drawing/2014/main" id="{FE594EEE-0EC0-5845-9061-2957CC5F5AE9}"/>
              </a:ext>
            </a:extLst>
          </p:cNvPr>
          <p:cNvGrpSpPr/>
          <p:nvPr/>
        </p:nvGrpSpPr>
        <p:grpSpPr>
          <a:xfrm>
            <a:off x="3106871" y="3841714"/>
            <a:ext cx="1408479" cy="639579"/>
            <a:chOff x="1372943" y="3764304"/>
            <a:chExt cx="1878042" cy="777240"/>
          </a:xfrm>
        </p:grpSpPr>
        <p:pic>
          <p:nvPicPr>
            <p:cNvPr id="82" name="Picture 81">
              <a:extLst>
                <a:ext uri="{FF2B5EF4-FFF2-40B4-BE49-F238E27FC236}">
                  <a16:creationId xmlns:a16="http://schemas.microsoft.com/office/drawing/2014/main" id="{8D522234-69FA-9B4F-A3BC-C47F5CAB4649}"/>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1372943" y="3764304"/>
              <a:ext cx="945869" cy="756695"/>
            </a:xfrm>
            <a:prstGeom prst="rect">
              <a:avLst/>
            </a:prstGeom>
          </p:spPr>
        </p:pic>
        <p:pic>
          <p:nvPicPr>
            <p:cNvPr id="83" name="Picture 82">
              <a:extLst>
                <a:ext uri="{FF2B5EF4-FFF2-40B4-BE49-F238E27FC236}">
                  <a16:creationId xmlns:a16="http://schemas.microsoft.com/office/drawing/2014/main" id="{DC4AE775-8EB6-2545-9245-926901824526}"/>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2279435" y="3764304"/>
              <a:ext cx="971550" cy="777240"/>
            </a:xfrm>
            <a:prstGeom prst="rect">
              <a:avLst/>
            </a:prstGeom>
          </p:spPr>
        </p:pic>
      </p:grpSp>
      <p:pic>
        <p:nvPicPr>
          <p:cNvPr id="62" name="Picture 61">
            <a:extLst>
              <a:ext uri="{FF2B5EF4-FFF2-40B4-BE49-F238E27FC236}">
                <a16:creationId xmlns:a16="http://schemas.microsoft.com/office/drawing/2014/main" id="{48663700-7BF7-5E49-940A-1FA4A2172901}"/>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4708230" y="3829652"/>
            <a:ext cx="885970" cy="664478"/>
          </a:xfrm>
          <a:prstGeom prst="rect">
            <a:avLst/>
          </a:prstGeom>
        </p:spPr>
      </p:pic>
      <p:pic>
        <p:nvPicPr>
          <p:cNvPr id="64" name="Picture 8">
            <a:extLst>
              <a:ext uri="{FF2B5EF4-FFF2-40B4-BE49-F238E27FC236}">
                <a16:creationId xmlns:a16="http://schemas.microsoft.com/office/drawing/2014/main" id="{359CE62E-F03F-2945-962C-BC089382E30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bwMode="auto">
          <a:xfrm>
            <a:off x="5410179" y="3900430"/>
            <a:ext cx="286506" cy="522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0E433316-0847-6143-A815-70F6F4E9BF86}"/>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6339629" y="3916487"/>
            <a:ext cx="840171" cy="497893"/>
          </a:xfrm>
          <a:prstGeom prst="rect">
            <a:avLst/>
          </a:prstGeom>
        </p:spPr>
      </p:pic>
      <p:sp>
        <p:nvSpPr>
          <p:cNvPr id="63" name="Rectangle 62">
            <a:extLst>
              <a:ext uri="{FF2B5EF4-FFF2-40B4-BE49-F238E27FC236}">
                <a16:creationId xmlns:a16="http://schemas.microsoft.com/office/drawing/2014/main" id="{E887CEEF-5BAE-2D46-9FF7-2524D827760E}"/>
              </a:ext>
            </a:extLst>
          </p:cNvPr>
          <p:cNvSpPr/>
          <p:nvPr/>
        </p:nvSpPr>
        <p:spPr>
          <a:xfrm>
            <a:off x="6768010" y="2029454"/>
            <a:ext cx="878415" cy="207759"/>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SX10 and SX20 Quick Sets</a:t>
            </a:r>
          </a:p>
        </p:txBody>
      </p:sp>
      <p:pic>
        <p:nvPicPr>
          <p:cNvPr id="86" name="Picture 85">
            <a:extLst>
              <a:ext uri="{FF2B5EF4-FFF2-40B4-BE49-F238E27FC236}">
                <a16:creationId xmlns:a16="http://schemas.microsoft.com/office/drawing/2014/main" id="{987C4FE2-C792-9B4A-BAA1-1D0D858CE31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743781" y="2731518"/>
            <a:ext cx="181778" cy="201168"/>
          </a:xfrm>
          <a:prstGeom prst="rect">
            <a:avLst/>
          </a:prstGeom>
        </p:spPr>
      </p:pic>
      <p:pic>
        <p:nvPicPr>
          <p:cNvPr id="87" name="Picture 86">
            <a:extLst>
              <a:ext uri="{FF2B5EF4-FFF2-40B4-BE49-F238E27FC236}">
                <a16:creationId xmlns:a16="http://schemas.microsoft.com/office/drawing/2014/main" id="{125975D1-5FCD-1E45-8C69-C5926C069BB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526447" y="1473014"/>
            <a:ext cx="181778" cy="201168"/>
          </a:xfrm>
          <a:prstGeom prst="rect">
            <a:avLst/>
          </a:prstGeom>
        </p:spPr>
      </p:pic>
      <p:pic>
        <p:nvPicPr>
          <p:cNvPr id="88" name="Picture 87">
            <a:extLst>
              <a:ext uri="{FF2B5EF4-FFF2-40B4-BE49-F238E27FC236}">
                <a16:creationId xmlns:a16="http://schemas.microsoft.com/office/drawing/2014/main" id="{E87FD8F9-6460-FB4C-A47B-02D330D7AAE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267719" y="1444460"/>
            <a:ext cx="181778" cy="201168"/>
          </a:xfrm>
          <a:prstGeom prst="rect">
            <a:avLst/>
          </a:prstGeom>
        </p:spPr>
      </p:pic>
      <p:pic>
        <p:nvPicPr>
          <p:cNvPr id="5" name="Picture 4"/>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2459266" y="3851900"/>
            <a:ext cx="781064" cy="624851"/>
          </a:xfrm>
          <a:prstGeom prst="rect">
            <a:avLst/>
          </a:prstGeom>
        </p:spPr>
      </p:pic>
      <p:sp>
        <p:nvSpPr>
          <p:cNvPr id="67" name="Rectangle: Rounded Corners 20">
            <a:extLst>
              <a:ext uri="{FF2B5EF4-FFF2-40B4-BE49-F238E27FC236}">
                <a16:creationId xmlns:a16="http://schemas.microsoft.com/office/drawing/2014/main" id="{78705AB1-95C4-4FFB-B4E4-2BDB41CC4AA2}"/>
              </a:ext>
            </a:extLst>
          </p:cNvPr>
          <p:cNvSpPr/>
          <p:nvPr/>
        </p:nvSpPr>
        <p:spPr>
          <a:xfrm>
            <a:off x="542165" y="3559234"/>
            <a:ext cx="1917101" cy="237744"/>
          </a:xfrm>
          <a:prstGeom prst="roundRect">
            <a:avLst>
              <a:gd name="adj" fmla="val 5000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1005285" y="3806255"/>
            <a:ext cx="971009" cy="647680"/>
          </a:xfrm>
          <a:prstGeom prst="rect">
            <a:avLst/>
          </a:prstGeom>
        </p:spPr>
      </p:pic>
      <p:sp>
        <p:nvSpPr>
          <p:cNvPr id="69" name="Rectangle 68"/>
          <p:cNvSpPr/>
          <p:nvPr/>
        </p:nvSpPr>
        <p:spPr>
          <a:xfrm rot="10800000" flipV="1">
            <a:off x="795597" y="4442256"/>
            <a:ext cx="1573983" cy="207759"/>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500 Series</a:t>
            </a:r>
          </a:p>
        </p:txBody>
      </p:sp>
      <p:sp>
        <p:nvSpPr>
          <p:cNvPr id="91" name="Rectangle: Rounded Corners 20">
            <a:extLst>
              <a:ext uri="{FF2B5EF4-FFF2-40B4-BE49-F238E27FC236}">
                <a16:creationId xmlns:a16="http://schemas.microsoft.com/office/drawing/2014/main" id="{78705AB1-95C4-4FFB-B4E4-2BDB41CC4AA2}"/>
              </a:ext>
            </a:extLst>
          </p:cNvPr>
          <p:cNvSpPr/>
          <p:nvPr/>
        </p:nvSpPr>
        <p:spPr>
          <a:xfrm>
            <a:off x="546954" y="2365778"/>
            <a:ext cx="1917101" cy="237744"/>
          </a:xfrm>
          <a:prstGeom prst="roundRect">
            <a:avLst>
              <a:gd name="adj" fmla="val 5000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64FDF3A6-1637-4244-9AE3-8A59D407D5DE}"/>
              </a:ext>
            </a:extLst>
          </p:cNvPr>
          <p:cNvSpPr txBox="1"/>
          <p:nvPr/>
        </p:nvSpPr>
        <p:spPr>
          <a:xfrm>
            <a:off x="155290" y="3559234"/>
            <a:ext cx="2751471" cy="213593"/>
          </a:xfrm>
          <a:prstGeom prst="rect">
            <a:avLst/>
          </a:prstGeom>
          <a:noFill/>
        </p:spPr>
        <p:txBody>
          <a:bodyPr wrap="square" lIns="68580" tIns="34290" rIns="68580" bIns="34290" rtlCol="0" anchor="ctr">
            <a:noAutofit/>
          </a:bodyPr>
          <a:lstStyle/>
          <a:p>
            <a:pPr algn="ctr" defTabSz="457189"/>
            <a:r>
              <a:rPr lang="en-US" sz="1200" dirty="0">
                <a:solidFill>
                  <a:schemeClr val="bg2"/>
                </a:solidFill>
                <a:latin typeface="CiscoSansTT Light" charset="0"/>
                <a:ea typeface="CiscoSansTT Light" charset="0"/>
                <a:cs typeface="CiscoSansTT Light" charset="0"/>
              </a:rPr>
              <a:t>Headsets</a:t>
            </a:r>
          </a:p>
        </p:txBody>
      </p:sp>
      <p:sp>
        <p:nvSpPr>
          <p:cNvPr id="68" name="TextBox 67">
            <a:extLst>
              <a:ext uri="{FF2B5EF4-FFF2-40B4-BE49-F238E27FC236}">
                <a16:creationId xmlns:a16="http://schemas.microsoft.com/office/drawing/2014/main" id="{64FDF3A6-1637-4244-9AE3-8A59D407D5DE}"/>
              </a:ext>
            </a:extLst>
          </p:cNvPr>
          <p:cNvSpPr txBox="1"/>
          <p:nvPr/>
        </p:nvSpPr>
        <p:spPr>
          <a:xfrm>
            <a:off x="142966" y="2377676"/>
            <a:ext cx="2751471" cy="213593"/>
          </a:xfrm>
          <a:prstGeom prst="rect">
            <a:avLst/>
          </a:prstGeom>
          <a:noFill/>
        </p:spPr>
        <p:txBody>
          <a:bodyPr wrap="square" lIns="68580" tIns="34290" rIns="68580" bIns="34290" rtlCol="0" anchor="ctr">
            <a:noAutofit/>
          </a:bodyPr>
          <a:lstStyle/>
          <a:p>
            <a:pPr algn="ctr" defTabSz="457189"/>
            <a:r>
              <a:rPr lang="en-US" sz="1200" dirty="0">
                <a:solidFill>
                  <a:schemeClr val="bg2"/>
                </a:solidFill>
                <a:latin typeface="CiscoSansTT Light" charset="0"/>
                <a:ea typeface="CiscoSansTT Light" charset="0"/>
                <a:cs typeface="CiscoSansTT Light" charset="0"/>
              </a:rPr>
              <a:t>In-room sharing </a:t>
            </a:r>
          </a:p>
        </p:txBody>
      </p:sp>
      <p:sp>
        <p:nvSpPr>
          <p:cNvPr id="95" name="Rectangle 94">
            <a:extLst>
              <a:ext uri="{FF2B5EF4-FFF2-40B4-BE49-F238E27FC236}">
                <a16:creationId xmlns:a16="http://schemas.microsoft.com/office/drawing/2014/main" id="{C0641970-34AD-7849-8814-E9AD3EFA375B}"/>
              </a:ext>
            </a:extLst>
          </p:cNvPr>
          <p:cNvSpPr/>
          <p:nvPr/>
        </p:nvSpPr>
        <p:spPr>
          <a:xfrm rot="10800000" flipV="1">
            <a:off x="715625" y="3300488"/>
            <a:ext cx="1573983" cy="207759"/>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Webex Share*</a:t>
            </a:r>
          </a:p>
        </p:txBody>
      </p:sp>
      <p:pic>
        <p:nvPicPr>
          <p:cNvPr id="2050" name="Picture 2" descr="Cisco WebEx Share device"/>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1108924" y="2718773"/>
            <a:ext cx="904033" cy="60323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3D700ABC-6560-4F4C-9188-94A99AC761EB}"/>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5959099" y="1577154"/>
            <a:ext cx="879623" cy="250693"/>
          </a:xfrm>
          <a:prstGeom prst="rect">
            <a:avLst/>
          </a:prstGeom>
          <a:effectLst>
            <a:outerShdw blurRad="50800" dist="25400" dir="5400000" sx="90000" sy="90000" algn="t" rotWithShape="0">
              <a:prstClr val="black">
                <a:alpha val="40000"/>
              </a:prstClr>
            </a:outerShdw>
          </a:effectLst>
        </p:spPr>
      </p:pic>
      <p:pic>
        <p:nvPicPr>
          <p:cNvPr id="84" name="Picture 83">
            <a:extLst>
              <a:ext uri="{FF2B5EF4-FFF2-40B4-BE49-F238E27FC236}">
                <a16:creationId xmlns:a16="http://schemas.microsoft.com/office/drawing/2014/main" id="{93CC6A84-B9C3-DC40-9C2E-CDC8521154C7}"/>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6192297" y="1755520"/>
            <a:ext cx="431800" cy="185674"/>
          </a:xfrm>
          <a:prstGeom prst="rect">
            <a:avLst/>
          </a:prstGeom>
          <a:effectLst>
            <a:outerShdw blurRad="50800" dist="25400" dir="5400000" sx="90000" sy="90000" algn="t" rotWithShape="0">
              <a:prstClr val="black">
                <a:alpha val="40000"/>
              </a:prstClr>
            </a:outerShdw>
          </a:effectLst>
        </p:spPr>
      </p:pic>
      <p:sp>
        <p:nvSpPr>
          <p:cNvPr id="89" name="Rectangle 88">
            <a:extLst>
              <a:ext uri="{FF2B5EF4-FFF2-40B4-BE49-F238E27FC236}">
                <a16:creationId xmlns:a16="http://schemas.microsoft.com/office/drawing/2014/main" id="{B0576C90-39B8-C64A-9C73-31DD4AB6545D}"/>
              </a:ext>
            </a:extLst>
          </p:cNvPr>
          <p:cNvSpPr/>
          <p:nvPr/>
        </p:nvSpPr>
        <p:spPr>
          <a:xfrm>
            <a:off x="5828337" y="1958651"/>
            <a:ext cx="1133970" cy="315481"/>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Room Kit Mini, </a:t>
            </a:r>
          </a:p>
          <a:p>
            <a:pPr algn="ctr"/>
            <a:r>
              <a:rPr lang="en-US" sz="750" dirty="0">
                <a:solidFill>
                  <a:schemeClr val="bg1">
                    <a:lumMod val="75000"/>
                  </a:schemeClr>
                </a:solidFill>
                <a:latin typeface="CiscoSansTT Light" charset="0"/>
                <a:ea typeface="CiscoSansTT Light" charset="0"/>
                <a:cs typeface="CiscoSansTT Light" charset="0"/>
              </a:rPr>
              <a:t>Room Kit, </a:t>
            </a:r>
          </a:p>
          <a:p>
            <a:pPr algn="ctr"/>
            <a:r>
              <a:rPr lang="en-US" sz="750" dirty="0">
                <a:solidFill>
                  <a:schemeClr val="bg1">
                    <a:lumMod val="75000"/>
                  </a:schemeClr>
                </a:solidFill>
                <a:latin typeface="CiscoSansTT Light" charset="0"/>
                <a:ea typeface="CiscoSansTT Light" charset="0"/>
                <a:cs typeface="CiscoSansTT Light" charset="0"/>
              </a:rPr>
              <a:t>Room Kit Plus</a:t>
            </a:r>
          </a:p>
        </p:txBody>
      </p:sp>
      <p:pic>
        <p:nvPicPr>
          <p:cNvPr id="90" name="Picture 89">
            <a:extLst>
              <a:ext uri="{FF2B5EF4-FFF2-40B4-BE49-F238E27FC236}">
                <a16:creationId xmlns:a16="http://schemas.microsoft.com/office/drawing/2014/main" id="{653C4824-E599-7C44-98CB-B3316DF593A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786379" y="1477261"/>
            <a:ext cx="181778" cy="201168"/>
          </a:xfrm>
          <a:prstGeom prst="rect">
            <a:avLst/>
          </a:prstGeom>
        </p:spPr>
      </p:pic>
      <p:pic>
        <p:nvPicPr>
          <p:cNvPr id="78" name="Picture 77">
            <a:extLst>
              <a:ext uri="{FF2B5EF4-FFF2-40B4-BE49-F238E27FC236}">
                <a16:creationId xmlns:a16="http://schemas.microsoft.com/office/drawing/2014/main" id="{CCFB21FF-CE94-7D43-9A9C-C1F5BEF8E610}"/>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a:stretch/>
        </p:blipFill>
        <p:spPr>
          <a:xfrm>
            <a:off x="1662877" y="1620955"/>
            <a:ext cx="643568" cy="461439"/>
          </a:xfrm>
          <a:prstGeom prst="rect">
            <a:avLst/>
          </a:prstGeom>
        </p:spPr>
      </p:pic>
      <p:pic>
        <p:nvPicPr>
          <p:cNvPr id="93" name="Picture 92">
            <a:extLst>
              <a:ext uri="{FF2B5EF4-FFF2-40B4-BE49-F238E27FC236}">
                <a16:creationId xmlns:a16="http://schemas.microsoft.com/office/drawing/2014/main" id="{C5B1C209-347A-0C4D-9916-68E652F2F8E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174823" y="1454191"/>
            <a:ext cx="181778" cy="201168"/>
          </a:xfrm>
          <a:prstGeom prst="rect">
            <a:avLst/>
          </a:prstGeom>
        </p:spPr>
      </p:pic>
      <p:pic>
        <p:nvPicPr>
          <p:cNvPr id="20" name="Picture 19"/>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855501" y="3772827"/>
            <a:ext cx="481270" cy="721304"/>
          </a:xfrm>
          <a:prstGeom prst="rect">
            <a:avLst/>
          </a:prstGeom>
        </p:spPr>
      </p:pic>
      <p:pic>
        <p:nvPicPr>
          <p:cNvPr id="21" name="Picture 20"/>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1688859" y="3772827"/>
            <a:ext cx="516882" cy="774678"/>
          </a:xfrm>
          <a:prstGeom prst="rect">
            <a:avLst/>
          </a:prstGeom>
        </p:spPr>
      </p:pic>
      <p:pic>
        <p:nvPicPr>
          <p:cNvPr id="76" name="Picture 75">
            <a:extLst>
              <a:ext uri="{FF2B5EF4-FFF2-40B4-BE49-F238E27FC236}">
                <a16:creationId xmlns:a16="http://schemas.microsoft.com/office/drawing/2014/main" id="{F6130292-09E6-B644-913D-4EEFCC2E6481}"/>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7775971" y="1595584"/>
            <a:ext cx="822258" cy="513970"/>
          </a:xfrm>
          <a:prstGeom prst="rect">
            <a:avLst/>
          </a:prstGeom>
        </p:spPr>
      </p:pic>
      <p:sp>
        <p:nvSpPr>
          <p:cNvPr id="92" name="Rectangle 91">
            <a:extLst>
              <a:ext uri="{FF2B5EF4-FFF2-40B4-BE49-F238E27FC236}">
                <a16:creationId xmlns:a16="http://schemas.microsoft.com/office/drawing/2014/main" id="{F0020B6B-906C-6942-BBEC-DB9AE3F30131}"/>
              </a:ext>
            </a:extLst>
          </p:cNvPr>
          <p:cNvSpPr/>
          <p:nvPr/>
        </p:nvSpPr>
        <p:spPr>
          <a:xfrm>
            <a:off x="7707282" y="1944666"/>
            <a:ext cx="959164" cy="346259"/>
          </a:xfrm>
          <a:prstGeom prst="rect">
            <a:avLst/>
          </a:prstGeom>
        </p:spPr>
        <p:txBody>
          <a:bodyPr wrap="square" lIns="68589" tIns="34295" rIns="68589" bIns="34295" anchor="t" anchorCtr="0">
            <a:noAutofit/>
          </a:bodyPr>
          <a:lstStyle/>
          <a:p>
            <a:pPr algn="ctr"/>
            <a:r>
              <a:rPr lang="en-US" sz="750" dirty="0">
                <a:solidFill>
                  <a:schemeClr val="bg1">
                    <a:lumMod val="75000"/>
                  </a:schemeClr>
                </a:solidFill>
                <a:latin typeface="CiscoSansTT Light" charset="0"/>
                <a:ea typeface="CiscoSansTT Light" charset="0"/>
                <a:cs typeface="CiscoSansTT Light" charset="0"/>
              </a:rPr>
              <a:t>Room Kit Pro for custom/industry applications</a:t>
            </a:r>
          </a:p>
        </p:txBody>
      </p:sp>
      <p:pic>
        <p:nvPicPr>
          <p:cNvPr id="97" name="Picture 96">
            <a:extLst>
              <a:ext uri="{FF2B5EF4-FFF2-40B4-BE49-F238E27FC236}">
                <a16:creationId xmlns:a16="http://schemas.microsoft.com/office/drawing/2014/main" id="{6214FDEB-E7B3-8B4B-964A-F51A9C9247F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617685" y="1732326"/>
            <a:ext cx="181778" cy="201168"/>
          </a:xfrm>
          <a:prstGeom prst="rect">
            <a:avLst/>
          </a:prstGeom>
        </p:spPr>
      </p:pic>
      <p:pic>
        <p:nvPicPr>
          <p:cNvPr id="99" name="Picture 98">
            <a:extLst>
              <a:ext uri="{FF2B5EF4-FFF2-40B4-BE49-F238E27FC236}">
                <a16:creationId xmlns:a16="http://schemas.microsoft.com/office/drawing/2014/main" id="{7146E5EE-4027-E747-94FD-1C915AEEB70E}"/>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7748400" y="1577774"/>
            <a:ext cx="879623" cy="250693"/>
          </a:xfrm>
          <a:prstGeom prst="rect">
            <a:avLst/>
          </a:prstGeom>
          <a:effectLst>
            <a:outerShdw blurRad="50800" dist="25400" dir="5400000" sx="90000" sy="90000" algn="t" rotWithShape="0">
              <a:prstClr val="black">
                <a:alpha val="40000"/>
              </a:prstClr>
            </a:outerShdw>
          </a:effectLst>
        </p:spPr>
      </p:pic>
    </p:spTree>
    <p:extLst>
      <p:ext uri="{BB962C8B-B14F-4D97-AF65-F5344CB8AC3E}">
        <p14:creationId xmlns:p14="http://schemas.microsoft.com/office/powerpoint/2010/main" val="2360511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3AE17A-FB56-49C5-8F1A-119597CC6FAD}"/>
              </a:ext>
            </a:extLst>
          </p:cNvPr>
          <p:cNvSpPr>
            <a:spLocks noGrp="1"/>
          </p:cNvSpPr>
          <p:nvPr>
            <p:ph type="body" sz="quarter" idx="11"/>
          </p:nvPr>
        </p:nvSpPr>
        <p:spPr/>
        <p:txBody>
          <a:bodyPr/>
          <a:lstStyle/>
          <a:p>
            <a:r>
              <a:rPr lang="en-US" dirty="0"/>
              <a:t>Introducing </a:t>
            </a:r>
            <a:r>
              <a:rPr lang="en-US" dirty="0">
                <a:hlinkClick r:id="rId3"/>
              </a:rPr>
              <a:t>Cisco Webex Board</a:t>
            </a:r>
            <a:endParaRPr lang="en-US" dirty="0"/>
          </a:p>
        </p:txBody>
      </p:sp>
      <p:sp>
        <p:nvSpPr>
          <p:cNvPr id="2" name="TextBox 1">
            <a:extLst>
              <a:ext uri="{FF2B5EF4-FFF2-40B4-BE49-F238E27FC236}">
                <a16:creationId xmlns:a16="http://schemas.microsoft.com/office/drawing/2014/main" id="{E3471CC0-A0B8-0A40-B451-5250474B6057}"/>
              </a:ext>
            </a:extLst>
          </p:cNvPr>
          <p:cNvSpPr txBox="1"/>
          <p:nvPr/>
        </p:nvSpPr>
        <p:spPr>
          <a:xfrm>
            <a:off x="5312229" y="0"/>
            <a:ext cx="3037114" cy="2585323"/>
          </a:xfrm>
          <a:prstGeom prst="rect">
            <a:avLst/>
          </a:prstGeom>
          <a:solidFill>
            <a:srgbClr val="FFFF00"/>
          </a:solidFill>
        </p:spPr>
        <p:txBody>
          <a:bodyPr wrap="square" rtlCol="0">
            <a:spAutoFit/>
          </a:bodyPr>
          <a:lstStyle/>
          <a:p>
            <a:pPr marL="342900" indent="-342900">
              <a:buAutoNum type="arabicPeriod"/>
            </a:pPr>
            <a:r>
              <a:rPr lang="en-US" dirty="0">
                <a:latin typeface="+mn-lt"/>
              </a:rPr>
              <a:t>Replace with higher res photo if available.</a:t>
            </a:r>
          </a:p>
          <a:p>
            <a:pPr marL="342900" indent="-342900">
              <a:buAutoNum type="arabicPeriod"/>
            </a:pPr>
            <a:r>
              <a:rPr lang="en-US" b="1" dirty="0">
                <a:solidFill>
                  <a:schemeClr val="accent6"/>
                </a:solidFill>
                <a:latin typeface="+mn-lt"/>
              </a:rPr>
              <a:t>Provide option 2, using this photo: </a:t>
            </a:r>
            <a:r>
              <a:rPr lang="en-US" dirty="0">
                <a:latin typeface="+mn-lt"/>
                <a:hlinkClick r:id="rId4"/>
              </a:rPr>
              <a:t>https://claromarketing.box.com/s/emy4ypnp7223mf2c2qj9swk2ioy1n5tc</a:t>
            </a:r>
            <a:endParaRPr lang="en-US" dirty="0">
              <a:latin typeface="+mn-lt"/>
            </a:endParaRPr>
          </a:p>
          <a:p>
            <a:pPr marL="342900" indent="-342900">
              <a:buAutoNum type="arabicPeriod"/>
            </a:pPr>
            <a:endParaRPr lang="en-US" dirty="0">
              <a:latin typeface="+mn-lt"/>
            </a:endParaRPr>
          </a:p>
        </p:txBody>
      </p:sp>
      <p:pic>
        <p:nvPicPr>
          <p:cNvPr id="8" name="Picture Placeholder 7">
            <a:extLst>
              <a:ext uri="{FF2B5EF4-FFF2-40B4-BE49-F238E27FC236}">
                <a16:creationId xmlns:a16="http://schemas.microsoft.com/office/drawing/2014/main" id="{A5A9FA34-C4C5-42AE-B59F-E8103745E144}"/>
              </a:ext>
            </a:extLst>
          </p:cNvPr>
          <p:cNvPicPr>
            <a:picLocks noGrp="1" noChangeAspect="1"/>
          </p:cNvPicPr>
          <p:nvPr>
            <p:ph type="pic" sz="quarter" idx="10"/>
          </p:nvPr>
        </p:nvPicPr>
        <p:blipFill rotWithShape="1">
          <a:blip r:embed="rId5"/>
          <a:srcRect t="15620" b="25344"/>
          <a:stretch/>
        </p:blipFill>
        <p:spPr>
          <a:xfrm>
            <a:off x="0" y="1"/>
            <a:ext cx="9144000" cy="2843212"/>
          </a:xfrm>
        </p:spPr>
      </p:pic>
    </p:spTree>
    <p:extLst>
      <p:ext uri="{BB962C8B-B14F-4D97-AF65-F5344CB8AC3E}">
        <p14:creationId xmlns:p14="http://schemas.microsoft.com/office/powerpoint/2010/main" val="3643674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BD6C4-FC16-467B-8AFE-BED75E4A3A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5" name="Title 4">
            <a:extLst>
              <a:ext uri="{FF2B5EF4-FFF2-40B4-BE49-F238E27FC236}">
                <a16:creationId xmlns:a16="http://schemas.microsoft.com/office/drawing/2014/main" id="{D3EE136B-2EBF-4494-A11A-066C334A153E}"/>
              </a:ext>
            </a:extLst>
          </p:cNvPr>
          <p:cNvSpPr>
            <a:spLocks noGrp="1"/>
          </p:cNvSpPr>
          <p:nvPr>
            <p:ph type="title"/>
          </p:nvPr>
        </p:nvSpPr>
        <p:spPr>
          <a:xfrm>
            <a:off x="437766" y="341313"/>
            <a:ext cx="3921184" cy="731837"/>
          </a:xfrm>
        </p:spPr>
        <p:txBody>
          <a:bodyPr/>
          <a:lstStyle/>
          <a:p>
            <a:r>
              <a:rPr lang="en-US" dirty="0"/>
              <a:t>Cisco Webex Board</a:t>
            </a:r>
          </a:p>
        </p:txBody>
      </p:sp>
      <p:graphicFrame>
        <p:nvGraphicFramePr>
          <p:cNvPr id="32" name="Table 31">
            <a:extLst>
              <a:ext uri="{FF2B5EF4-FFF2-40B4-BE49-F238E27FC236}">
                <a16:creationId xmlns:a16="http://schemas.microsoft.com/office/drawing/2014/main" id="{40AC0649-F689-4B1F-A9B3-625CA1EC3C2A}"/>
              </a:ext>
            </a:extLst>
          </p:cNvPr>
          <p:cNvGraphicFramePr>
            <a:graphicFrameLocks noGrp="1"/>
          </p:cNvGraphicFramePr>
          <p:nvPr>
            <p:extLst>
              <p:ext uri="{D42A27DB-BD31-4B8C-83A1-F6EECF244321}">
                <p14:modId xmlns:p14="http://schemas.microsoft.com/office/powerpoint/2010/main" val="2358987606"/>
              </p:ext>
            </p:extLst>
          </p:nvPr>
        </p:nvGraphicFramePr>
        <p:xfrm>
          <a:off x="526473" y="940540"/>
          <a:ext cx="3383280" cy="3767328"/>
        </p:xfrm>
        <a:graphic>
          <a:graphicData uri="http://schemas.openxmlformats.org/drawingml/2006/table">
            <a:tbl>
              <a:tblPr firstRow="1" bandRow="1">
                <a:tableStyleId>{C083E6E3-FA7D-4D7B-A595-EF9225AFEA82}</a:tableStyleId>
              </a:tblPr>
              <a:tblGrid>
                <a:gridCol w="3383280">
                  <a:extLst>
                    <a:ext uri="{9D8B030D-6E8A-4147-A177-3AD203B41FA5}">
                      <a16:colId xmlns:a16="http://schemas.microsoft.com/office/drawing/2014/main" val="20000"/>
                    </a:ext>
                  </a:extLst>
                </a:gridCol>
              </a:tblGrid>
              <a:tr h="0">
                <a:tc>
                  <a:txBody>
                    <a:bodyPr/>
                    <a:lstStyle/>
                    <a:p>
                      <a:pPr marL="6350" lvl="1" indent="0">
                        <a:lnSpc>
                          <a:spcPct val="100000"/>
                        </a:lnSpc>
                        <a:spcBef>
                          <a:spcPts val="0"/>
                        </a:spcBef>
                        <a:spcAft>
                          <a:spcPts val="300"/>
                        </a:spcAft>
                        <a:buNone/>
                      </a:pPr>
                      <a:r>
                        <a:rPr lang="en-US" sz="1600" b="0" dirty="0">
                          <a:solidFill>
                            <a:schemeClr val="bg1">
                              <a:lumMod val="75000"/>
                            </a:schemeClr>
                          </a:solidFill>
                          <a:latin typeface="+mn-lt"/>
                        </a:rPr>
                        <a:t>Recognizes you</a:t>
                      </a:r>
                      <a:endParaRPr lang="en-US" sz="1100" b="0" dirty="0">
                        <a:solidFill>
                          <a:schemeClr val="bg1">
                            <a:lumMod val="75000"/>
                          </a:schemeClr>
                        </a:solidFill>
                        <a:latin typeface="+mn-lt"/>
                      </a:endParaRPr>
                    </a:p>
                    <a:p>
                      <a:pPr marL="6350" lvl="1" indent="0">
                        <a:lnSpc>
                          <a:spcPct val="100000"/>
                        </a:lnSpc>
                        <a:spcBef>
                          <a:spcPts val="0"/>
                        </a:spcBef>
                        <a:spcAft>
                          <a:spcPts val="300"/>
                        </a:spcAft>
                        <a:buNone/>
                      </a:pPr>
                      <a:r>
                        <a:rPr lang="en-US" sz="1100" b="0" dirty="0">
                          <a:solidFill>
                            <a:schemeClr val="bg1">
                              <a:lumMod val="75000"/>
                            </a:schemeClr>
                          </a:solidFill>
                          <a:latin typeface="+mn-lt"/>
                          <a:ea typeface="CiscoSans Light"/>
                          <a:cs typeface="Arial"/>
                        </a:rPr>
                        <a:t>Wireless pairing and access to everything </a:t>
                      </a:r>
                      <a:br>
                        <a:rPr lang="en-US" sz="1100" b="0" dirty="0">
                          <a:solidFill>
                            <a:schemeClr val="bg1">
                              <a:lumMod val="75000"/>
                            </a:schemeClr>
                          </a:solidFill>
                          <a:latin typeface="+mn-lt"/>
                          <a:ea typeface="CiscoSans Light"/>
                          <a:cs typeface="Arial"/>
                        </a:rPr>
                      </a:br>
                      <a:r>
                        <a:rPr lang="en-US" sz="1100" b="0" dirty="0">
                          <a:solidFill>
                            <a:schemeClr val="bg1">
                              <a:lumMod val="75000"/>
                            </a:schemeClr>
                          </a:solidFill>
                          <a:latin typeface="+mn-lt"/>
                          <a:ea typeface="CiscoSans Light"/>
                          <a:cs typeface="Arial"/>
                        </a:rPr>
                        <a:t>in Cisco Webex Teams app.</a:t>
                      </a:r>
                    </a:p>
                  </a:txBody>
                  <a:tcPr marL="0" marR="0" marT="137160" marB="196596">
                    <a:lnT w="12700" cmpd="sng">
                      <a:noFill/>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6350" lvl="1" indent="0">
                        <a:lnSpc>
                          <a:spcPct val="100000"/>
                        </a:lnSpc>
                        <a:spcBef>
                          <a:spcPts val="0"/>
                        </a:spcBef>
                        <a:spcAft>
                          <a:spcPts val="300"/>
                        </a:spcAft>
                        <a:buNone/>
                      </a:pPr>
                      <a:r>
                        <a:rPr lang="en-US" sz="1600" b="0" dirty="0">
                          <a:solidFill>
                            <a:schemeClr val="bg1">
                              <a:lumMod val="75000"/>
                            </a:schemeClr>
                          </a:solidFill>
                          <a:latin typeface="+mn-lt"/>
                        </a:rPr>
                        <a:t>Engage everyone </a:t>
                      </a:r>
                      <a:endParaRPr lang="en-US" sz="1100" b="0" dirty="0">
                        <a:solidFill>
                          <a:schemeClr val="bg1">
                            <a:lumMod val="75000"/>
                          </a:schemeClr>
                        </a:solidFill>
                        <a:latin typeface="+mn-lt"/>
                      </a:endParaRPr>
                    </a:p>
                    <a:p>
                      <a:pPr marL="6350" lvl="1" indent="0">
                        <a:lnSpc>
                          <a:spcPct val="100000"/>
                        </a:lnSpc>
                        <a:spcBef>
                          <a:spcPts val="0"/>
                        </a:spcBef>
                        <a:spcAft>
                          <a:spcPts val="300"/>
                        </a:spcAft>
                        <a:buNone/>
                      </a:pPr>
                      <a:r>
                        <a:rPr lang="en-US" sz="1100" b="0" dirty="0">
                          <a:solidFill>
                            <a:schemeClr val="bg1">
                              <a:lumMod val="75000"/>
                            </a:schemeClr>
                          </a:solidFill>
                          <a:latin typeface="+mn-lt"/>
                          <a:ea typeface="CiscoSans Light"/>
                          <a:cs typeface="Arial"/>
                        </a:rPr>
                        <a:t>Wirelessly present, whiteboard and video or audio conference. Draw and annotate at the same time </a:t>
                      </a:r>
                      <a:br>
                        <a:rPr lang="en-US" sz="1100" b="0" dirty="0">
                          <a:solidFill>
                            <a:schemeClr val="bg1">
                              <a:lumMod val="75000"/>
                            </a:schemeClr>
                          </a:solidFill>
                          <a:latin typeface="+mn-lt"/>
                          <a:ea typeface="CiscoSans Light"/>
                          <a:cs typeface="Arial"/>
                        </a:rPr>
                      </a:br>
                      <a:r>
                        <a:rPr lang="en-US" sz="1100" b="0" dirty="0">
                          <a:solidFill>
                            <a:schemeClr val="bg1">
                              <a:lumMod val="75000"/>
                            </a:schemeClr>
                          </a:solidFill>
                          <a:latin typeface="+mn-lt"/>
                          <a:ea typeface="CiscoSans Light"/>
                          <a:cs typeface="Arial"/>
                        </a:rPr>
                        <a:t>from any device from anywhere.</a:t>
                      </a:r>
                    </a:p>
                    <a:p>
                      <a:pPr marL="6350" lvl="1" indent="0">
                        <a:lnSpc>
                          <a:spcPct val="100000"/>
                        </a:lnSpc>
                        <a:spcBef>
                          <a:spcPts val="0"/>
                        </a:spcBef>
                        <a:spcAft>
                          <a:spcPts val="300"/>
                        </a:spcAft>
                        <a:buNone/>
                      </a:pPr>
                      <a:endParaRPr lang="en-US" sz="1100" b="0" dirty="0">
                        <a:solidFill>
                          <a:schemeClr val="bg1">
                            <a:lumMod val="75000"/>
                          </a:schemeClr>
                        </a:solidFill>
                        <a:latin typeface="+mn-lt"/>
                        <a:ea typeface="CiscoSans Light"/>
                        <a:cs typeface="Arial"/>
                      </a:endParaRPr>
                    </a:p>
                    <a:p>
                      <a:pPr marL="6350" lvl="1" indent="0">
                        <a:lnSpc>
                          <a:spcPct val="100000"/>
                        </a:lnSpc>
                        <a:spcBef>
                          <a:spcPts val="0"/>
                        </a:spcBef>
                        <a:spcAft>
                          <a:spcPts val="300"/>
                        </a:spcAft>
                        <a:buNone/>
                      </a:pPr>
                      <a:r>
                        <a:rPr lang="en-US" sz="1100" b="0" dirty="0">
                          <a:solidFill>
                            <a:schemeClr val="bg1">
                              <a:lumMod val="75000"/>
                            </a:schemeClr>
                          </a:solidFill>
                          <a:latin typeface="+mn-lt"/>
                          <a:ea typeface="CiscoSans Light"/>
                          <a:cs typeface="Arial"/>
                        </a:rPr>
                        <a:t>Broad portfolio covering huddle spaces to large training and meeting spaces where co-creation is the main focus.</a:t>
                      </a:r>
                    </a:p>
                  </a:txBody>
                  <a:tcPr marL="0" marR="0" marT="137160" marB="196596">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0" marR="0" lvl="1" indent="0" algn="l" defTabSz="685777" rtl="0" eaLnBrk="1" fontAlgn="auto" latinLnBrk="0" hangingPunct="1">
                        <a:lnSpc>
                          <a:spcPct val="100000"/>
                        </a:lnSpc>
                        <a:spcBef>
                          <a:spcPts val="0"/>
                        </a:spcBef>
                        <a:spcAft>
                          <a:spcPts val="300"/>
                        </a:spcAft>
                        <a:buClrTx/>
                        <a:buSzTx/>
                        <a:buFontTx/>
                        <a:buNone/>
                        <a:tabLst/>
                        <a:defRPr/>
                      </a:pPr>
                      <a:r>
                        <a:rPr lang="en-US" sz="1600" b="0" dirty="0">
                          <a:solidFill>
                            <a:schemeClr val="bg1">
                              <a:lumMod val="75000"/>
                            </a:schemeClr>
                          </a:solidFill>
                          <a:latin typeface="+mn-lt"/>
                        </a:rPr>
                        <a:t>Cloud persistence</a:t>
                      </a:r>
                      <a:endParaRPr lang="en-US" sz="1100" b="0" dirty="0">
                        <a:solidFill>
                          <a:schemeClr val="bg1">
                            <a:lumMod val="75000"/>
                          </a:schemeClr>
                        </a:solidFill>
                        <a:latin typeface="+mn-lt"/>
                      </a:endParaRPr>
                    </a:p>
                    <a:p>
                      <a:pPr marL="0" marR="0" lvl="1" indent="0" algn="l" defTabSz="685777" rtl="0" eaLnBrk="1" fontAlgn="auto" latinLnBrk="0" hangingPunct="1">
                        <a:lnSpc>
                          <a:spcPct val="100000"/>
                        </a:lnSpc>
                        <a:spcBef>
                          <a:spcPts val="0"/>
                        </a:spcBef>
                        <a:spcAft>
                          <a:spcPts val="300"/>
                        </a:spcAft>
                        <a:buClrTx/>
                        <a:buSzTx/>
                        <a:buFontTx/>
                        <a:buNone/>
                        <a:tabLst/>
                        <a:defRPr/>
                      </a:pPr>
                      <a:r>
                        <a:rPr lang="en-US" sz="1100" b="0" dirty="0">
                          <a:solidFill>
                            <a:schemeClr val="bg1">
                              <a:lumMod val="75000"/>
                            </a:schemeClr>
                          </a:solidFill>
                          <a:latin typeface="+mn-lt"/>
                          <a:ea typeface="CiscoSans Light"/>
                          <a:cs typeface="Arial"/>
                        </a:rPr>
                        <a:t>Save docs to Cisco Webex Teams for a continuous workflow and to keep everyone in sync.</a:t>
                      </a:r>
                    </a:p>
                  </a:txBody>
                  <a:tcPr marL="0" marR="0" marT="137160" marB="196596">
                    <a:lnT w="9525" cap="flat" cmpd="sng" algn="ctr">
                      <a:solidFill>
                        <a:schemeClr val="bg2"/>
                      </a:solidFill>
                      <a:prstDash val="solid"/>
                      <a:round/>
                      <a:headEnd type="none" w="med" len="med"/>
                      <a:tailEnd type="none" w="med" len="med"/>
                    </a:lnT>
                    <a:lnB w="12700" cmpd="sng">
                      <a:noFill/>
                    </a:lnB>
                  </a:tcPr>
                </a:tc>
                <a:extLst>
                  <a:ext uri="{0D108BD9-81ED-4DB2-BD59-A6C34878D82A}">
                    <a16:rowId xmlns:a16="http://schemas.microsoft.com/office/drawing/2014/main" val="10002"/>
                  </a:ext>
                </a:extLst>
              </a:tr>
            </a:tbl>
          </a:graphicData>
        </a:graphic>
      </p:graphicFrame>
      <p:sp>
        <p:nvSpPr>
          <p:cNvPr id="17" name="Rectangle: Top Corners Rounded 16">
            <a:extLst>
              <a:ext uri="{FF2B5EF4-FFF2-40B4-BE49-F238E27FC236}">
                <a16:creationId xmlns:a16="http://schemas.microsoft.com/office/drawing/2014/main" id="{02F657E6-4EB5-4C29-97C8-9D8740D41653}"/>
              </a:ext>
            </a:extLst>
          </p:cNvPr>
          <p:cNvSpPr/>
          <p:nvPr/>
        </p:nvSpPr>
        <p:spPr>
          <a:xfrm rot="5400000">
            <a:off x="5408987" y="2176725"/>
            <a:ext cx="731520" cy="2405494"/>
          </a:xfrm>
          <a:prstGeom prst="round2SameRect">
            <a:avLst>
              <a:gd name="adj1" fmla="val 50000"/>
              <a:gd name="adj2"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8C7192C-844B-4729-9154-0B2525181763}"/>
              </a:ext>
            </a:extLst>
          </p:cNvPr>
          <p:cNvSpPr/>
          <p:nvPr/>
        </p:nvSpPr>
        <p:spPr>
          <a:xfrm>
            <a:off x="4668849" y="3087085"/>
            <a:ext cx="2087431" cy="584775"/>
          </a:xfrm>
          <a:prstGeom prst="rect">
            <a:avLst/>
          </a:prstGeom>
        </p:spPr>
        <p:txBody>
          <a:bodyPr wrap="none" anchor="ctr">
            <a:spAutoFit/>
          </a:bodyPr>
          <a:lstStyle/>
          <a:p>
            <a:r>
              <a:rPr lang="en-US" sz="1600" dirty="0">
                <a:solidFill>
                  <a:schemeClr val="bg1"/>
                </a:solidFill>
                <a:latin typeface="+mn-lt"/>
              </a:rPr>
              <a:t>Cisco Webex Board </a:t>
            </a:r>
            <a:br>
              <a:rPr lang="en-US" sz="1600" dirty="0">
                <a:solidFill>
                  <a:schemeClr val="bg1"/>
                </a:solidFill>
                <a:latin typeface="+mn-lt"/>
              </a:rPr>
            </a:br>
            <a:r>
              <a:rPr lang="en-US" sz="1600" dirty="0">
                <a:solidFill>
                  <a:schemeClr val="bg1"/>
                </a:solidFill>
                <a:latin typeface="+mn-lt"/>
              </a:rPr>
              <a:t>55, 70 and 85S </a:t>
            </a:r>
          </a:p>
        </p:txBody>
      </p:sp>
      <p:sp>
        <p:nvSpPr>
          <p:cNvPr id="19" name="Rectangle: Top Corners Rounded 18">
            <a:extLst>
              <a:ext uri="{FF2B5EF4-FFF2-40B4-BE49-F238E27FC236}">
                <a16:creationId xmlns:a16="http://schemas.microsoft.com/office/drawing/2014/main" id="{6E0E099F-17F7-4F89-9BDF-CACC31387057}"/>
              </a:ext>
            </a:extLst>
          </p:cNvPr>
          <p:cNvSpPr/>
          <p:nvPr/>
        </p:nvSpPr>
        <p:spPr>
          <a:xfrm rot="5400000">
            <a:off x="5303520" y="3092875"/>
            <a:ext cx="365760" cy="182880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73E46DB-B3C5-4F42-9198-2F81592AA3B5}"/>
              </a:ext>
            </a:extLst>
          </p:cNvPr>
          <p:cNvSpPr/>
          <p:nvPr/>
        </p:nvSpPr>
        <p:spPr>
          <a:xfrm>
            <a:off x="4668849" y="3876470"/>
            <a:ext cx="1720343" cy="261610"/>
          </a:xfrm>
          <a:prstGeom prst="rect">
            <a:avLst/>
          </a:prstGeom>
        </p:spPr>
        <p:txBody>
          <a:bodyPr wrap="none" anchor="ctr">
            <a:spAutoFit/>
          </a:bodyPr>
          <a:lstStyle/>
          <a:p>
            <a:r>
              <a:rPr lang="en-US" sz="1100" dirty="0">
                <a:solidFill>
                  <a:schemeClr val="bg2"/>
                </a:solidFill>
                <a:latin typeface="CiscoSansTT Light" panose="020B0503020201020303" pitchFamily="34" charset="0"/>
                <a:cs typeface="CiscoSansTT Light" panose="020B0503020201020303" pitchFamily="34" charset="0"/>
              </a:rPr>
              <a:t>Cisco Webex Board 55 </a:t>
            </a:r>
          </a:p>
        </p:txBody>
      </p:sp>
      <p:pic>
        <p:nvPicPr>
          <p:cNvPr id="4" name="Picture 3">
            <a:extLst>
              <a:ext uri="{FF2B5EF4-FFF2-40B4-BE49-F238E27FC236}">
                <a16:creationId xmlns:a16="http://schemas.microsoft.com/office/drawing/2014/main" id="{BA9A6762-1CDB-8941-8F95-A6866AE08712}"/>
              </a:ext>
            </a:extLst>
          </p:cNvPr>
          <p:cNvPicPr>
            <a:picLocks noChangeAspect="1"/>
          </p:cNvPicPr>
          <p:nvPr/>
        </p:nvPicPr>
        <p:blipFill>
          <a:blip r:embed="rId4"/>
          <a:stretch>
            <a:fillRect/>
          </a:stretch>
        </p:blipFill>
        <p:spPr>
          <a:xfrm>
            <a:off x="8267308" y="229845"/>
            <a:ext cx="707010" cy="855255"/>
          </a:xfrm>
          <a:prstGeom prst="rect">
            <a:avLst/>
          </a:prstGeom>
        </p:spPr>
      </p:pic>
    </p:spTree>
    <p:extLst>
      <p:ext uri="{BB962C8B-B14F-4D97-AF65-F5344CB8AC3E}">
        <p14:creationId xmlns:p14="http://schemas.microsoft.com/office/powerpoint/2010/main" val="1269779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5DADBF-01DB-154E-AC5F-3BB9891B5C75}"/>
              </a:ext>
            </a:extLst>
          </p:cNvPr>
          <p:cNvSpPr/>
          <p:nvPr/>
        </p:nvSpPr>
        <p:spPr>
          <a:xfrm>
            <a:off x="230588" y="4699221"/>
            <a:ext cx="3411109" cy="35953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488FF3D-B0EF-4D05-BDE1-3371DC337FB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6" name="Title 5">
            <a:extLst>
              <a:ext uri="{FF2B5EF4-FFF2-40B4-BE49-F238E27FC236}">
                <a16:creationId xmlns:a16="http://schemas.microsoft.com/office/drawing/2014/main" id="{F9071C64-8E4C-42E2-80AD-2FE058879FE7}"/>
              </a:ext>
            </a:extLst>
          </p:cNvPr>
          <p:cNvSpPr>
            <a:spLocks noGrp="1"/>
          </p:cNvSpPr>
          <p:nvPr>
            <p:ph type="title"/>
          </p:nvPr>
        </p:nvSpPr>
        <p:spPr>
          <a:xfrm>
            <a:off x="437766" y="531813"/>
            <a:ext cx="3686559" cy="731837"/>
          </a:xfrm>
        </p:spPr>
        <p:txBody>
          <a:bodyPr/>
          <a:lstStyle/>
          <a:p>
            <a:r>
              <a:rPr lang="en-US" dirty="0"/>
              <a:t>Collaboration </a:t>
            </a:r>
            <a:br>
              <a:rPr lang="en-US" dirty="0"/>
            </a:br>
            <a:r>
              <a:rPr lang="en-US" dirty="0"/>
              <a:t>integrated room devices</a:t>
            </a:r>
          </a:p>
        </p:txBody>
      </p:sp>
      <p:graphicFrame>
        <p:nvGraphicFramePr>
          <p:cNvPr id="28" name="Table 27">
            <a:extLst>
              <a:ext uri="{FF2B5EF4-FFF2-40B4-BE49-F238E27FC236}">
                <a16:creationId xmlns:a16="http://schemas.microsoft.com/office/drawing/2014/main" id="{2B7347A7-C1EE-4640-ACAA-6A16653F8197}"/>
              </a:ext>
            </a:extLst>
          </p:cNvPr>
          <p:cNvGraphicFramePr>
            <a:graphicFrameLocks noGrp="1"/>
          </p:cNvGraphicFramePr>
          <p:nvPr>
            <p:extLst>
              <p:ext uri="{D42A27DB-BD31-4B8C-83A1-F6EECF244321}">
                <p14:modId xmlns:p14="http://schemas.microsoft.com/office/powerpoint/2010/main" val="3585192801"/>
              </p:ext>
            </p:extLst>
          </p:nvPr>
        </p:nvGraphicFramePr>
        <p:xfrm>
          <a:off x="526473" y="1555338"/>
          <a:ext cx="3597852" cy="3496120"/>
        </p:xfrm>
        <a:graphic>
          <a:graphicData uri="http://schemas.openxmlformats.org/drawingml/2006/table">
            <a:tbl>
              <a:tblPr firstRow="1" bandRow="1">
                <a:tableStyleId>{C083E6E3-FA7D-4D7B-A595-EF9225AFEA82}</a:tableStyleId>
              </a:tblPr>
              <a:tblGrid>
                <a:gridCol w="3597852">
                  <a:extLst>
                    <a:ext uri="{9D8B030D-6E8A-4147-A177-3AD203B41FA5}">
                      <a16:colId xmlns:a16="http://schemas.microsoft.com/office/drawing/2014/main" val="20000"/>
                    </a:ext>
                  </a:extLst>
                </a:gridCol>
              </a:tblGrid>
              <a:tr h="0">
                <a:tc>
                  <a:txBody>
                    <a:bodyPr/>
                    <a:lstStyle/>
                    <a:p>
                      <a:pPr marL="6350" marR="0" lvl="1" indent="0" algn="l" defTabSz="685777" rtl="0" eaLnBrk="1" fontAlgn="auto" latinLnBrk="0" hangingPunct="1">
                        <a:lnSpc>
                          <a:spcPct val="110000"/>
                        </a:lnSpc>
                        <a:spcBef>
                          <a:spcPts val="1110"/>
                        </a:spcBef>
                        <a:spcAft>
                          <a:spcPts val="0"/>
                        </a:spcAft>
                        <a:buClrTx/>
                        <a:buSzTx/>
                        <a:buFontTx/>
                        <a:buNone/>
                        <a:tabLst/>
                        <a:defRPr/>
                      </a:pPr>
                      <a:r>
                        <a:rPr lang="en-US" sz="1600" b="0" kern="1200" dirty="0">
                          <a:solidFill>
                            <a:schemeClr val="bg1">
                              <a:lumMod val="75000"/>
                            </a:schemeClr>
                          </a:solidFill>
                          <a:latin typeface="+mn-lt"/>
                          <a:ea typeface="+mn-ea"/>
                          <a:cs typeface="+mn-cs"/>
                        </a:rPr>
                        <a:t>Elegant all-in-one devices</a:t>
                      </a:r>
                    </a:p>
                    <a:p>
                      <a:pPr marL="6350" marR="0" lvl="1" indent="0" algn="l" defTabSz="685777"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75000"/>
                            </a:schemeClr>
                          </a:solidFill>
                          <a:latin typeface="+mn-lt"/>
                          <a:ea typeface="ＭＳ Ｐゴシック" charset="0"/>
                          <a:cs typeface="+mn-cs"/>
                        </a:rPr>
                        <a:t>Craftsmanship and design-focused to give your rooms a pleasing aesthetic in an all-in-one, elegant device. Choose from single- and dual-screen systems.</a:t>
                      </a:r>
                    </a:p>
                  </a:txBody>
                  <a:tcPr marL="0" marR="0" marT="137160" marB="137160" anchor="ctr">
                    <a:lnT w="9525" cap="flat" cmpd="sng" algn="ctr">
                      <a:no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61854828"/>
                  </a:ext>
                </a:extLst>
              </a:tr>
              <a:tr h="0">
                <a:tc>
                  <a:txBody>
                    <a:bodyPr/>
                    <a:lstStyle/>
                    <a:p>
                      <a:pPr marL="6350" marR="0" lvl="1" indent="0" algn="l" defTabSz="685777" rtl="0" eaLnBrk="1" fontAlgn="auto" latinLnBrk="0" hangingPunct="1">
                        <a:lnSpc>
                          <a:spcPct val="110000"/>
                        </a:lnSpc>
                        <a:spcBef>
                          <a:spcPts val="1110"/>
                        </a:spcBef>
                        <a:spcAft>
                          <a:spcPts val="0"/>
                        </a:spcAft>
                        <a:buClrTx/>
                        <a:buSzTx/>
                        <a:buFontTx/>
                        <a:buNone/>
                        <a:tabLst/>
                        <a:defRPr/>
                      </a:pPr>
                      <a:r>
                        <a:rPr lang="en-US" sz="1600" b="0" kern="1200" dirty="0">
                          <a:solidFill>
                            <a:schemeClr val="bg1">
                              <a:lumMod val="75000"/>
                            </a:schemeClr>
                          </a:solidFill>
                          <a:latin typeface="+mn-lt"/>
                          <a:ea typeface="+mn-ea"/>
                          <a:cs typeface="+mn-cs"/>
                        </a:rPr>
                        <a:t>Value and simplicity</a:t>
                      </a:r>
                      <a:br>
                        <a:rPr lang="en-US" sz="1100" b="0" dirty="0">
                          <a:solidFill>
                            <a:schemeClr val="bg1">
                              <a:lumMod val="75000"/>
                            </a:schemeClr>
                          </a:solidFill>
                          <a:latin typeface="+mn-lt"/>
                        </a:rPr>
                      </a:br>
                      <a:r>
                        <a:rPr lang="en-US" sz="1100" b="0" kern="1200" dirty="0">
                          <a:solidFill>
                            <a:schemeClr val="bg1">
                              <a:lumMod val="75000"/>
                            </a:schemeClr>
                          </a:solidFill>
                          <a:latin typeface="+mn-lt"/>
                          <a:ea typeface="ＭＳ Ｐゴシック" charset="0"/>
                          <a:cs typeface="ＭＳ Ｐゴシック" charset="0"/>
                        </a:rPr>
                        <a:t>Cost effective and easy to install and manage, so you can turn any small-to-large space into a video collaboration room in minutes with just a few cables. Same UI across all devices for ease of use and adoption.</a:t>
                      </a:r>
                    </a:p>
                  </a:txBody>
                  <a:tcPr marL="0" marR="0" marT="137160" marB="137160"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0"/>
                  </a:ext>
                </a:extLst>
              </a:tr>
              <a:tr h="1188720">
                <a:tc>
                  <a:txBody>
                    <a:bodyPr/>
                    <a:lstStyle/>
                    <a:p>
                      <a:pPr marL="6350" marR="0" lvl="1" indent="0" algn="l" defTabSz="685777" rtl="0" eaLnBrk="1" fontAlgn="auto" latinLnBrk="0" hangingPunct="1">
                        <a:lnSpc>
                          <a:spcPct val="110000"/>
                        </a:lnSpc>
                        <a:spcBef>
                          <a:spcPts val="1110"/>
                        </a:spcBef>
                        <a:spcAft>
                          <a:spcPts val="0"/>
                        </a:spcAft>
                        <a:buClrTx/>
                        <a:buSzTx/>
                        <a:buFontTx/>
                        <a:buNone/>
                        <a:tabLst/>
                        <a:defRPr/>
                      </a:pPr>
                      <a:r>
                        <a:rPr lang="en-US" sz="1600" b="0" kern="1200" dirty="0">
                          <a:solidFill>
                            <a:schemeClr val="bg1">
                              <a:lumMod val="75000"/>
                            </a:schemeClr>
                          </a:solidFill>
                          <a:latin typeface="+mn-lt"/>
                          <a:ea typeface="+mn-ea"/>
                          <a:cs typeface="+mn-cs"/>
                        </a:rPr>
                        <a:t>Performance</a:t>
                      </a:r>
                      <a:r>
                        <a:rPr lang="en-US" sz="1600" b="0" kern="1200" baseline="0" dirty="0">
                          <a:solidFill>
                            <a:schemeClr val="bg1">
                              <a:lumMod val="75000"/>
                            </a:schemeClr>
                          </a:solidFill>
                          <a:latin typeface="+mn-lt"/>
                          <a:ea typeface="+mn-ea"/>
                          <a:cs typeface="+mn-cs"/>
                        </a:rPr>
                        <a:t> </a:t>
                      </a:r>
                      <a:r>
                        <a:rPr lang="en-US" sz="1600" b="0" kern="1200" dirty="0">
                          <a:solidFill>
                            <a:schemeClr val="bg1">
                              <a:lumMod val="75000"/>
                            </a:schemeClr>
                          </a:solidFill>
                          <a:latin typeface="+mn-lt"/>
                          <a:ea typeface="+mn-ea"/>
                          <a:cs typeface="+mn-cs"/>
                        </a:rPr>
                        <a:t>and flexibility</a:t>
                      </a:r>
                    </a:p>
                    <a:p>
                      <a:pPr marL="0" lvl="1">
                        <a:lnSpc>
                          <a:spcPct val="110000"/>
                        </a:lnSpc>
                        <a:spcBef>
                          <a:spcPts val="300"/>
                        </a:spcBef>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Carefully engineered for</a:t>
                      </a:r>
                      <a:r>
                        <a:rPr lang="en-US" sz="1100" b="0" kern="1200" baseline="0" dirty="0">
                          <a:solidFill>
                            <a:schemeClr val="bg1">
                              <a:lumMod val="75000"/>
                            </a:schemeClr>
                          </a:solidFill>
                          <a:latin typeface="+mn-lt"/>
                          <a:ea typeface="ＭＳ Ｐゴシック" charset="0"/>
                          <a:cs typeface="ＭＳ Ｐゴシック" charset="0"/>
                        </a:rPr>
                        <a:t> </a:t>
                      </a:r>
                      <a:r>
                        <a:rPr lang="en-US" sz="1100" b="0" kern="1200" dirty="0">
                          <a:solidFill>
                            <a:schemeClr val="bg1">
                              <a:lumMod val="75000"/>
                            </a:schemeClr>
                          </a:solidFill>
                          <a:latin typeface="+mn-lt"/>
                          <a:ea typeface="ＭＳ Ｐゴシック" charset="0"/>
                          <a:cs typeface="ＭＳ Ｐゴシック" charset="0"/>
                        </a:rPr>
                        <a:t>the most realistic audio </a:t>
                      </a:r>
                      <a:br>
                        <a:rPr lang="en-US" sz="1100" b="0" kern="1200" dirty="0">
                          <a:solidFill>
                            <a:schemeClr val="bg1">
                              <a:lumMod val="75000"/>
                            </a:schemeClr>
                          </a:solidFill>
                          <a:latin typeface="+mn-lt"/>
                          <a:ea typeface="ＭＳ Ｐゴシック" charset="0"/>
                          <a:cs typeface="ＭＳ Ｐゴシック" charset="0"/>
                        </a:rPr>
                      </a:br>
                      <a:r>
                        <a:rPr lang="en-US" sz="1100" b="0" kern="1200" dirty="0">
                          <a:solidFill>
                            <a:schemeClr val="bg1">
                              <a:lumMod val="75000"/>
                            </a:schemeClr>
                          </a:solidFill>
                          <a:latin typeface="+mn-lt"/>
                          <a:ea typeface="ＭＳ Ｐゴシック" charset="0"/>
                          <a:cs typeface="ＭＳ Ｐゴシック" charset="0"/>
                        </a:rPr>
                        <a:t>and video experience possible. AI/ML features further enhance the collaboration experience.</a:t>
                      </a:r>
                    </a:p>
                  </a:txBody>
                  <a:tcPr marL="0" marR="0" marT="137160" marB="137160" anchor="ctr">
                    <a:lnT w="9525" cap="flat" cmpd="sng" algn="ctr">
                      <a:solidFill>
                        <a:schemeClr val="bg2"/>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6" name="Rectangle: Top Corners Rounded 25">
            <a:extLst>
              <a:ext uri="{FF2B5EF4-FFF2-40B4-BE49-F238E27FC236}">
                <a16:creationId xmlns:a16="http://schemas.microsoft.com/office/drawing/2014/main" id="{1AF0BB22-193E-42DC-93C2-DD66F9CCF662}"/>
              </a:ext>
            </a:extLst>
          </p:cNvPr>
          <p:cNvSpPr/>
          <p:nvPr/>
        </p:nvSpPr>
        <p:spPr>
          <a:xfrm rot="5400000">
            <a:off x="5436870" y="-523557"/>
            <a:ext cx="1470660" cy="3200400"/>
          </a:xfrm>
          <a:prstGeom prst="round2SameRect">
            <a:avLst>
              <a:gd name="adj1" fmla="val 50000"/>
              <a:gd name="adj2"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0663605-163A-4E8E-88A7-AB4B9F9621E9}"/>
              </a:ext>
            </a:extLst>
          </p:cNvPr>
          <p:cNvSpPr/>
          <p:nvPr/>
        </p:nvSpPr>
        <p:spPr>
          <a:xfrm>
            <a:off x="4668849" y="531680"/>
            <a:ext cx="3230551" cy="1077218"/>
          </a:xfrm>
          <a:prstGeom prst="rect">
            <a:avLst/>
          </a:prstGeom>
        </p:spPr>
        <p:txBody>
          <a:bodyPr wrap="square" anchor="ctr">
            <a:spAutoFit/>
          </a:bodyPr>
          <a:lstStyle/>
          <a:p>
            <a:r>
              <a:rPr lang="en-US" sz="1600" b="1" dirty="0">
                <a:solidFill>
                  <a:schemeClr val="bg1"/>
                </a:solidFill>
                <a:latin typeface="+mn-lt"/>
              </a:rPr>
              <a:t>Cisco Webex Room Series: </a:t>
            </a:r>
            <a:r>
              <a:rPr lang="en-US" sz="1600" dirty="0">
                <a:solidFill>
                  <a:schemeClr val="bg1"/>
                </a:solidFill>
                <a:latin typeface="+mn-lt"/>
              </a:rPr>
              <a:t>Room 55, Room 55 Dual, Room 70 G2 (single and dual)</a:t>
            </a:r>
          </a:p>
          <a:p>
            <a:r>
              <a:rPr lang="en-US" sz="1600" b="1" dirty="0">
                <a:solidFill>
                  <a:schemeClr val="bg1"/>
                </a:solidFill>
                <a:latin typeface="+mn-lt"/>
              </a:rPr>
              <a:t>MX Series: </a:t>
            </a:r>
            <a:r>
              <a:rPr lang="en-US" sz="1600" dirty="0">
                <a:solidFill>
                  <a:schemeClr val="bg1"/>
                </a:solidFill>
                <a:latin typeface="+mn-lt"/>
              </a:rPr>
              <a:t>MX700, MX800</a:t>
            </a:r>
          </a:p>
        </p:txBody>
      </p:sp>
      <p:sp>
        <p:nvSpPr>
          <p:cNvPr id="29" name="Rectangle: Top Corners Rounded 28">
            <a:extLst>
              <a:ext uri="{FF2B5EF4-FFF2-40B4-BE49-F238E27FC236}">
                <a16:creationId xmlns:a16="http://schemas.microsoft.com/office/drawing/2014/main" id="{766DA00F-2244-4F44-935D-0467229F4874}"/>
              </a:ext>
            </a:extLst>
          </p:cNvPr>
          <p:cNvSpPr/>
          <p:nvPr/>
        </p:nvSpPr>
        <p:spPr>
          <a:xfrm rot="5400000">
            <a:off x="5303520" y="1240680"/>
            <a:ext cx="365760" cy="182880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0D4F6DE-8F75-4004-9C24-B7D12757B7DD}"/>
              </a:ext>
            </a:extLst>
          </p:cNvPr>
          <p:cNvSpPr/>
          <p:nvPr/>
        </p:nvSpPr>
        <p:spPr>
          <a:xfrm>
            <a:off x="4668849" y="2024275"/>
            <a:ext cx="1672253" cy="261610"/>
          </a:xfrm>
          <a:prstGeom prst="rect">
            <a:avLst/>
          </a:prstGeom>
        </p:spPr>
        <p:txBody>
          <a:bodyPr wrap="none" anchor="ctr">
            <a:spAutoFit/>
          </a:bodyPr>
          <a:lstStyle/>
          <a:p>
            <a:r>
              <a:rPr lang="en-US" sz="1100" dirty="0">
                <a:solidFill>
                  <a:schemeClr val="bg2"/>
                </a:solidFill>
                <a:latin typeface="CiscoSansTT Light" panose="020B0503020201020303" pitchFamily="34" charset="0"/>
                <a:cs typeface="CiscoSansTT Light" panose="020B0503020201020303" pitchFamily="34" charset="0"/>
              </a:rPr>
              <a:t>Cisco Webex Room 55</a:t>
            </a:r>
          </a:p>
        </p:txBody>
      </p:sp>
    </p:spTree>
    <p:extLst>
      <p:ext uri="{BB962C8B-B14F-4D97-AF65-F5344CB8AC3E}">
        <p14:creationId xmlns:p14="http://schemas.microsoft.com/office/powerpoint/2010/main" val="2854478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FC9294-11BE-314B-988E-EFE7B479687B}"/>
              </a:ext>
            </a:extLst>
          </p:cNvPr>
          <p:cNvSpPr/>
          <p:nvPr/>
        </p:nvSpPr>
        <p:spPr>
          <a:xfrm>
            <a:off x="230588" y="4699221"/>
            <a:ext cx="3411109" cy="35953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B2A1DDA-E701-F945-85A6-5BDC714C0D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3627" r="33040"/>
          <a:stretch/>
        </p:blipFill>
        <p:spPr>
          <a:xfrm>
            <a:off x="4571999" y="0"/>
            <a:ext cx="4572001" cy="5143500"/>
          </a:xfrm>
          <a:prstGeom prst="rect">
            <a:avLst/>
          </a:prstGeom>
        </p:spPr>
      </p:pic>
      <p:sp>
        <p:nvSpPr>
          <p:cNvPr id="6" name="Title 5">
            <a:extLst>
              <a:ext uri="{FF2B5EF4-FFF2-40B4-BE49-F238E27FC236}">
                <a16:creationId xmlns:a16="http://schemas.microsoft.com/office/drawing/2014/main" id="{F9071C64-8E4C-42E2-80AD-2FE058879FE7}"/>
              </a:ext>
            </a:extLst>
          </p:cNvPr>
          <p:cNvSpPr>
            <a:spLocks noGrp="1"/>
          </p:cNvSpPr>
          <p:nvPr>
            <p:ph type="title"/>
          </p:nvPr>
        </p:nvSpPr>
        <p:spPr/>
        <p:txBody>
          <a:bodyPr/>
          <a:lstStyle/>
          <a:p>
            <a:r>
              <a:rPr lang="en-US" dirty="0"/>
              <a:t>Collaboration </a:t>
            </a:r>
            <a:br>
              <a:rPr lang="en-US" dirty="0"/>
            </a:br>
            <a:r>
              <a:rPr lang="en-US" dirty="0"/>
              <a:t>integrator solutions</a:t>
            </a:r>
          </a:p>
        </p:txBody>
      </p:sp>
      <p:graphicFrame>
        <p:nvGraphicFramePr>
          <p:cNvPr id="28" name="Table 27">
            <a:extLst>
              <a:ext uri="{FF2B5EF4-FFF2-40B4-BE49-F238E27FC236}">
                <a16:creationId xmlns:a16="http://schemas.microsoft.com/office/drawing/2014/main" id="{2B7347A7-C1EE-4640-ACAA-6A16653F8197}"/>
              </a:ext>
            </a:extLst>
          </p:cNvPr>
          <p:cNvGraphicFramePr>
            <a:graphicFrameLocks noGrp="1"/>
          </p:cNvGraphicFramePr>
          <p:nvPr>
            <p:extLst>
              <p:ext uri="{D42A27DB-BD31-4B8C-83A1-F6EECF244321}">
                <p14:modId xmlns:p14="http://schemas.microsoft.com/office/powerpoint/2010/main" val="246776332"/>
              </p:ext>
            </p:extLst>
          </p:nvPr>
        </p:nvGraphicFramePr>
        <p:xfrm>
          <a:off x="530352" y="1135076"/>
          <a:ext cx="3401753" cy="3771909"/>
        </p:xfrm>
        <a:graphic>
          <a:graphicData uri="http://schemas.openxmlformats.org/drawingml/2006/table">
            <a:tbl>
              <a:tblPr firstRow="1" bandRow="1">
                <a:tableStyleId>{C083E6E3-FA7D-4D7B-A595-EF9225AFEA82}</a:tableStyleId>
              </a:tblPr>
              <a:tblGrid>
                <a:gridCol w="3401753">
                  <a:extLst>
                    <a:ext uri="{9D8B030D-6E8A-4147-A177-3AD203B41FA5}">
                      <a16:colId xmlns:a16="http://schemas.microsoft.com/office/drawing/2014/main" val="20000"/>
                    </a:ext>
                  </a:extLst>
                </a:gridCol>
              </a:tblGrid>
              <a:tr h="1127832">
                <a:tc>
                  <a:txBody>
                    <a:bodyPr/>
                    <a:lstStyle/>
                    <a:p>
                      <a:pPr marL="6350" marR="0" lvl="1" indent="0" algn="l" defTabSz="685777" rtl="0" eaLnBrk="1" fontAlgn="auto" latinLnBrk="0" hangingPunct="1">
                        <a:lnSpc>
                          <a:spcPct val="110000"/>
                        </a:lnSpc>
                        <a:spcBef>
                          <a:spcPts val="1110"/>
                        </a:spcBef>
                        <a:spcAft>
                          <a:spcPts val="0"/>
                        </a:spcAft>
                        <a:buClrTx/>
                        <a:buSzTx/>
                        <a:buFontTx/>
                        <a:buNone/>
                        <a:tabLst/>
                        <a:defRPr/>
                      </a:pPr>
                      <a:r>
                        <a:rPr lang="en-US" sz="1600" b="0" kern="1200" dirty="0">
                          <a:solidFill>
                            <a:schemeClr val="bg1">
                              <a:lumMod val="75000"/>
                            </a:schemeClr>
                          </a:solidFill>
                          <a:latin typeface="+mn-lt"/>
                          <a:ea typeface="+mn-ea"/>
                          <a:cs typeface="+mn-cs"/>
                        </a:rPr>
                        <a:t>Build your own</a:t>
                      </a:r>
                      <a:br>
                        <a:rPr lang="en-US" sz="1100" b="0" dirty="0">
                          <a:solidFill>
                            <a:schemeClr val="bg1">
                              <a:lumMod val="75000"/>
                            </a:schemeClr>
                          </a:solidFill>
                          <a:latin typeface="+mn-lt"/>
                        </a:rPr>
                      </a:br>
                      <a:r>
                        <a:rPr lang="en-US" sz="1100" b="0" kern="1200" dirty="0">
                          <a:solidFill>
                            <a:schemeClr val="bg1">
                              <a:lumMod val="75000"/>
                            </a:schemeClr>
                          </a:solidFill>
                          <a:latin typeface="+mn-lt"/>
                          <a:ea typeface="ＭＳ Ｐゴシック" charset="0"/>
                          <a:cs typeface="ＭＳ Ｐゴシック" charset="0"/>
                        </a:rPr>
                        <a:t>Integrate with 1 or two screens to create your own meeting rooms from huddle spaces to large meeting rooms.</a:t>
                      </a:r>
                    </a:p>
                  </a:txBody>
                  <a:tcPr marL="0" marR="0" marT="137160" marB="137160" anchor="ctr">
                    <a:lnT w="9525" cap="flat" cmpd="sng" algn="ctr">
                      <a:noFill/>
                      <a:prstDash val="solid"/>
                      <a:round/>
                      <a:headEnd type="none" w="med" len="med"/>
                      <a:tailEnd type="none" w="med" len="med"/>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17848345"/>
                  </a:ext>
                </a:extLst>
              </a:tr>
              <a:tr h="1371600">
                <a:tc>
                  <a:txBody>
                    <a:bodyPr/>
                    <a:lstStyle/>
                    <a:p>
                      <a:pPr marL="6350" marR="0" lvl="1" indent="0" algn="l" defTabSz="685777" rtl="0" eaLnBrk="1" fontAlgn="auto" latinLnBrk="0" hangingPunct="1">
                        <a:lnSpc>
                          <a:spcPct val="110000"/>
                        </a:lnSpc>
                        <a:spcBef>
                          <a:spcPts val="1110"/>
                        </a:spcBef>
                        <a:spcAft>
                          <a:spcPts val="0"/>
                        </a:spcAft>
                        <a:buClrTx/>
                        <a:buSzTx/>
                        <a:buFontTx/>
                        <a:buNone/>
                        <a:tabLst/>
                        <a:defRPr/>
                      </a:pPr>
                      <a:r>
                        <a:rPr lang="en-US" sz="1600" b="0" kern="1200" dirty="0">
                          <a:solidFill>
                            <a:schemeClr val="bg1">
                              <a:lumMod val="75000"/>
                            </a:schemeClr>
                          </a:solidFill>
                          <a:latin typeface="+mn-lt"/>
                          <a:ea typeface="+mn-ea"/>
                          <a:cs typeface="+mn-cs"/>
                        </a:rPr>
                        <a:t>Value and simplicity</a:t>
                      </a:r>
                      <a:br>
                        <a:rPr lang="en-US" sz="1100" b="0" dirty="0">
                          <a:solidFill>
                            <a:schemeClr val="bg1">
                              <a:lumMod val="75000"/>
                            </a:schemeClr>
                          </a:solidFill>
                          <a:latin typeface="+mn-lt"/>
                        </a:rPr>
                      </a:br>
                      <a:r>
                        <a:rPr lang="en-US" sz="1100" b="0" kern="1200" dirty="0">
                          <a:solidFill>
                            <a:schemeClr val="bg1">
                              <a:lumMod val="75000"/>
                            </a:schemeClr>
                          </a:solidFill>
                          <a:latin typeface="+mn-lt"/>
                          <a:ea typeface="ＭＳ Ｐゴシック" charset="0"/>
                          <a:cs typeface="ＭＳ Ｐゴシック" charset="0"/>
                        </a:rPr>
                        <a:t>Cost effective and easy to install and manage, </a:t>
                      </a:r>
                      <a:br>
                        <a:rPr lang="en-US" sz="1100" b="0" kern="1200" dirty="0">
                          <a:solidFill>
                            <a:schemeClr val="bg1">
                              <a:lumMod val="75000"/>
                            </a:schemeClr>
                          </a:solidFill>
                          <a:latin typeface="+mn-lt"/>
                          <a:ea typeface="ＭＳ Ｐゴシック" charset="0"/>
                          <a:cs typeface="ＭＳ Ｐゴシック" charset="0"/>
                        </a:rPr>
                      </a:br>
                      <a:r>
                        <a:rPr lang="en-US" sz="1100" b="0" kern="1200" dirty="0">
                          <a:solidFill>
                            <a:schemeClr val="bg1">
                              <a:lumMod val="75000"/>
                            </a:schemeClr>
                          </a:solidFill>
                          <a:latin typeface="+mn-lt"/>
                          <a:ea typeface="ＭＳ Ｐゴシック" charset="0"/>
                          <a:cs typeface="ＭＳ Ｐゴシック" charset="0"/>
                        </a:rPr>
                        <a:t>so you can build your own video-collaboration room in minutes at scale. Same UI across all devices for ease of use and adoption. </a:t>
                      </a:r>
                      <a:br>
                        <a:rPr lang="en-US" sz="1100" b="0" kern="1200" dirty="0">
                          <a:solidFill>
                            <a:schemeClr val="bg1">
                              <a:lumMod val="75000"/>
                            </a:schemeClr>
                          </a:solidFill>
                          <a:latin typeface="+mn-lt"/>
                          <a:ea typeface="ＭＳ Ｐゴシック" charset="0"/>
                          <a:cs typeface="ＭＳ Ｐゴシック" charset="0"/>
                        </a:rPr>
                      </a:br>
                      <a:endParaRPr lang="en-US" sz="1100" b="0" kern="1200" dirty="0">
                        <a:solidFill>
                          <a:schemeClr val="bg1">
                            <a:lumMod val="75000"/>
                          </a:schemeClr>
                        </a:solidFill>
                        <a:latin typeface="+mn-lt"/>
                        <a:ea typeface="ＭＳ Ｐゴシック" charset="0"/>
                        <a:cs typeface="ＭＳ Ｐゴシック" charset="0"/>
                      </a:endParaRPr>
                    </a:p>
                  </a:txBody>
                  <a:tcPr marL="0" marR="0" marT="137160" marB="137160"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0"/>
                  </a:ext>
                </a:extLst>
              </a:tr>
              <a:tr h="1188720">
                <a:tc>
                  <a:txBody>
                    <a:bodyPr/>
                    <a:lstStyle/>
                    <a:p>
                      <a:pPr marL="6350" marR="0" lvl="1" indent="0" algn="l" defTabSz="685777" rtl="0" eaLnBrk="1" fontAlgn="auto" latinLnBrk="0" hangingPunct="1">
                        <a:lnSpc>
                          <a:spcPct val="110000"/>
                        </a:lnSpc>
                        <a:spcBef>
                          <a:spcPts val="1110"/>
                        </a:spcBef>
                        <a:spcAft>
                          <a:spcPts val="0"/>
                        </a:spcAft>
                        <a:buClrTx/>
                        <a:buSzTx/>
                        <a:buFontTx/>
                        <a:buNone/>
                        <a:tabLst/>
                        <a:defRPr/>
                      </a:pPr>
                      <a:r>
                        <a:rPr lang="en-US" sz="1600" b="0" kern="1200" dirty="0">
                          <a:solidFill>
                            <a:schemeClr val="bg1">
                              <a:lumMod val="75000"/>
                            </a:schemeClr>
                          </a:solidFill>
                          <a:latin typeface="+mn-lt"/>
                          <a:ea typeface="+mn-ea"/>
                          <a:cs typeface="+mn-cs"/>
                        </a:rPr>
                        <a:t>Power and flexibility</a:t>
                      </a:r>
                    </a:p>
                    <a:p>
                      <a:pPr marL="0" lvl="1">
                        <a:lnSpc>
                          <a:spcPct val="110000"/>
                        </a:lnSpc>
                        <a:spcBef>
                          <a:spcPts val="300"/>
                        </a:spcBef>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Customize your video environments with rich features for all your video scenarios. AI/ML features further enhance the collaboration experience.</a:t>
                      </a:r>
                    </a:p>
                  </a:txBody>
                  <a:tcPr marL="0" marR="0" marT="137160" marB="137160" anchor="ct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6" name="Rectangle: Top Corners Rounded 25">
            <a:extLst>
              <a:ext uri="{FF2B5EF4-FFF2-40B4-BE49-F238E27FC236}">
                <a16:creationId xmlns:a16="http://schemas.microsoft.com/office/drawing/2014/main" id="{1AF0BB22-193E-42DC-93C2-DD66F9CCF662}"/>
              </a:ext>
            </a:extLst>
          </p:cNvPr>
          <p:cNvSpPr/>
          <p:nvPr/>
        </p:nvSpPr>
        <p:spPr>
          <a:xfrm rot="5400000">
            <a:off x="5436870" y="-761761"/>
            <a:ext cx="1470660" cy="3200400"/>
          </a:xfrm>
          <a:prstGeom prst="round2SameRect">
            <a:avLst>
              <a:gd name="adj1" fmla="val 50000"/>
              <a:gd name="adj2"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0663605-163A-4E8E-88A7-AB4B9F9621E9}"/>
              </a:ext>
            </a:extLst>
          </p:cNvPr>
          <p:cNvSpPr/>
          <p:nvPr/>
        </p:nvSpPr>
        <p:spPr>
          <a:xfrm>
            <a:off x="4668849" y="292148"/>
            <a:ext cx="3200400" cy="1077218"/>
          </a:xfrm>
          <a:prstGeom prst="rect">
            <a:avLst/>
          </a:prstGeom>
        </p:spPr>
        <p:txBody>
          <a:bodyPr wrap="square" anchor="ctr">
            <a:spAutoFit/>
          </a:bodyPr>
          <a:lstStyle/>
          <a:p>
            <a:r>
              <a:rPr lang="en-US" sz="1600" b="1" dirty="0">
                <a:solidFill>
                  <a:schemeClr val="bg1"/>
                </a:solidFill>
                <a:latin typeface="+mn-lt"/>
              </a:rPr>
              <a:t>Cisco Webex Room Kits: </a:t>
            </a:r>
            <a:br>
              <a:rPr lang="en-US" sz="1600" b="1" dirty="0">
                <a:solidFill>
                  <a:schemeClr val="bg1"/>
                </a:solidFill>
                <a:latin typeface="+mn-lt"/>
              </a:rPr>
            </a:br>
            <a:r>
              <a:rPr lang="en-US" sz="1600" dirty="0">
                <a:solidFill>
                  <a:schemeClr val="bg1"/>
                </a:solidFill>
                <a:latin typeface="+mn-lt"/>
              </a:rPr>
              <a:t>Room Kit Mini, Room Kit, </a:t>
            </a:r>
            <a:br>
              <a:rPr lang="en-US" sz="1600" dirty="0">
                <a:solidFill>
                  <a:schemeClr val="bg1"/>
                </a:solidFill>
                <a:latin typeface="+mn-lt"/>
              </a:rPr>
            </a:br>
            <a:r>
              <a:rPr lang="en-US" sz="1600" dirty="0">
                <a:solidFill>
                  <a:schemeClr val="bg1"/>
                </a:solidFill>
                <a:latin typeface="+mn-lt"/>
              </a:rPr>
              <a:t>Room Kit Plus </a:t>
            </a:r>
          </a:p>
          <a:p>
            <a:r>
              <a:rPr lang="en-US" sz="1600" b="1" dirty="0">
                <a:solidFill>
                  <a:schemeClr val="bg1"/>
                </a:solidFill>
                <a:latin typeface="+mn-lt"/>
              </a:rPr>
              <a:t>SX Quick Sets: </a:t>
            </a:r>
            <a:r>
              <a:rPr lang="en-US" sz="1600" dirty="0">
                <a:solidFill>
                  <a:schemeClr val="bg1"/>
                </a:solidFill>
                <a:latin typeface="+mn-lt"/>
              </a:rPr>
              <a:t>SX10, SX20</a:t>
            </a:r>
          </a:p>
        </p:txBody>
      </p:sp>
      <p:sp>
        <p:nvSpPr>
          <p:cNvPr id="29" name="Rectangle: Top Corners Rounded 28">
            <a:extLst>
              <a:ext uri="{FF2B5EF4-FFF2-40B4-BE49-F238E27FC236}">
                <a16:creationId xmlns:a16="http://schemas.microsoft.com/office/drawing/2014/main" id="{766DA00F-2244-4F44-935D-0467229F4874}"/>
              </a:ext>
            </a:extLst>
          </p:cNvPr>
          <p:cNvSpPr/>
          <p:nvPr/>
        </p:nvSpPr>
        <p:spPr>
          <a:xfrm rot="5400000">
            <a:off x="5326569" y="3876304"/>
            <a:ext cx="365760" cy="182880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0D4F6DE-8F75-4004-9C24-B7D12757B7DD}"/>
              </a:ext>
            </a:extLst>
          </p:cNvPr>
          <p:cNvSpPr/>
          <p:nvPr/>
        </p:nvSpPr>
        <p:spPr>
          <a:xfrm>
            <a:off x="4691898" y="4659899"/>
            <a:ext cx="1662635" cy="261610"/>
          </a:xfrm>
          <a:prstGeom prst="rect">
            <a:avLst/>
          </a:prstGeom>
        </p:spPr>
        <p:txBody>
          <a:bodyPr wrap="none" anchor="ctr">
            <a:spAutoFit/>
          </a:bodyPr>
          <a:lstStyle/>
          <a:p>
            <a:r>
              <a:rPr lang="en-US" sz="1100" dirty="0">
                <a:solidFill>
                  <a:schemeClr val="bg2"/>
                </a:solidFill>
                <a:latin typeface="CiscoSansTT Light" panose="020B0503020201020303" pitchFamily="34" charset="0"/>
                <a:cs typeface="CiscoSansTT Light" panose="020B0503020201020303" pitchFamily="34" charset="0"/>
              </a:rPr>
              <a:t>Cisco Webex Room Kit</a:t>
            </a:r>
          </a:p>
        </p:txBody>
      </p:sp>
    </p:spTree>
    <p:extLst>
      <p:ext uri="{BB962C8B-B14F-4D97-AF65-F5344CB8AC3E}">
        <p14:creationId xmlns:p14="http://schemas.microsoft.com/office/powerpoint/2010/main" val="16561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9DB1E8-5324-AE4A-8938-1F53C66DDA77}"/>
              </a:ext>
            </a:extLst>
          </p:cNvPr>
          <p:cNvSpPr/>
          <p:nvPr/>
        </p:nvSpPr>
        <p:spPr>
          <a:xfrm>
            <a:off x="230588" y="4699221"/>
            <a:ext cx="3411109" cy="35953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272D0E7-BA8E-F348-A4D0-A522E90022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8862" y="0"/>
            <a:ext cx="4565138" cy="2342350"/>
          </a:xfrm>
          <a:prstGeom prst="rect">
            <a:avLst/>
          </a:prstGeom>
        </p:spPr>
      </p:pic>
      <p:sp>
        <p:nvSpPr>
          <p:cNvPr id="4" name="Title 3">
            <a:extLst>
              <a:ext uri="{FF2B5EF4-FFF2-40B4-BE49-F238E27FC236}">
                <a16:creationId xmlns:a16="http://schemas.microsoft.com/office/drawing/2014/main" id="{78F453AD-871B-416D-95F2-17ED4953581B}"/>
              </a:ext>
            </a:extLst>
          </p:cNvPr>
          <p:cNvSpPr>
            <a:spLocks noGrp="1"/>
          </p:cNvSpPr>
          <p:nvPr>
            <p:ph type="title"/>
          </p:nvPr>
        </p:nvSpPr>
        <p:spPr>
          <a:xfrm>
            <a:off x="437766" y="341313"/>
            <a:ext cx="3686559" cy="731837"/>
          </a:xfrm>
        </p:spPr>
        <p:txBody>
          <a:bodyPr/>
          <a:lstStyle/>
          <a:p>
            <a:r>
              <a:rPr lang="en-US" dirty="0"/>
              <a:t>Powerful integrator solution</a:t>
            </a:r>
          </a:p>
        </p:txBody>
      </p:sp>
      <p:graphicFrame>
        <p:nvGraphicFramePr>
          <p:cNvPr id="27" name="Table 26">
            <a:extLst>
              <a:ext uri="{FF2B5EF4-FFF2-40B4-BE49-F238E27FC236}">
                <a16:creationId xmlns:a16="http://schemas.microsoft.com/office/drawing/2014/main" id="{FE565F53-8AA0-4081-87EA-7DD4622F2CEF}"/>
              </a:ext>
            </a:extLst>
          </p:cNvPr>
          <p:cNvGraphicFramePr>
            <a:graphicFrameLocks noGrp="1"/>
          </p:cNvGraphicFramePr>
          <p:nvPr>
            <p:extLst>
              <p:ext uri="{D42A27DB-BD31-4B8C-83A1-F6EECF244321}">
                <p14:modId xmlns:p14="http://schemas.microsoft.com/office/powerpoint/2010/main" val="2774352131"/>
              </p:ext>
            </p:extLst>
          </p:nvPr>
        </p:nvGraphicFramePr>
        <p:xfrm>
          <a:off x="526473" y="1056570"/>
          <a:ext cx="3383280" cy="3688080"/>
        </p:xfrm>
        <a:graphic>
          <a:graphicData uri="http://schemas.openxmlformats.org/drawingml/2006/table">
            <a:tbl>
              <a:tblPr firstRow="1" bandRow="1">
                <a:tableStyleId>{C083E6E3-FA7D-4D7B-A595-EF9225AFEA82}</a:tableStyleId>
              </a:tblPr>
              <a:tblGrid>
                <a:gridCol w="3383280">
                  <a:extLst>
                    <a:ext uri="{9D8B030D-6E8A-4147-A177-3AD203B41FA5}">
                      <a16:colId xmlns:a16="http://schemas.microsoft.com/office/drawing/2014/main" val="20000"/>
                    </a:ext>
                  </a:extLst>
                </a:gridCol>
              </a:tblGrid>
              <a:tr h="1143000">
                <a:tc>
                  <a:txBody>
                    <a:bodyPr/>
                    <a:lstStyle/>
                    <a:p>
                      <a:pPr marL="0" lvl="1">
                        <a:lnSpc>
                          <a:spcPct val="100000"/>
                        </a:lnSpc>
                        <a:spcBef>
                          <a:spcPts val="0"/>
                        </a:spcBef>
                        <a:spcAft>
                          <a:spcPts val="300"/>
                        </a:spcAft>
                        <a:buClr>
                          <a:schemeClr val="tx1">
                            <a:lumMod val="75000"/>
                          </a:schemeClr>
                        </a:buClr>
                        <a:buSzPct val="130000"/>
                      </a:pPr>
                      <a:r>
                        <a:rPr lang="en-US" sz="1600" b="0" kern="1200" dirty="0">
                          <a:solidFill>
                            <a:schemeClr val="bg1">
                              <a:lumMod val="75000"/>
                            </a:schemeClr>
                          </a:solidFill>
                          <a:latin typeface="+mn-lt"/>
                          <a:ea typeface="+mn-ea"/>
                          <a:cs typeface="+mn-cs"/>
                        </a:rPr>
                        <a:t>Powerful audio</a:t>
                      </a:r>
                      <a:r>
                        <a:rPr lang="en-US" sz="1600" b="0" kern="1200" baseline="0" dirty="0">
                          <a:solidFill>
                            <a:schemeClr val="bg1">
                              <a:lumMod val="75000"/>
                            </a:schemeClr>
                          </a:solidFill>
                          <a:latin typeface="+mn-lt"/>
                          <a:ea typeface="+mn-ea"/>
                          <a:cs typeface="+mn-cs"/>
                        </a:rPr>
                        <a:t> </a:t>
                      </a:r>
                      <a:r>
                        <a:rPr lang="en-US" sz="1600" b="0" kern="1200" dirty="0">
                          <a:solidFill>
                            <a:schemeClr val="bg1">
                              <a:lumMod val="75000"/>
                            </a:schemeClr>
                          </a:solidFill>
                          <a:latin typeface="+mn-lt"/>
                          <a:ea typeface="+mn-ea"/>
                          <a:cs typeface="+mn-cs"/>
                        </a:rPr>
                        <a:t>and video engine</a:t>
                      </a:r>
                      <a:endParaRPr lang="en-US" sz="1100" b="0" kern="1200" dirty="0">
                        <a:solidFill>
                          <a:schemeClr val="bg1">
                            <a:lumMod val="75000"/>
                          </a:schemeClr>
                        </a:solidFill>
                        <a:latin typeface="+mn-lt"/>
                        <a:ea typeface="+mn-ea"/>
                        <a:cs typeface="+mn-cs"/>
                      </a:endParaRPr>
                    </a:p>
                    <a:p>
                      <a:pPr marL="0" lvl="1">
                        <a:lnSpc>
                          <a:spcPct val="100000"/>
                        </a:lnSpc>
                        <a:spcBef>
                          <a:spcPts val="0"/>
                        </a:spcBef>
                        <a:spcAft>
                          <a:spcPts val="300"/>
                        </a:spcAft>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Integrator codec and packages incorporate HD video collaboration applications into large meeting rooms </a:t>
                      </a:r>
                      <a:br>
                        <a:rPr lang="en-US" sz="1100" b="0" kern="1200" dirty="0">
                          <a:solidFill>
                            <a:schemeClr val="bg1">
                              <a:lumMod val="75000"/>
                            </a:schemeClr>
                          </a:solidFill>
                          <a:latin typeface="+mn-lt"/>
                          <a:ea typeface="ＭＳ Ｐゴシック" charset="0"/>
                          <a:cs typeface="ＭＳ Ｐゴシック" charset="0"/>
                        </a:rPr>
                      </a:br>
                      <a:r>
                        <a:rPr lang="en-US" sz="1100" b="0" kern="1200" dirty="0">
                          <a:solidFill>
                            <a:schemeClr val="bg1">
                              <a:lumMod val="75000"/>
                            </a:schemeClr>
                          </a:solidFill>
                          <a:latin typeface="+mn-lt"/>
                          <a:ea typeface="ＭＳ Ｐゴシック" charset="0"/>
                          <a:cs typeface="ＭＳ Ｐゴシック" charset="0"/>
                        </a:rPr>
                        <a:t>and purpose-built or</a:t>
                      </a:r>
                      <a:r>
                        <a:rPr lang="en-US" sz="1100" b="0" kern="1200" baseline="0" dirty="0">
                          <a:solidFill>
                            <a:schemeClr val="bg1">
                              <a:lumMod val="75000"/>
                            </a:schemeClr>
                          </a:solidFill>
                          <a:latin typeface="+mn-lt"/>
                          <a:ea typeface="ＭＳ Ｐゴシック" charset="0"/>
                          <a:cs typeface="ＭＳ Ｐゴシック" charset="0"/>
                        </a:rPr>
                        <a:t> </a:t>
                      </a:r>
                      <a:r>
                        <a:rPr lang="en-US" sz="1100" b="0" kern="1200" dirty="0">
                          <a:solidFill>
                            <a:schemeClr val="bg1">
                              <a:lumMod val="75000"/>
                            </a:schemeClr>
                          </a:solidFill>
                          <a:latin typeface="+mn-lt"/>
                          <a:ea typeface="ＭＳ Ｐゴシック" charset="0"/>
                          <a:cs typeface="ＭＳ Ｐゴシック" charset="0"/>
                        </a:rPr>
                        <a:t>customized rooms. AI/ML features further enhance the collaboration experience.</a:t>
                      </a:r>
                    </a:p>
                    <a:p>
                      <a:pPr marL="0" lvl="1">
                        <a:lnSpc>
                          <a:spcPct val="100000"/>
                        </a:lnSpc>
                        <a:spcBef>
                          <a:spcPts val="0"/>
                        </a:spcBef>
                        <a:spcAft>
                          <a:spcPts val="300"/>
                        </a:spcAft>
                        <a:buClr>
                          <a:schemeClr val="tx1">
                            <a:lumMod val="75000"/>
                          </a:schemeClr>
                        </a:buClr>
                        <a:buSzPct val="130000"/>
                      </a:pPr>
                      <a:endParaRPr lang="en-US" sz="1100" b="0" kern="1200" dirty="0">
                        <a:solidFill>
                          <a:schemeClr val="bg1">
                            <a:lumMod val="75000"/>
                          </a:schemeClr>
                        </a:solidFill>
                        <a:latin typeface="+mn-lt"/>
                        <a:ea typeface="ＭＳ Ｐゴシック" charset="0"/>
                        <a:cs typeface="ＭＳ Ｐゴシック" charset="0"/>
                      </a:endParaRPr>
                    </a:p>
                    <a:p>
                      <a:pPr marL="0" lvl="1">
                        <a:lnSpc>
                          <a:spcPct val="100000"/>
                        </a:lnSpc>
                        <a:spcBef>
                          <a:spcPts val="0"/>
                        </a:spcBef>
                        <a:spcAft>
                          <a:spcPts val="300"/>
                        </a:spcAft>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50% more inputs and outputs for additional screens and cameras.</a:t>
                      </a:r>
                    </a:p>
                    <a:p>
                      <a:pPr marL="0" lvl="1">
                        <a:lnSpc>
                          <a:spcPct val="100000"/>
                        </a:lnSpc>
                        <a:spcBef>
                          <a:spcPts val="0"/>
                        </a:spcBef>
                        <a:spcAft>
                          <a:spcPts val="300"/>
                        </a:spcAft>
                        <a:buClr>
                          <a:schemeClr val="tx1">
                            <a:lumMod val="75000"/>
                          </a:schemeClr>
                        </a:buClr>
                        <a:buSzPct val="130000"/>
                      </a:pPr>
                      <a:endParaRPr lang="en-US" sz="1100" b="0" kern="1200" dirty="0">
                        <a:solidFill>
                          <a:schemeClr val="bg1">
                            <a:lumMod val="75000"/>
                          </a:schemeClr>
                        </a:solidFill>
                        <a:latin typeface="+mn-lt"/>
                        <a:ea typeface="ＭＳ Ｐゴシック" charset="0"/>
                        <a:cs typeface="ＭＳ Ｐゴシック" charset="0"/>
                      </a:endParaRPr>
                    </a:p>
                    <a:p>
                      <a:pPr marL="0" lvl="1">
                        <a:lnSpc>
                          <a:spcPct val="100000"/>
                        </a:lnSpc>
                        <a:spcBef>
                          <a:spcPts val="0"/>
                        </a:spcBef>
                        <a:spcAft>
                          <a:spcPts val="300"/>
                        </a:spcAft>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Consistent user experience across portfolio.</a:t>
                      </a:r>
                    </a:p>
                  </a:txBody>
                  <a:tcPr marL="0" marR="0" marT="137160" marB="137160">
                    <a:lnL>
                      <a:noFill/>
                    </a:lnL>
                    <a:lnR>
                      <a:noFill/>
                    </a:lnR>
                    <a:lnT w="9525" cap="flat" cmpd="sng" algn="ctr">
                      <a:no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43000">
                <a:tc>
                  <a:txBody>
                    <a:bodyPr/>
                    <a:lstStyle/>
                    <a:p>
                      <a:pPr marL="6350" marR="0" lvl="1" indent="0" algn="l" defTabSz="685777" rtl="0" eaLnBrk="1" fontAlgn="auto" latinLnBrk="0" hangingPunct="1">
                        <a:lnSpc>
                          <a:spcPct val="100000"/>
                        </a:lnSpc>
                        <a:spcBef>
                          <a:spcPts val="0"/>
                        </a:spcBef>
                        <a:spcAft>
                          <a:spcPts val="300"/>
                        </a:spcAft>
                        <a:buClrTx/>
                        <a:buSzTx/>
                        <a:buFontTx/>
                        <a:buNone/>
                        <a:tabLst/>
                        <a:defRPr/>
                      </a:pPr>
                      <a:r>
                        <a:rPr lang="en-US" sz="1600" b="0" kern="1200" dirty="0">
                          <a:solidFill>
                            <a:schemeClr val="bg1">
                              <a:lumMod val="75000"/>
                            </a:schemeClr>
                          </a:solidFill>
                          <a:latin typeface="+mn-lt"/>
                          <a:ea typeface="+mn-ea"/>
                          <a:cs typeface="+mn-cs"/>
                        </a:rPr>
                        <a:t>Industry-leading imaging technology</a:t>
                      </a:r>
                    </a:p>
                    <a:p>
                      <a:pPr marL="6350" marR="0" lvl="1" indent="0" algn="l" defTabSz="685777" rtl="0" eaLnBrk="1" fontAlgn="auto" latinLnBrk="0" hangingPunct="1">
                        <a:lnSpc>
                          <a:spcPct val="100000"/>
                        </a:lnSpc>
                        <a:spcBef>
                          <a:spcPts val="0"/>
                        </a:spcBef>
                        <a:spcAft>
                          <a:spcPts val="300"/>
                        </a:spcAft>
                        <a:buClrTx/>
                        <a:buSzTx/>
                        <a:buFontTx/>
                        <a:buNone/>
                        <a:tabLst/>
                        <a:defRPr/>
                      </a:pPr>
                      <a:r>
                        <a:rPr lang="en-US" sz="1100" b="0" kern="1200" dirty="0">
                          <a:solidFill>
                            <a:schemeClr val="bg1">
                              <a:lumMod val="75000"/>
                            </a:schemeClr>
                          </a:solidFill>
                          <a:latin typeface="+mn-lt"/>
                          <a:ea typeface="ＭＳ Ｐゴシック" charset="0"/>
                          <a:cs typeface="ＭＳ Ｐゴシック" charset="0"/>
                        </a:rPr>
                        <a:t>Powerful cameras deliver fast, direct active-speaker switching for an uninterrupted experience.</a:t>
                      </a:r>
                    </a:p>
                    <a:p>
                      <a:pPr marL="6350" marR="0" lvl="1" indent="0" algn="l" defTabSz="685777" rtl="0" eaLnBrk="1" fontAlgn="auto" latinLnBrk="0" hangingPunct="1">
                        <a:lnSpc>
                          <a:spcPct val="100000"/>
                        </a:lnSpc>
                        <a:spcBef>
                          <a:spcPts val="0"/>
                        </a:spcBef>
                        <a:spcAft>
                          <a:spcPts val="300"/>
                        </a:spcAft>
                        <a:buClrTx/>
                        <a:buSzTx/>
                        <a:buFontTx/>
                        <a:buNone/>
                        <a:tabLst/>
                        <a:defRPr/>
                      </a:pPr>
                      <a:endParaRPr lang="en-US" sz="1100" b="0" kern="1200" dirty="0">
                        <a:solidFill>
                          <a:schemeClr val="bg1">
                            <a:lumMod val="75000"/>
                          </a:schemeClr>
                        </a:solidFill>
                        <a:latin typeface="+mn-lt"/>
                        <a:ea typeface="ＭＳ Ｐゴシック" charset="0"/>
                        <a:cs typeface="ＭＳ Ｐゴシック" charset="0"/>
                      </a:endParaRPr>
                    </a:p>
                    <a:p>
                      <a:pPr marL="6350" marR="0" lvl="1" indent="0" algn="l" defTabSz="685777" rtl="0" eaLnBrk="1" fontAlgn="auto" latinLnBrk="0" hangingPunct="1">
                        <a:lnSpc>
                          <a:spcPct val="100000"/>
                        </a:lnSpc>
                        <a:spcBef>
                          <a:spcPts val="0"/>
                        </a:spcBef>
                        <a:spcAft>
                          <a:spcPts val="300"/>
                        </a:spcAft>
                        <a:buClrTx/>
                        <a:buSzTx/>
                        <a:buFontTx/>
                        <a:buNone/>
                        <a:tabLst/>
                        <a:defRPr/>
                      </a:pPr>
                      <a:r>
                        <a:rPr lang="en-US" sz="1100" b="0" kern="1200" dirty="0">
                          <a:solidFill>
                            <a:schemeClr val="bg1">
                              <a:lumMod val="75000"/>
                            </a:schemeClr>
                          </a:solidFill>
                          <a:latin typeface="+mn-lt"/>
                          <a:ea typeface="ＭＳ Ｐゴシック" charset="0"/>
                          <a:cs typeface="ＭＳ Ｐゴシック" charset="0"/>
                        </a:rPr>
                        <a:t>Supports complex scenarios such as presenter tracking and briefing/training room set-ups.</a:t>
                      </a:r>
                    </a:p>
                  </a:txBody>
                  <a:tcPr marL="0" marR="0" marT="137160" marB="137160">
                    <a:lnL>
                      <a:noFill/>
                    </a:lnL>
                    <a:lnR>
                      <a:noFill/>
                    </a:lnR>
                    <a:lnT w="9525" cap="flat" cmpd="sng" algn="ctr">
                      <a:solidFill>
                        <a:schemeClr val="bg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1" name="Rectangle 20">
            <a:extLst>
              <a:ext uri="{FF2B5EF4-FFF2-40B4-BE49-F238E27FC236}">
                <a16:creationId xmlns:a16="http://schemas.microsoft.com/office/drawing/2014/main" id="{21E39E07-8DC8-46BE-9B77-7B23AF0027BB}"/>
              </a:ext>
            </a:extLst>
          </p:cNvPr>
          <p:cNvSpPr/>
          <p:nvPr/>
        </p:nvSpPr>
        <p:spPr>
          <a:xfrm>
            <a:off x="4784785" y="2369168"/>
            <a:ext cx="4315579" cy="477054"/>
          </a:xfrm>
          <a:prstGeom prst="rect">
            <a:avLst/>
          </a:prstGeom>
        </p:spPr>
        <p:txBody>
          <a:bodyPr wrap="square" anchor="ctr">
            <a:spAutoFit/>
          </a:bodyPr>
          <a:lstStyle/>
          <a:p>
            <a:r>
              <a:rPr lang="en-US" sz="1400" dirty="0">
                <a:solidFill>
                  <a:schemeClr val="bg1"/>
                </a:solidFill>
                <a:latin typeface="+mn-lt"/>
              </a:rPr>
              <a:t>Cisco Webex Room Kit Pro Integrator Packages</a:t>
            </a:r>
          </a:p>
          <a:p>
            <a:r>
              <a:rPr lang="en-US" sz="1050" dirty="0">
                <a:solidFill>
                  <a:schemeClr val="bg1"/>
                </a:solidFill>
                <a:latin typeface="+mn-lt"/>
              </a:rPr>
              <a:t>with Precision 60 or Quad Camera, and the Touch 10 control unit</a:t>
            </a:r>
            <a:endParaRPr lang="en-US" sz="1100" dirty="0">
              <a:solidFill>
                <a:schemeClr val="bg1"/>
              </a:solidFill>
              <a:latin typeface="+mn-lt"/>
            </a:endParaRPr>
          </a:p>
        </p:txBody>
      </p:sp>
      <p:pic>
        <p:nvPicPr>
          <p:cNvPr id="7" name="Picture 6">
            <a:extLst>
              <a:ext uri="{FF2B5EF4-FFF2-40B4-BE49-F238E27FC236}">
                <a16:creationId xmlns:a16="http://schemas.microsoft.com/office/drawing/2014/main" id="{DFBF5E8D-5B07-474A-90C0-DDC175C33CF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86"/>
          <a:stretch/>
        </p:blipFill>
        <p:spPr>
          <a:xfrm>
            <a:off x="4578862" y="2852862"/>
            <a:ext cx="4575825" cy="2290638"/>
          </a:xfrm>
          <a:prstGeom prst="rect">
            <a:avLst/>
          </a:prstGeom>
        </p:spPr>
      </p:pic>
    </p:spTree>
    <p:extLst>
      <p:ext uri="{BB962C8B-B14F-4D97-AF65-F5344CB8AC3E}">
        <p14:creationId xmlns:p14="http://schemas.microsoft.com/office/powerpoint/2010/main" val="2527365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0C2208-494C-445F-ABF4-0ED80BB87C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6247"/>
            <a:ext cx="4572000" cy="5143500"/>
          </a:xfrm>
          <a:prstGeom prst="rect">
            <a:avLst/>
          </a:prstGeom>
        </p:spPr>
      </p:pic>
      <p:sp>
        <p:nvSpPr>
          <p:cNvPr id="4" name="Title 3">
            <a:extLst>
              <a:ext uri="{FF2B5EF4-FFF2-40B4-BE49-F238E27FC236}">
                <a16:creationId xmlns:a16="http://schemas.microsoft.com/office/drawing/2014/main" id="{D556467F-15A6-44CE-B80B-8D3F0FCC3C7A}"/>
              </a:ext>
            </a:extLst>
          </p:cNvPr>
          <p:cNvSpPr>
            <a:spLocks noGrp="1"/>
          </p:cNvSpPr>
          <p:nvPr>
            <p:ph type="title"/>
          </p:nvPr>
        </p:nvSpPr>
        <p:spPr/>
        <p:txBody>
          <a:bodyPr/>
          <a:lstStyle/>
          <a:p>
            <a:r>
              <a:rPr lang="en-US" dirty="0"/>
              <a:t>Immersive experience</a:t>
            </a:r>
          </a:p>
        </p:txBody>
      </p:sp>
      <p:sp>
        <p:nvSpPr>
          <p:cNvPr id="49" name="Rectangle: Top Corners Rounded 48">
            <a:extLst>
              <a:ext uri="{FF2B5EF4-FFF2-40B4-BE49-F238E27FC236}">
                <a16:creationId xmlns:a16="http://schemas.microsoft.com/office/drawing/2014/main" id="{0D7A2168-1A5A-43BD-8C3C-043455F28818}"/>
              </a:ext>
            </a:extLst>
          </p:cNvPr>
          <p:cNvSpPr/>
          <p:nvPr/>
        </p:nvSpPr>
        <p:spPr>
          <a:xfrm rot="5400000">
            <a:off x="5339197" y="613840"/>
            <a:ext cx="791616" cy="2326013"/>
          </a:xfrm>
          <a:prstGeom prst="round2SameRect">
            <a:avLst>
              <a:gd name="adj1" fmla="val 50000"/>
              <a:gd name="adj2"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61683862-8A1A-45CB-AFC8-DB663CE1EDF2}"/>
              </a:ext>
            </a:extLst>
          </p:cNvPr>
          <p:cNvSpPr/>
          <p:nvPr/>
        </p:nvSpPr>
        <p:spPr>
          <a:xfrm>
            <a:off x="4668849" y="1514508"/>
            <a:ext cx="2132315" cy="584775"/>
          </a:xfrm>
          <a:prstGeom prst="rect">
            <a:avLst/>
          </a:prstGeom>
        </p:spPr>
        <p:txBody>
          <a:bodyPr wrap="none" anchor="ctr">
            <a:spAutoFit/>
          </a:bodyPr>
          <a:lstStyle/>
          <a:p>
            <a:r>
              <a:rPr lang="en-US" sz="1600" dirty="0">
                <a:solidFill>
                  <a:schemeClr val="bg1"/>
                </a:solidFill>
                <a:latin typeface="+mn-lt"/>
              </a:rPr>
              <a:t>Cisco IX5000 Series:</a:t>
            </a:r>
            <a:br>
              <a:rPr lang="en-US" sz="1600" dirty="0">
                <a:solidFill>
                  <a:schemeClr val="bg1"/>
                </a:solidFill>
                <a:latin typeface="+mn-lt"/>
              </a:rPr>
            </a:br>
            <a:r>
              <a:rPr lang="en-US" sz="1600" dirty="0">
                <a:solidFill>
                  <a:schemeClr val="bg1"/>
                </a:solidFill>
                <a:latin typeface="+mn-lt"/>
              </a:rPr>
              <a:t>IX5000, IX5200</a:t>
            </a:r>
          </a:p>
        </p:txBody>
      </p:sp>
      <p:sp>
        <p:nvSpPr>
          <p:cNvPr id="51" name="Rectangle: Top Corners Rounded 50">
            <a:extLst>
              <a:ext uri="{FF2B5EF4-FFF2-40B4-BE49-F238E27FC236}">
                <a16:creationId xmlns:a16="http://schemas.microsoft.com/office/drawing/2014/main" id="{4CC3DEA2-867A-4DBF-BE43-529EEF01D61A}"/>
              </a:ext>
            </a:extLst>
          </p:cNvPr>
          <p:cNvSpPr/>
          <p:nvPr/>
        </p:nvSpPr>
        <p:spPr>
          <a:xfrm rot="5400000">
            <a:off x="5124686" y="1751209"/>
            <a:ext cx="261609" cy="1366982"/>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F2618C95-95E9-4F30-A78E-57736CF1B18C}"/>
              </a:ext>
            </a:extLst>
          </p:cNvPr>
          <p:cNvSpPr/>
          <p:nvPr/>
        </p:nvSpPr>
        <p:spPr>
          <a:xfrm>
            <a:off x="4668849" y="2303893"/>
            <a:ext cx="1085406" cy="261610"/>
          </a:xfrm>
          <a:prstGeom prst="rect">
            <a:avLst/>
          </a:prstGeom>
        </p:spPr>
        <p:txBody>
          <a:bodyPr wrap="square" anchor="ctr">
            <a:spAutoFit/>
          </a:bodyPr>
          <a:lstStyle/>
          <a:p>
            <a:r>
              <a:rPr lang="en-US" sz="1100" dirty="0">
                <a:solidFill>
                  <a:schemeClr val="bg2"/>
                </a:solidFill>
                <a:latin typeface="CiscoSansTT Light" panose="020B0503020201020303" pitchFamily="34" charset="0"/>
                <a:cs typeface="CiscoSansTT Light" panose="020B0503020201020303" pitchFamily="34" charset="0"/>
              </a:rPr>
              <a:t>Cisco IX5000</a:t>
            </a:r>
          </a:p>
        </p:txBody>
      </p:sp>
      <p:graphicFrame>
        <p:nvGraphicFramePr>
          <p:cNvPr id="14" name="Table 13">
            <a:extLst>
              <a:ext uri="{FF2B5EF4-FFF2-40B4-BE49-F238E27FC236}">
                <a16:creationId xmlns:a16="http://schemas.microsoft.com/office/drawing/2014/main" id="{0D17A730-14FA-4690-A2E6-58D657743C73}"/>
              </a:ext>
            </a:extLst>
          </p:cNvPr>
          <p:cNvGraphicFramePr>
            <a:graphicFrameLocks noGrp="1"/>
          </p:cNvGraphicFramePr>
          <p:nvPr>
            <p:extLst>
              <p:ext uri="{D42A27DB-BD31-4B8C-83A1-F6EECF244321}">
                <p14:modId xmlns:p14="http://schemas.microsoft.com/office/powerpoint/2010/main" val="2818889426"/>
              </p:ext>
            </p:extLst>
          </p:nvPr>
        </p:nvGraphicFramePr>
        <p:xfrm>
          <a:off x="526473" y="1381038"/>
          <a:ext cx="3566160" cy="2685288"/>
        </p:xfrm>
        <a:graphic>
          <a:graphicData uri="http://schemas.openxmlformats.org/drawingml/2006/table">
            <a:tbl>
              <a:tblPr firstRow="1" bandRow="1">
                <a:tableStyleId>{C083E6E3-FA7D-4D7B-A595-EF9225AFEA82}</a:tableStyleId>
              </a:tblPr>
              <a:tblGrid>
                <a:gridCol w="3566160">
                  <a:extLst>
                    <a:ext uri="{9D8B030D-6E8A-4147-A177-3AD203B41FA5}">
                      <a16:colId xmlns:a16="http://schemas.microsoft.com/office/drawing/2014/main" val="20000"/>
                    </a:ext>
                  </a:extLst>
                </a:gridCol>
              </a:tblGrid>
              <a:tr h="0">
                <a:tc>
                  <a:txBody>
                    <a:bodyPr/>
                    <a:lstStyle/>
                    <a:p>
                      <a:pPr marL="6350" marR="0" lvl="1" indent="0" algn="l" defTabSz="685777" rtl="0" eaLnBrk="1" fontAlgn="auto" latinLnBrk="0" hangingPunct="1">
                        <a:lnSpc>
                          <a:spcPct val="100000"/>
                        </a:lnSpc>
                        <a:spcBef>
                          <a:spcPts val="0"/>
                        </a:spcBef>
                        <a:spcAft>
                          <a:spcPts val="300"/>
                        </a:spcAft>
                        <a:buClrTx/>
                        <a:buSzTx/>
                        <a:buFontTx/>
                        <a:buNone/>
                        <a:tabLst/>
                        <a:defRPr/>
                      </a:pPr>
                      <a:r>
                        <a:rPr lang="en-US" sz="1600" b="0" kern="1200" dirty="0">
                          <a:solidFill>
                            <a:schemeClr val="bg1">
                              <a:lumMod val="75000"/>
                            </a:schemeClr>
                          </a:solidFill>
                          <a:latin typeface="+mn-lt"/>
                          <a:ea typeface="+mn-ea"/>
                          <a:cs typeface="+mn-cs"/>
                        </a:rPr>
                        <a:t>Ultimate</a:t>
                      </a:r>
                      <a:r>
                        <a:rPr lang="en-US" sz="1600" b="0" kern="1200" baseline="0" dirty="0">
                          <a:solidFill>
                            <a:schemeClr val="bg1">
                              <a:lumMod val="75000"/>
                            </a:schemeClr>
                          </a:solidFill>
                          <a:latin typeface="+mn-lt"/>
                          <a:ea typeface="+mn-ea"/>
                          <a:cs typeface="+mn-cs"/>
                        </a:rPr>
                        <a:t> </a:t>
                      </a:r>
                      <a:r>
                        <a:rPr lang="en-US" sz="1600" b="0" kern="1200" dirty="0">
                          <a:solidFill>
                            <a:schemeClr val="bg1">
                              <a:lumMod val="75000"/>
                            </a:schemeClr>
                          </a:solidFill>
                          <a:latin typeface="+mn-lt"/>
                          <a:ea typeface="+mn-ea"/>
                          <a:cs typeface="+mn-cs"/>
                        </a:rPr>
                        <a:t>immersive experience</a:t>
                      </a:r>
                    </a:p>
                    <a:p>
                      <a:pPr marL="6350" marR="0" lvl="1" indent="0" algn="l" defTabSz="685777" rtl="0" eaLnBrk="1" fontAlgn="auto" latinLnBrk="0" hangingPunct="1">
                        <a:lnSpc>
                          <a:spcPct val="100000"/>
                        </a:lnSpc>
                        <a:spcBef>
                          <a:spcPts val="0"/>
                        </a:spcBef>
                        <a:spcAft>
                          <a:spcPts val="300"/>
                        </a:spcAft>
                        <a:buClrTx/>
                        <a:buSzTx/>
                        <a:buFontTx/>
                        <a:buNone/>
                        <a:tabLst/>
                        <a:defRPr/>
                      </a:pPr>
                      <a:r>
                        <a:rPr lang="en-US" sz="1100" b="0" kern="1200" dirty="0">
                          <a:solidFill>
                            <a:schemeClr val="bg1">
                              <a:lumMod val="75000"/>
                            </a:schemeClr>
                          </a:solidFill>
                          <a:latin typeface="+mn-lt"/>
                          <a:ea typeface="ＭＳ Ｐゴシック" charset="0"/>
                          <a:cs typeface="ＭＳ Ｐゴシック" charset="0"/>
                        </a:rPr>
                        <a:t>Natural, comfortable, intuitive - as close as you </a:t>
                      </a:r>
                      <a:br>
                        <a:rPr lang="en-US" sz="1100" b="0" kern="1200" dirty="0">
                          <a:solidFill>
                            <a:schemeClr val="bg1">
                              <a:lumMod val="75000"/>
                            </a:schemeClr>
                          </a:solidFill>
                          <a:latin typeface="+mn-lt"/>
                          <a:ea typeface="ＭＳ Ｐゴシック" charset="0"/>
                          <a:cs typeface="ＭＳ Ｐゴシック" charset="0"/>
                        </a:rPr>
                      </a:br>
                      <a:r>
                        <a:rPr lang="en-US" sz="1100" b="0" kern="1200" dirty="0">
                          <a:solidFill>
                            <a:schemeClr val="bg1">
                              <a:lumMod val="75000"/>
                            </a:schemeClr>
                          </a:solidFill>
                          <a:latin typeface="+mn-lt"/>
                          <a:ea typeface="ＭＳ Ｐゴシック" charset="0"/>
                          <a:cs typeface="ＭＳ Ｐゴシック" charset="0"/>
                        </a:rPr>
                        <a:t>can get to being there</a:t>
                      </a:r>
                    </a:p>
                  </a:txBody>
                  <a:tcPr marL="0" marR="0" marT="137160" marB="196596">
                    <a:lnT w="12700" cmpd="sng">
                      <a:noFill/>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lvl="1">
                        <a:lnSpc>
                          <a:spcPct val="100000"/>
                        </a:lnSpc>
                        <a:spcBef>
                          <a:spcPts val="0"/>
                        </a:spcBef>
                        <a:spcAft>
                          <a:spcPts val="300"/>
                        </a:spcAft>
                        <a:buClr>
                          <a:schemeClr val="tx1">
                            <a:lumMod val="75000"/>
                          </a:schemeClr>
                        </a:buClr>
                        <a:buSzPct val="130000"/>
                      </a:pPr>
                      <a:r>
                        <a:rPr lang="en-US" sz="1600" b="0" kern="1200" dirty="0">
                          <a:solidFill>
                            <a:schemeClr val="bg1">
                              <a:lumMod val="75000"/>
                            </a:schemeClr>
                          </a:solidFill>
                          <a:latin typeface="+mn-lt"/>
                          <a:ea typeface="+mn-ea"/>
                          <a:cs typeface="+mn-cs"/>
                        </a:rPr>
                        <a:t>Absolute quality</a:t>
                      </a:r>
                      <a:endParaRPr lang="en-US" sz="1100" b="0" kern="1200" dirty="0">
                        <a:solidFill>
                          <a:schemeClr val="bg1">
                            <a:lumMod val="75000"/>
                          </a:schemeClr>
                        </a:solidFill>
                        <a:latin typeface="+mn-lt"/>
                        <a:ea typeface="+mn-ea"/>
                        <a:cs typeface="+mn-cs"/>
                      </a:endParaRPr>
                    </a:p>
                    <a:p>
                      <a:pPr marL="0" lvl="1">
                        <a:lnSpc>
                          <a:spcPct val="100000"/>
                        </a:lnSpc>
                        <a:spcBef>
                          <a:spcPts val="0"/>
                        </a:spcBef>
                        <a:spcAft>
                          <a:spcPts val="300"/>
                        </a:spcAft>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Life-size HD video and flexible content sharing, spatial audio, and touch interface for excellent</a:t>
                      </a:r>
                      <a:r>
                        <a:rPr lang="en-US" sz="1100" b="0" kern="1200" baseline="0" dirty="0">
                          <a:solidFill>
                            <a:schemeClr val="bg1">
                              <a:lumMod val="75000"/>
                            </a:schemeClr>
                          </a:solidFill>
                          <a:latin typeface="+mn-lt"/>
                          <a:ea typeface="ＭＳ Ｐゴシック" charset="0"/>
                          <a:cs typeface="ＭＳ Ｐゴシック" charset="0"/>
                        </a:rPr>
                        <a:t> </a:t>
                      </a:r>
                      <a:r>
                        <a:rPr lang="en-US" sz="1100" b="0" kern="1200" dirty="0">
                          <a:solidFill>
                            <a:schemeClr val="bg1">
                              <a:lumMod val="75000"/>
                            </a:schemeClr>
                          </a:solidFill>
                          <a:latin typeface="+mn-lt"/>
                          <a:ea typeface="ＭＳ Ｐゴシック" charset="0"/>
                          <a:cs typeface="ＭＳ Ｐゴシック" charset="0"/>
                        </a:rPr>
                        <a:t>user experience</a:t>
                      </a:r>
                    </a:p>
                  </a:txBody>
                  <a:tcPr marL="0" marR="0" marT="137160" marB="196596">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0" lvl="1">
                        <a:lnSpc>
                          <a:spcPct val="100000"/>
                        </a:lnSpc>
                        <a:spcBef>
                          <a:spcPts val="0"/>
                        </a:spcBef>
                        <a:spcAft>
                          <a:spcPts val="300"/>
                        </a:spcAft>
                        <a:buClr>
                          <a:schemeClr val="tx1">
                            <a:lumMod val="75000"/>
                          </a:schemeClr>
                        </a:buClr>
                        <a:buSzPct val="130000"/>
                      </a:pPr>
                      <a:r>
                        <a:rPr lang="en-US" sz="1600" b="0" kern="1200" dirty="0">
                          <a:solidFill>
                            <a:schemeClr val="bg1">
                              <a:lumMod val="75000"/>
                            </a:schemeClr>
                          </a:solidFill>
                          <a:latin typeface="+mn-lt"/>
                          <a:ea typeface="+mn-ea"/>
                          <a:cs typeface="+mn-cs"/>
                        </a:rPr>
                        <a:t>Advanced collaboration</a:t>
                      </a:r>
                      <a:endParaRPr lang="en-US" sz="1100" b="0" kern="1200" dirty="0">
                        <a:solidFill>
                          <a:schemeClr val="bg1">
                            <a:lumMod val="75000"/>
                          </a:schemeClr>
                        </a:solidFill>
                        <a:latin typeface="+mn-lt"/>
                        <a:ea typeface="+mn-ea"/>
                        <a:cs typeface="+mn-cs"/>
                      </a:endParaRPr>
                    </a:p>
                    <a:p>
                      <a:pPr marL="0" lvl="1">
                        <a:lnSpc>
                          <a:spcPct val="100000"/>
                        </a:lnSpc>
                        <a:spcBef>
                          <a:spcPts val="0"/>
                        </a:spcBef>
                        <a:spcAft>
                          <a:spcPts val="300"/>
                        </a:spcAft>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Flexible, intelligent content collaboration</a:t>
                      </a:r>
                    </a:p>
                  </a:txBody>
                  <a:tcPr marL="0" marR="0" marT="137160" marB="196596">
                    <a:lnT w="9525" cap="flat" cmpd="sng" algn="ctr">
                      <a:solidFill>
                        <a:schemeClr val="bg2"/>
                      </a:solidFill>
                      <a:prstDash val="solid"/>
                      <a:round/>
                      <a:headEnd type="none" w="med" len="med"/>
                      <a:tailEnd type="none" w="med" len="med"/>
                    </a:lnT>
                    <a:lnB w="12700" cmpd="sng">
                      <a:noFill/>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51680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7508C5B-94A8-A541-9A22-2EA1DE6F3FF4}"/>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b="-534"/>
          <a:stretch/>
        </p:blipFill>
        <p:spPr>
          <a:xfrm>
            <a:off x="4571292" y="9832"/>
            <a:ext cx="6274447" cy="5162458"/>
          </a:xfrm>
          <a:prstGeom prst="rect">
            <a:avLst/>
          </a:prstGeom>
        </p:spPr>
      </p:pic>
      <p:sp>
        <p:nvSpPr>
          <p:cNvPr id="3" name="Title 2"/>
          <p:cNvSpPr>
            <a:spLocks noGrp="1"/>
          </p:cNvSpPr>
          <p:nvPr>
            <p:ph type="title"/>
          </p:nvPr>
        </p:nvSpPr>
        <p:spPr>
          <a:xfrm>
            <a:off x="437766" y="341313"/>
            <a:ext cx="3898260" cy="731837"/>
          </a:xfrm>
        </p:spPr>
        <p:txBody>
          <a:bodyPr/>
          <a:lstStyle/>
          <a:p>
            <a:r>
              <a:rPr lang="en-US" dirty="0"/>
              <a:t>In-room Sharing</a:t>
            </a:r>
          </a:p>
        </p:txBody>
      </p:sp>
      <p:sp>
        <p:nvSpPr>
          <p:cNvPr id="12" name="Rectangle: Top Corners Rounded 11">
            <a:extLst>
              <a:ext uri="{FF2B5EF4-FFF2-40B4-BE49-F238E27FC236}">
                <a16:creationId xmlns:a16="http://schemas.microsoft.com/office/drawing/2014/main" id="{DEAF0511-7F7C-4EC0-BB29-1CF48AAC494E}"/>
              </a:ext>
            </a:extLst>
          </p:cNvPr>
          <p:cNvSpPr/>
          <p:nvPr/>
        </p:nvSpPr>
        <p:spPr>
          <a:xfrm rot="5400000">
            <a:off x="5166360" y="-66080"/>
            <a:ext cx="731520" cy="1920240"/>
          </a:xfrm>
          <a:prstGeom prst="round2SameRect">
            <a:avLst>
              <a:gd name="adj1" fmla="val 50000"/>
              <a:gd name="adj2"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065AF3B-F9A0-4ED0-B59C-E1A4B58C4E55}"/>
              </a:ext>
            </a:extLst>
          </p:cNvPr>
          <p:cNvSpPr/>
          <p:nvPr/>
        </p:nvSpPr>
        <p:spPr>
          <a:xfrm>
            <a:off x="4668849" y="601653"/>
            <a:ext cx="1479892" cy="584775"/>
          </a:xfrm>
          <a:prstGeom prst="rect">
            <a:avLst/>
          </a:prstGeom>
        </p:spPr>
        <p:txBody>
          <a:bodyPr wrap="none" anchor="ctr">
            <a:spAutoFit/>
          </a:bodyPr>
          <a:lstStyle/>
          <a:p>
            <a:r>
              <a:rPr lang="en-US" sz="1600" dirty="0">
                <a:solidFill>
                  <a:schemeClr val="bg1"/>
                </a:solidFill>
                <a:latin typeface="+mn-lt"/>
              </a:rPr>
              <a:t>Cisco Webex </a:t>
            </a:r>
          </a:p>
          <a:p>
            <a:r>
              <a:rPr lang="en-US" sz="1600" dirty="0">
                <a:solidFill>
                  <a:schemeClr val="bg1"/>
                </a:solidFill>
                <a:latin typeface="+mn-lt"/>
              </a:rPr>
              <a:t>Share</a:t>
            </a:r>
          </a:p>
        </p:txBody>
      </p:sp>
      <p:graphicFrame>
        <p:nvGraphicFramePr>
          <p:cNvPr id="11" name="Table 10">
            <a:extLst>
              <a:ext uri="{FF2B5EF4-FFF2-40B4-BE49-F238E27FC236}">
                <a16:creationId xmlns:a16="http://schemas.microsoft.com/office/drawing/2014/main" id="{BDE4FED8-8FE5-4E41-9BB2-F0B755C46AB1}"/>
              </a:ext>
            </a:extLst>
          </p:cNvPr>
          <p:cNvGraphicFramePr>
            <a:graphicFrameLocks noGrp="1"/>
          </p:cNvGraphicFramePr>
          <p:nvPr>
            <p:extLst>
              <p:ext uri="{D42A27DB-BD31-4B8C-83A1-F6EECF244321}">
                <p14:modId xmlns:p14="http://schemas.microsoft.com/office/powerpoint/2010/main" val="3985479279"/>
              </p:ext>
            </p:extLst>
          </p:nvPr>
        </p:nvGraphicFramePr>
        <p:xfrm>
          <a:off x="526473" y="1381038"/>
          <a:ext cx="3566160" cy="3195828"/>
        </p:xfrm>
        <a:graphic>
          <a:graphicData uri="http://schemas.openxmlformats.org/drawingml/2006/table">
            <a:tbl>
              <a:tblPr firstRow="1" bandRow="1">
                <a:tableStyleId>{C083E6E3-FA7D-4D7B-A595-EF9225AFEA82}</a:tableStyleId>
              </a:tblPr>
              <a:tblGrid>
                <a:gridCol w="3566160">
                  <a:extLst>
                    <a:ext uri="{9D8B030D-6E8A-4147-A177-3AD203B41FA5}">
                      <a16:colId xmlns:a16="http://schemas.microsoft.com/office/drawing/2014/main" val="20000"/>
                    </a:ext>
                  </a:extLst>
                </a:gridCol>
              </a:tblGrid>
              <a:tr h="0">
                <a:tc>
                  <a:txBody>
                    <a:bodyPr/>
                    <a:lstStyle/>
                    <a:p>
                      <a:pPr marL="0" indent="0">
                        <a:buFontTx/>
                        <a:buNone/>
                      </a:pPr>
                      <a:r>
                        <a:rPr lang="en-US" sz="1600" b="0" kern="1200" dirty="0">
                          <a:solidFill>
                            <a:schemeClr val="bg1">
                              <a:lumMod val="75000"/>
                            </a:schemeClr>
                          </a:solidFill>
                          <a:latin typeface="+mn-lt"/>
                          <a:ea typeface="+mn-ea"/>
                          <a:cs typeface="+mn-cs"/>
                        </a:rPr>
                        <a:t>Simple wireless content sharing to any screen using Webex Teams or Webex Meetings</a:t>
                      </a:r>
                      <a:endParaRPr lang="en-US" sz="1600" dirty="0"/>
                    </a:p>
                  </a:txBody>
                  <a:tcPr marL="0" marR="0" marT="137160" marB="196596">
                    <a:lnT w="12700" cmpd="sng">
                      <a:noFill/>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lvl="1">
                        <a:lnSpc>
                          <a:spcPct val="100000"/>
                        </a:lnSpc>
                        <a:spcBef>
                          <a:spcPts val="0"/>
                        </a:spcBef>
                        <a:spcAft>
                          <a:spcPts val="300"/>
                        </a:spcAft>
                        <a:buClr>
                          <a:schemeClr val="tx1">
                            <a:lumMod val="75000"/>
                          </a:schemeClr>
                        </a:buClr>
                        <a:buSzPct val="130000"/>
                      </a:pPr>
                      <a:r>
                        <a:rPr lang="en-US" sz="1600" b="0" kern="1200" dirty="0">
                          <a:solidFill>
                            <a:schemeClr val="bg1">
                              <a:lumMod val="75000"/>
                            </a:schemeClr>
                          </a:solidFill>
                          <a:latin typeface="+mn-lt"/>
                          <a:ea typeface="+mn-ea"/>
                          <a:cs typeface="+mn-cs"/>
                        </a:rPr>
                        <a:t>Automatic pairing and one click to share a specific application or your whole screen</a:t>
                      </a:r>
                    </a:p>
                  </a:txBody>
                  <a:tcPr marL="0" marR="0" marT="137160" marB="196596">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0" lvl="1" indent="0" algn="l" defTabSz="685777" rtl="0" eaLnBrk="1" fontAlgn="auto" latinLnBrk="0" hangingPunct="1">
                        <a:lnSpc>
                          <a:spcPct val="100000"/>
                        </a:lnSpc>
                        <a:spcBef>
                          <a:spcPts val="0"/>
                        </a:spcBef>
                        <a:spcAft>
                          <a:spcPts val="300"/>
                        </a:spcAft>
                        <a:buClr>
                          <a:schemeClr val="tx1">
                            <a:lumMod val="75000"/>
                          </a:schemeClr>
                        </a:buClr>
                        <a:buSzPct val="130000"/>
                        <a:buFontTx/>
                        <a:buNone/>
                        <a:defRPr/>
                      </a:pPr>
                      <a:r>
                        <a:rPr lang="en-US" sz="1600" b="0" kern="1200" dirty="0">
                          <a:solidFill>
                            <a:schemeClr val="bg1">
                              <a:lumMod val="75000"/>
                            </a:schemeClr>
                          </a:solidFill>
                          <a:latin typeface="+mn-lt"/>
                          <a:ea typeface="+mn-ea"/>
                          <a:cs typeface="+mn-cs"/>
                        </a:rPr>
                        <a:t>Consistent Cisco experience with integrated wake-up and enterprise calendar preview</a:t>
                      </a:r>
                    </a:p>
                  </a:txBody>
                  <a:tcPr marL="0" marR="0" marT="137160" marB="196596">
                    <a:lnT w="9525" cap="flat" cmpd="sng" algn="ctr">
                      <a:solidFill>
                        <a:schemeClr val="bg2"/>
                      </a:solidFill>
                      <a:prstDash val="solid"/>
                      <a:round/>
                      <a:headEnd type="none" w="med" len="med"/>
                      <a:tailEnd type="none" w="med" len="med"/>
                    </a:lnT>
                    <a:lnB w="12700" cmpd="sng">
                      <a:noFill/>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81391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CD371A3-41FF-4E01-B8CD-466B87A683A8}"/>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0" y="1"/>
            <a:ext cx="9144000" cy="2843212"/>
          </a:xfrm>
        </p:spPr>
      </p:pic>
      <p:sp>
        <p:nvSpPr>
          <p:cNvPr id="4" name="Text Placeholder 3">
            <a:extLst>
              <a:ext uri="{FF2B5EF4-FFF2-40B4-BE49-F238E27FC236}">
                <a16:creationId xmlns:a16="http://schemas.microsoft.com/office/drawing/2014/main" id="{5F06033C-0013-42F4-AB14-43B1D53DDBB0}"/>
              </a:ext>
            </a:extLst>
          </p:cNvPr>
          <p:cNvSpPr>
            <a:spLocks noGrp="1"/>
          </p:cNvSpPr>
          <p:nvPr>
            <p:ph type="body" sz="quarter" idx="11"/>
          </p:nvPr>
        </p:nvSpPr>
        <p:spPr>
          <a:xfrm>
            <a:off x="448785" y="3054518"/>
            <a:ext cx="8364236" cy="1027974"/>
          </a:xfrm>
        </p:spPr>
        <p:txBody>
          <a:bodyPr/>
          <a:lstStyle/>
          <a:p>
            <a:r>
              <a:rPr lang="en-US" dirty="0">
                <a:solidFill>
                  <a:srgbClr val="FFFFFF"/>
                </a:solidFill>
                <a:hlinkClick r:id="rId4"/>
              </a:rPr>
              <a:t>Elevate collaboration with </a:t>
            </a:r>
            <a:br>
              <a:rPr lang="en-US" dirty="0">
                <a:solidFill>
                  <a:srgbClr val="FFFFFF"/>
                </a:solidFill>
                <a:hlinkClick r:id="rId4"/>
              </a:rPr>
            </a:br>
            <a:r>
              <a:rPr lang="en-US" dirty="0">
                <a:solidFill>
                  <a:srgbClr val="FFFFFF"/>
                </a:solidFill>
                <a:hlinkClick r:id="rId4"/>
              </a:rPr>
              <a:t>desktop HD video and voice</a:t>
            </a:r>
            <a:endParaRPr lang="en-US" dirty="0">
              <a:solidFill>
                <a:srgbClr val="FFFFFF"/>
              </a:solidFill>
            </a:endParaRPr>
          </a:p>
        </p:txBody>
      </p:sp>
    </p:spTree>
    <p:extLst>
      <p:ext uri="{BB962C8B-B14F-4D97-AF65-F5344CB8AC3E}">
        <p14:creationId xmlns:p14="http://schemas.microsoft.com/office/powerpoint/2010/main" val="1955257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4F076E-95A9-4957-A56E-53C3A72550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3" name="Title 2"/>
          <p:cNvSpPr>
            <a:spLocks noGrp="1"/>
          </p:cNvSpPr>
          <p:nvPr>
            <p:ph type="title"/>
          </p:nvPr>
        </p:nvSpPr>
        <p:spPr/>
        <p:txBody>
          <a:bodyPr/>
          <a:lstStyle/>
          <a:p>
            <a:r>
              <a:rPr lang="en-US" dirty="0"/>
              <a:t>Collaboration </a:t>
            </a:r>
            <a:br>
              <a:rPr lang="en-US" dirty="0"/>
            </a:br>
            <a:r>
              <a:rPr lang="en-US" dirty="0"/>
              <a:t>desk devices</a:t>
            </a:r>
          </a:p>
        </p:txBody>
      </p:sp>
      <p:graphicFrame>
        <p:nvGraphicFramePr>
          <p:cNvPr id="31" name="Table 30">
            <a:extLst>
              <a:ext uri="{FF2B5EF4-FFF2-40B4-BE49-F238E27FC236}">
                <a16:creationId xmlns:a16="http://schemas.microsoft.com/office/drawing/2014/main" id="{FF478C09-BB86-4A67-95E6-603068F9B48B}"/>
              </a:ext>
            </a:extLst>
          </p:cNvPr>
          <p:cNvGraphicFramePr>
            <a:graphicFrameLocks noGrp="1"/>
          </p:cNvGraphicFramePr>
          <p:nvPr>
            <p:extLst>
              <p:ext uri="{D42A27DB-BD31-4B8C-83A1-F6EECF244321}">
                <p14:modId xmlns:p14="http://schemas.microsoft.com/office/powerpoint/2010/main" val="4260204303"/>
              </p:ext>
            </p:extLst>
          </p:nvPr>
        </p:nvGraphicFramePr>
        <p:xfrm>
          <a:off x="526474" y="1362036"/>
          <a:ext cx="3566160" cy="3105912"/>
        </p:xfrm>
        <a:graphic>
          <a:graphicData uri="http://schemas.openxmlformats.org/drawingml/2006/table">
            <a:tbl>
              <a:tblPr firstRow="1" bandRow="1">
                <a:tableStyleId>{C083E6E3-FA7D-4D7B-A595-EF9225AFEA82}</a:tableStyleId>
              </a:tblPr>
              <a:tblGrid>
                <a:gridCol w="3566160">
                  <a:extLst>
                    <a:ext uri="{9D8B030D-6E8A-4147-A177-3AD203B41FA5}">
                      <a16:colId xmlns:a16="http://schemas.microsoft.com/office/drawing/2014/main" val="20000"/>
                    </a:ext>
                  </a:extLst>
                </a:gridCol>
              </a:tblGrid>
              <a:tr h="0">
                <a:tc>
                  <a:txBody>
                    <a:bodyPr/>
                    <a:lstStyle/>
                    <a:p>
                      <a:pPr marL="0" lvl="1">
                        <a:lnSpc>
                          <a:spcPct val="100000"/>
                        </a:lnSpc>
                        <a:spcBef>
                          <a:spcPts val="0"/>
                        </a:spcBef>
                        <a:spcAft>
                          <a:spcPts val="600"/>
                        </a:spcAft>
                        <a:buClr>
                          <a:schemeClr val="dk1"/>
                        </a:buClr>
                        <a:buSzPct val="80000"/>
                      </a:pPr>
                      <a:r>
                        <a:rPr lang="en-US" sz="1600" b="0" kern="1200" dirty="0">
                          <a:solidFill>
                            <a:schemeClr val="bg1">
                              <a:lumMod val="75000"/>
                            </a:schemeClr>
                          </a:solidFill>
                          <a:latin typeface="+mn-lt"/>
                          <a:ea typeface="+mn-ea"/>
                          <a:cs typeface="+mn-cs"/>
                        </a:rPr>
                        <a:t>Business-quality video and audio</a:t>
                      </a:r>
                    </a:p>
                    <a:p>
                      <a:pPr marL="171450" lvl="1" indent="-171450">
                        <a:lnSpc>
                          <a:spcPct val="100000"/>
                        </a:lnSpc>
                        <a:spcBef>
                          <a:spcPts val="0"/>
                        </a:spcBef>
                        <a:spcAft>
                          <a:spcPts val="600"/>
                        </a:spcAft>
                        <a:buClr>
                          <a:schemeClr val="tx1">
                            <a:lumMod val="75000"/>
                          </a:schemeClr>
                        </a:buClr>
                        <a:buSzPct val="80000"/>
                        <a:buFont typeface="Arial" charset="0"/>
                        <a:buChar char="•"/>
                      </a:pPr>
                      <a:r>
                        <a:rPr lang="en-US" sz="1100" b="0" kern="1200" dirty="0">
                          <a:solidFill>
                            <a:schemeClr val="bg1">
                              <a:lumMod val="75000"/>
                            </a:schemeClr>
                          </a:solidFill>
                          <a:latin typeface="+mn-lt"/>
                          <a:ea typeface="ＭＳ Ｐゴシック" charset="0"/>
                          <a:cs typeface="ＭＳ Ｐゴシック" charset="0"/>
                        </a:rPr>
                        <a:t>Professional video collaboration for everyone</a:t>
                      </a:r>
                    </a:p>
                    <a:p>
                      <a:pPr marL="171450" lvl="1" indent="-171450">
                        <a:lnSpc>
                          <a:spcPct val="100000"/>
                        </a:lnSpc>
                        <a:spcBef>
                          <a:spcPts val="0"/>
                        </a:spcBef>
                        <a:spcAft>
                          <a:spcPts val="600"/>
                        </a:spcAft>
                        <a:buClr>
                          <a:schemeClr val="tx1">
                            <a:lumMod val="75000"/>
                          </a:schemeClr>
                        </a:buClr>
                        <a:buSzPct val="80000"/>
                        <a:buFont typeface="Arial" charset="0"/>
                        <a:buChar char="•"/>
                      </a:pPr>
                      <a:r>
                        <a:rPr lang="en-US" sz="1100" b="0" kern="1200" dirty="0">
                          <a:solidFill>
                            <a:schemeClr val="bg1">
                              <a:lumMod val="75000"/>
                            </a:schemeClr>
                          </a:solidFill>
                          <a:latin typeface="+mn-lt"/>
                          <a:ea typeface="ＭＳ Ｐゴシック" charset="0"/>
                          <a:cs typeface="ＭＳ Ｐゴシック" charset="0"/>
                        </a:rPr>
                        <a:t>Business ready – reliable, secure, and available</a:t>
                      </a:r>
                    </a:p>
                    <a:p>
                      <a:pPr marL="171450" lvl="1" indent="-171450">
                        <a:lnSpc>
                          <a:spcPct val="100000"/>
                        </a:lnSpc>
                        <a:spcBef>
                          <a:spcPts val="0"/>
                        </a:spcBef>
                        <a:spcAft>
                          <a:spcPts val="600"/>
                        </a:spcAft>
                        <a:buClr>
                          <a:schemeClr val="tx1">
                            <a:lumMod val="75000"/>
                          </a:schemeClr>
                        </a:buClr>
                        <a:buSzPct val="80000"/>
                        <a:buFont typeface="Arial" charset="0"/>
                        <a:buChar char="•"/>
                      </a:pPr>
                      <a:r>
                        <a:rPr lang="en-US" sz="1100" b="0" kern="1200" dirty="0">
                          <a:solidFill>
                            <a:schemeClr val="bg1">
                              <a:lumMod val="75000"/>
                            </a:schemeClr>
                          </a:solidFill>
                          <a:latin typeface="+mn-lt"/>
                          <a:ea typeface="ＭＳ Ｐゴシック" charset="0"/>
                          <a:cs typeface="ＭＳ Ｐゴシック" charset="0"/>
                        </a:rPr>
                        <a:t>Delightful to use, easy to deploy, scalable for all </a:t>
                      </a:r>
                    </a:p>
                    <a:p>
                      <a:pPr marL="171450" lvl="1" indent="-171450">
                        <a:lnSpc>
                          <a:spcPct val="100000"/>
                        </a:lnSpc>
                        <a:spcBef>
                          <a:spcPts val="0"/>
                        </a:spcBef>
                        <a:spcAft>
                          <a:spcPts val="600"/>
                        </a:spcAft>
                        <a:buClr>
                          <a:schemeClr val="tx1">
                            <a:lumMod val="75000"/>
                          </a:schemeClr>
                        </a:buClr>
                        <a:buSzPct val="80000"/>
                        <a:buFont typeface="Arial" charset="0"/>
                        <a:buChar char="•"/>
                      </a:pPr>
                      <a:r>
                        <a:rPr lang="en-US" sz="1100" b="0" kern="1200" dirty="0">
                          <a:solidFill>
                            <a:schemeClr val="bg1">
                              <a:lumMod val="75000"/>
                            </a:schemeClr>
                          </a:solidFill>
                          <a:latin typeface="+mn-lt"/>
                          <a:ea typeface="ＭＳ Ｐゴシック" charset="0"/>
                          <a:cs typeface="ＭＳ Ｐゴシック" charset="0"/>
                        </a:rPr>
                        <a:t>Whiteboard with ease</a:t>
                      </a:r>
                    </a:p>
                  </a:txBody>
                  <a:tcPr marL="0" marR="0" marT="137160" marB="196596">
                    <a:lnT w="12700" cmpd="sng">
                      <a:noFill/>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lvl="1" indent="0" algn="l" defTabSz="685777" rtl="0" eaLnBrk="1" fontAlgn="auto" latinLnBrk="0" hangingPunct="1">
                        <a:lnSpc>
                          <a:spcPct val="100000"/>
                        </a:lnSpc>
                        <a:spcBef>
                          <a:spcPts val="0"/>
                        </a:spcBef>
                        <a:spcAft>
                          <a:spcPts val="600"/>
                        </a:spcAft>
                        <a:buClr>
                          <a:schemeClr val="tx1">
                            <a:lumMod val="75000"/>
                          </a:schemeClr>
                        </a:buClr>
                        <a:buSzPct val="130000"/>
                        <a:buFontTx/>
                        <a:buNone/>
                        <a:tabLst/>
                        <a:defRPr/>
                      </a:pPr>
                      <a:r>
                        <a:rPr lang="en-US" sz="1600" b="0" kern="1200" dirty="0">
                          <a:solidFill>
                            <a:schemeClr val="bg1">
                              <a:lumMod val="75000"/>
                            </a:schemeClr>
                          </a:solidFill>
                          <a:latin typeface="+mn-lt"/>
                          <a:ea typeface="+mn-ea"/>
                          <a:cs typeface="+mn-cs"/>
                        </a:rPr>
                        <a:t>Seamless workflows for </a:t>
                      </a:r>
                      <a:br>
                        <a:rPr lang="en-US" sz="1600" b="0" kern="1200" dirty="0">
                          <a:solidFill>
                            <a:schemeClr val="bg1">
                              <a:lumMod val="75000"/>
                            </a:schemeClr>
                          </a:solidFill>
                          <a:latin typeface="+mn-lt"/>
                          <a:ea typeface="+mn-ea"/>
                          <a:cs typeface="+mn-cs"/>
                        </a:rPr>
                      </a:br>
                      <a:r>
                        <a:rPr lang="en-US" sz="1600" b="0" kern="1200" dirty="0">
                          <a:solidFill>
                            <a:schemeClr val="bg1">
                              <a:lumMod val="75000"/>
                            </a:schemeClr>
                          </a:solidFill>
                          <a:latin typeface="+mn-lt"/>
                          <a:ea typeface="+mn-ea"/>
                          <a:cs typeface="+mn-cs"/>
                        </a:rPr>
                        <a:t>next-generation</a:t>
                      </a:r>
                      <a:r>
                        <a:rPr lang="en-US" sz="1600" b="0" kern="1200" baseline="0" dirty="0">
                          <a:solidFill>
                            <a:schemeClr val="bg1">
                              <a:lumMod val="75000"/>
                            </a:schemeClr>
                          </a:solidFill>
                          <a:latin typeface="+mn-lt"/>
                          <a:ea typeface="+mn-ea"/>
                          <a:cs typeface="+mn-cs"/>
                        </a:rPr>
                        <a:t> </a:t>
                      </a:r>
                      <a:r>
                        <a:rPr lang="en-US" sz="1600" b="0" kern="1200" dirty="0">
                          <a:solidFill>
                            <a:schemeClr val="bg1">
                              <a:lumMod val="75000"/>
                            </a:schemeClr>
                          </a:solidFill>
                          <a:latin typeface="+mn-lt"/>
                          <a:ea typeface="+mn-ea"/>
                          <a:cs typeface="+mn-cs"/>
                        </a:rPr>
                        <a:t>work spaces</a:t>
                      </a:r>
                    </a:p>
                    <a:p>
                      <a:pPr marL="171450" lvl="1" indent="-171450">
                        <a:lnSpc>
                          <a:spcPct val="100000"/>
                        </a:lnSpc>
                        <a:spcBef>
                          <a:spcPts val="0"/>
                        </a:spcBef>
                        <a:spcAft>
                          <a:spcPts val="600"/>
                        </a:spcAft>
                        <a:buClr>
                          <a:schemeClr val="tx1">
                            <a:lumMod val="75000"/>
                          </a:schemeClr>
                        </a:buClr>
                        <a:buSzPct val="80000"/>
                        <a:buFont typeface="Arial" charset="0"/>
                        <a:buChar char="•"/>
                      </a:pPr>
                      <a:r>
                        <a:rPr lang="en-US" sz="1100" b="0" kern="1200" dirty="0">
                          <a:solidFill>
                            <a:schemeClr val="bg1">
                              <a:lumMod val="75000"/>
                            </a:schemeClr>
                          </a:solidFill>
                          <a:latin typeface="+mn-lt"/>
                          <a:ea typeface="+mn-ea"/>
                          <a:cs typeface="+mn-cs"/>
                        </a:rPr>
                        <a:t>Unified desktop collaboration in one device </a:t>
                      </a:r>
                    </a:p>
                    <a:p>
                      <a:pPr marL="171450" lvl="1" indent="-171450">
                        <a:lnSpc>
                          <a:spcPct val="100000"/>
                        </a:lnSpc>
                        <a:spcBef>
                          <a:spcPts val="0"/>
                        </a:spcBef>
                        <a:spcAft>
                          <a:spcPts val="600"/>
                        </a:spcAft>
                        <a:buClr>
                          <a:schemeClr val="tx1">
                            <a:lumMod val="75000"/>
                          </a:schemeClr>
                        </a:buClr>
                        <a:buSzPct val="80000"/>
                        <a:buFont typeface="Arial" charset="0"/>
                        <a:buChar char="•"/>
                      </a:pPr>
                      <a:r>
                        <a:rPr lang="en-US" sz="1100" b="0" kern="1200" dirty="0">
                          <a:solidFill>
                            <a:schemeClr val="bg1">
                              <a:lumMod val="75000"/>
                            </a:schemeClr>
                          </a:solidFill>
                          <a:latin typeface="+mn-lt"/>
                          <a:ea typeface="ＭＳ Ｐゴシック" charset="0"/>
                          <a:cs typeface="ＭＳ Ｐゴシック" charset="0"/>
                        </a:rPr>
                        <a:t>Touch-based user interaction</a:t>
                      </a:r>
                      <a:endParaRPr lang="en-US" sz="1100" b="0" kern="1200" dirty="0">
                        <a:solidFill>
                          <a:schemeClr val="bg1">
                            <a:lumMod val="75000"/>
                          </a:schemeClr>
                        </a:solidFill>
                        <a:latin typeface="+mn-lt"/>
                        <a:ea typeface="+mn-ea"/>
                        <a:cs typeface="+mn-cs"/>
                      </a:endParaRPr>
                    </a:p>
                    <a:p>
                      <a:pPr marL="171450" lvl="1" indent="-171450">
                        <a:lnSpc>
                          <a:spcPct val="100000"/>
                        </a:lnSpc>
                        <a:spcBef>
                          <a:spcPts val="0"/>
                        </a:spcBef>
                        <a:spcAft>
                          <a:spcPts val="600"/>
                        </a:spcAft>
                        <a:buClr>
                          <a:schemeClr val="tx1">
                            <a:lumMod val="75000"/>
                          </a:schemeClr>
                        </a:buClr>
                        <a:buSzPct val="80000"/>
                        <a:buFont typeface="Arial" charset="0"/>
                        <a:buChar char="•"/>
                      </a:pPr>
                      <a:r>
                        <a:rPr lang="en-US" sz="1100" b="0" kern="1200" dirty="0">
                          <a:solidFill>
                            <a:schemeClr val="bg1">
                              <a:lumMod val="75000"/>
                            </a:schemeClr>
                          </a:solidFill>
                          <a:latin typeface="+mn-lt"/>
                          <a:ea typeface="ＭＳ Ｐゴシック" charset="0"/>
                          <a:cs typeface="ＭＳ Ｐゴシック" charset="0"/>
                        </a:rPr>
                        <a:t>Shared spaces, open spaces, wireless environments</a:t>
                      </a:r>
                    </a:p>
                  </a:txBody>
                  <a:tcPr marL="0" marR="0" marT="137160" marB="196596">
                    <a:lnT w="9525" cap="flat" cmpd="sng" algn="ctr">
                      <a:solidFill>
                        <a:schemeClr val="bg2"/>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4" name="Rectangle: Top Corners Rounded 13">
            <a:extLst>
              <a:ext uri="{FF2B5EF4-FFF2-40B4-BE49-F238E27FC236}">
                <a16:creationId xmlns:a16="http://schemas.microsoft.com/office/drawing/2014/main" id="{1E33DE60-2E88-4DC3-ACDD-8488F445BB44}"/>
              </a:ext>
            </a:extLst>
          </p:cNvPr>
          <p:cNvSpPr/>
          <p:nvPr/>
        </p:nvSpPr>
        <p:spPr>
          <a:xfrm rot="5400000">
            <a:off x="5216080" y="453581"/>
            <a:ext cx="527937" cy="1816102"/>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47D818E-D2DE-4EFA-AEC6-3505CDEA4565}"/>
              </a:ext>
            </a:extLst>
          </p:cNvPr>
          <p:cNvSpPr/>
          <p:nvPr/>
        </p:nvSpPr>
        <p:spPr>
          <a:xfrm>
            <a:off x="4592649" y="1202855"/>
            <a:ext cx="1784463" cy="307777"/>
          </a:xfrm>
          <a:prstGeom prst="rect">
            <a:avLst/>
          </a:prstGeom>
        </p:spPr>
        <p:txBody>
          <a:bodyPr wrap="none" anchor="ctr">
            <a:spAutoFit/>
          </a:bodyPr>
          <a:lstStyle/>
          <a:p>
            <a:r>
              <a:rPr lang="en-US" sz="1400" dirty="0">
                <a:solidFill>
                  <a:schemeClr val="bg2"/>
                </a:solidFill>
                <a:latin typeface="CiscoSansTT Light" panose="020B0503020201020303" pitchFamily="34" charset="0"/>
                <a:cs typeface="CiscoSansTT Light" panose="020B0503020201020303" pitchFamily="34" charset="0"/>
              </a:rPr>
              <a:t>Cisco Webex DX80</a:t>
            </a:r>
          </a:p>
        </p:txBody>
      </p:sp>
    </p:spTree>
    <p:extLst>
      <p:ext uri="{BB962C8B-B14F-4D97-AF65-F5344CB8AC3E}">
        <p14:creationId xmlns:p14="http://schemas.microsoft.com/office/powerpoint/2010/main" val="3659825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630466"/>
            <a:ext cx="9144001" cy="2513034"/>
          </a:xfrm>
          <a:prstGeom prst="rect">
            <a:avLst/>
          </a:prstGeom>
        </p:spPr>
      </p:pic>
      <p:sp>
        <p:nvSpPr>
          <p:cNvPr id="5" name="Title 4"/>
          <p:cNvSpPr>
            <a:spLocks noGrp="1"/>
          </p:cNvSpPr>
          <p:nvPr>
            <p:ph type="title"/>
          </p:nvPr>
        </p:nvSpPr>
        <p:spPr/>
        <p:txBody>
          <a:bodyPr/>
          <a:lstStyle/>
          <a:p>
            <a:r>
              <a:rPr lang="en-US" dirty="0"/>
              <a:t>Make interactions more effective</a:t>
            </a:r>
          </a:p>
        </p:txBody>
      </p:sp>
      <p:grpSp>
        <p:nvGrpSpPr>
          <p:cNvPr id="8" name="Group 7"/>
          <p:cNvGrpSpPr/>
          <p:nvPr/>
        </p:nvGrpSpPr>
        <p:grpSpPr>
          <a:xfrm>
            <a:off x="553114" y="1095756"/>
            <a:ext cx="8075210" cy="1302978"/>
            <a:chOff x="553114" y="977794"/>
            <a:chExt cx="8075210" cy="1420939"/>
          </a:xfrm>
        </p:grpSpPr>
        <p:grpSp>
          <p:nvGrpSpPr>
            <p:cNvPr id="6" name="Group 5"/>
            <p:cNvGrpSpPr/>
            <p:nvPr/>
          </p:nvGrpSpPr>
          <p:grpSpPr>
            <a:xfrm flipV="1">
              <a:off x="553114" y="977794"/>
              <a:ext cx="2795062" cy="1420939"/>
              <a:chOff x="1137424" y="1996068"/>
              <a:chExt cx="2542478" cy="2877015"/>
            </a:xfrm>
          </p:grpSpPr>
          <p:sp>
            <p:nvSpPr>
              <p:cNvPr id="3" name="Rounded Rectangle 2"/>
              <p:cNvSpPr/>
              <p:nvPr/>
            </p:nvSpPr>
            <p:spPr>
              <a:xfrm>
                <a:off x="1137424" y="2330606"/>
                <a:ext cx="2542478" cy="2542477"/>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riangle 3"/>
              <p:cNvSpPr/>
              <p:nvPr/>
            </p:nvSpPr>
            <p:spPr>
              <a:xfrm>
                <a:off x="2214632" y="1996068"/>
                <a:ext cx="388063" cy="334537"/>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p:cNvGrpSpPr/>
            <p:nvPr/>
          </p:nvGrpSpPr>
          <p:grpSpPr>
            <a:xfrm flipV="1">
              <a:off x="3193188" y="977794"/>
              <a:ext cx="2795062" cy="1420939"/>
              <a:chOff x="1137424" y="1996068"/>
              <a:chExt cx="2542478" cy="2877015"/>
            </a:xfrm>
            <a:solidFill>
              <a:schemeClr val="tx2"/>
            </a:solidFill>
          </p:grpSpPr>
          <p:sp>
            <p:nvSpPr>
              <p:cNvPr id="44" name="Rounded Rectangle 43"/>
              <p:cNvSpPr/>
              <p:nvPr/>
            </p:nvSpPr>
            <p:spPr>
              <a:xfrm>
                <a:off x="1137424" y="2330606"/>
                <a:ext cx="2542478" cy="254247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p:cNvSpPr/>
              <p:nvPr/>
            </p:nvSpPr>
            <p:spPr>
              <a:xfrm>
                <a:off x="2214632" y="1996068"/>
                <a:ext cx="388063" cy="334537"/>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p:cNvGrpSpPr/>
            <p:nvPr/>
          </p:nvGrpSpPr>
          <p:grpSpPr>
            <a:xfrm flipV="1">
              <a:off x="5833262" y="977794"/>
              <a:ext cx="2795062" cy="1420939"/>
              <a:chOff x="1137424" y="1996068"/>
              <a:chExt cx="2542478" cy="2877015"/>
            </a:xfrm>
            <a:solidFill>
              <a:schemeClr val="accent4">
                <a:lumMod val="20000"/>
                <a:lumOff val="80000"/>
              </a:schemeClr>
            </a:solidFill>
          </p:grpSpPr>
          <p:sp>
            <p:nvSpPr>
              <p:cNvPr id="52" name="Rounded Rectangle 51"/>
              <p:cNvSpPr/>
              <p:nvPr/>
            </p:nvSpPr>
            <p:spPr>
              <a:xfrm>
                <a:off x="1137424" y="2330606"/>
                <a:ext cx="2542478" cy="254247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p:cNvSpPr/>
              <p:nvPr/>
            </p:nvSpPr>
            <p:spPr>
              <a:xfrm>
                <a:off x="2214632" y="1996068"/>
                <a:ext cx="388063" cy="334537"/>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2" name="TextBox 31"/>
          <p:cNvSpPr txBox="1"/>
          <p:nvPr/>
        </p:nvSpPr>
        <p:spPr>
          <a:xfrm>
            <a:off x="3503104" y="1170662"/>
            <a:ext cx="2175228" cy="1018162"/>
          </a:xfrm>
          <a:prstGeom prst="rect">
            <a:avLst/>
          </a:prstGeom>
          <a:noFill/>
        </p:spPr>
        <p:txBody>
          <a:bodyPr wrap="square" rtlCol="0" anchor="ctr" anchorCtr="1">
            <a:noAutofit/>
          </a:bodyPr>
          <a:lstStyle/>
          <a:p>
            <a:pPr marL="0" lvl="1" algn="ctr"/>
            <a:r>
              <a:rPr lang="en-US" dirty="0">
                <a:solidFill>
                  <a:schemeClr val="bg2"/>
                </a:solidFill>
                <a:latin typeface="+mj-lt"/>
              </a:rPr>
              <a:t>Strengthen engagement and inspire teams</a:t>
            </a:r>
          </a:p>
        </p:txBody>
      </p:sp>
      <p:sp>
        <p:nvSpPr>
          <p:cNvPr id="37" name="TextBox 36"/>
          <p:cNvSpPr txBox="1"/>
          <p:nvPr/>
        </p:nvSpPr>
        <p:spPr>
          <a:xfrm>
            <a:off x="6081675" y="1170610"/>
            <a:ext cx="2298238" cy="1015412"/>
          </a:xfrm>
          <a:prstGeom prst="rect">
            <a:avLst/>
          </a:prstGeom>
          <a:noFill/>
        </p:spPr>
        <p:txBody>
          <a:bodyPr wrap="square" rtlCol="0" anchor="ctr" anchorCtr="1">
            <a:noAutofit/>
          </a:bodyPr>
          <a:lstStyle/>
          <a:p>
            <a:pPr marL="0" lvl="1" algn="ctr"/>
            <a:r>
              <a:rPr lang="en-US" dirty="0">
                <a:solidFill>
                  <a:schemeClr val="bg1">
                    <a:lumMod val="75000"/>
                  </a:schemeClr>
                </a:solidFill>
                <a:latin typeface="+mj-lt"/>
              </a:rPr>
              <a:t>Enhance intelligence and usability of </a:t>
            </a:r>
            <a:br>
              <a:rPr lang="en-US" dirty="0">
                <a:solidFill>
                  <a:schemeClr val="bg1">
                    <a:lumMod val="75000"/>
                  </a:schemeClr>
                </a:solidFill>
                <a:latin typeface="+mj-lt"/>
              </a:rPr>
            </a:br>
            <a:r>
              <a:rPr lang="en-US" dirty="0">
                <a:solidFill>
                  <a:schemeClr val="bg1">
                    <a:lumMod val="75000"/>
                  </a:schemeClr>
                </a:solidFill>
                <a:latin typeface="+mj-lt"/>
              </a:rPr>
              <a:t>any space</a:t>
            </a:r>
          </a:p>
        </p:txBody>
      </p:sp>
      <p:sp>
        <p:nvSpPr>
          <p:cNvPr id="43" name="TextBox 42"/>
          <p:cNvSpPr txBox="1"/>
          <p:nvPr/>
        </p:nvSpPr>
        <p:spPr>
          <a:xfrm>
            <a:off x="553114" y="1170662"/>
            <a:ext cx="2795061" cy="1018162"/>
          </a:xfrm>
          <a:prstGeom prst="rect">
            <a:avLst/>
          </a:prstGeom>
          <a:noFill/>
        </p:spPr>
        <p:txBody>
          <a:bodyPr wrap="square" rtlCol="0" anchor="ctr" anchorCtr="1">
            <a:noAutofit/>
          </a:bodyPr>
          <a:lstStyle/>
          <a:p>
            <a:pPr marL="0" lvl="1" algn="ctr"/>
            <a:r>
              <a:rPr lang="en-US" dirty="0">
                <a:solidFill>
                  <a:schemeClr val="bg1">
                    <a:lumMod val="75000"/>
                  </a:schemeClr>
                </a:solidFill>
                <a:latin typeface="+mj-lt"/>
              </a:rPr>
              <a:t>Lifelike, </a:t>
            </a:r>
            <a:br>
              <a:rPr lang="en-US" dirty="0">
                <a:solidFill>
                  <a:schemeClr val="bg1">
                    <a:lumMod val="75000"/>
                  </a:schemeClr>
                </a:solidFill>
                <a:latin typeface="+mj-lt"/>
              </a:rPr>
            </a:br>
            <a:r>
              <a:rPr lang="en-US" dirty="0">
                <a:solidFill>
                  <a:schemeClr val="bg1">
                    <a:lumMod val="75000"/>
                  </a:schemeClr>
                </a:solidFill>
                <a:latin typeface="+mj-lt"/>
              </a:rPr>
              <a:t>video-first </a:t>
            </a:r>
            <a:br>
              <a:rPr lang="en-US" dirty="0">
                <a:solidFill>
                  <a:schemeClr val="bg1">
                    <a:lumMod val="75000"/>
                  </a:schemeClr>
                </a:solidFill>
                <a:latin typeface="+mj-lt"/>
              </a:rPr>
            </a:br>
            <a:r>
              <a:rPr lang="en-US" dirty="0">
                <a:solidFill>
                  <a:schemeClr val="bg1">
                    <a:lumMod val="75000"/>
                  </a:schemeClr>
                </a:solidFill>
                <a:latin typeface="+mj-lt"/>
              </a:rPr>
              <a:t>experiences</a:t>
            </a:r>
          </a:p>
        </p:txBody>
      </p:sp>
    </p:spTree>
    <p:extLst>
      <p:ext uri="{BB962C8B-B14F-4D97-AF65-F5344CB8AC3E}">
        <p14:creationId xmlns:p14="http://schemas.microsoft.com/office/powerpoint/2010/main" val="3774419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7766" y="341313"/>
            <a:ext cx="3686559" cy="731837"/>
          </a:xfrm>
        </p:spPr>
        <p:txBody>
          <a:bodyPr/>
          <a:lstStyle/>
          <a:p>
            <a:r>
              <a:rPr lang="en-US" dirty="0"/>
              <a:t>Entry to video </a:t>
            </a:r>
            <a:br>
              <a:rPr lang="en-US" dirty="0"/>
            </a:br>
            <a:r>
              <a:rPr lang="en-US" dirty="0"/>
              <a:t>for all your users</a:t>
            </a:r>
          </a:p>
        </p:txBody>
      </p:sp>
      <p:sp>
        <p:nvSpPr>
          <p:cNvPr id="30" name="TextBox 29">
            <a:extLst>
              <a:ext uri="{FF2B5EF4-FFF2-40B4-BE49-F238E27FC236}">
                <a16:creationId xmlns:a16="http://schemas.microsoft.com/office/drawing/2014/main" id="{D1CBFD44-DEF6-489F-8DE8-06B297F91000}"/>
              </a:ext>
            </a:extLst>
          </p:cNvPr>
          <p:cNvSpPr txBox="1"/>
          <p:nvPr/>
        </p:nvSpPr>
        <p:spPr>
          <a:xfrm>
            <a:off x="437766" y="4495824"/>
            <a:ext cx="5008995" cy="215444"/>
          </a:xfrm>
          <a:prstGeom prst="rect">
            <a:avLst/>
          </a:prstGeom>
          <a:noFill/>
        </p:spPr>
        <p:txBody>
          <a:bodyPr wrap="square" rtlCol="0">
            <a:spAutoFit/>
          </a:bodyPr>
          <a:lstStyle/>
          <a:p>
            <a:r>
              <a:rPr lang="en-US" sz="800" dirty="0">
                <a:solidFill>
                  <a:schemeClr val="tx2">
                    <a:lumMod val="50000"/>
                  </a:schemeClr>
                </a:solidFill>
                <a:latin typeface="+mj-lt"/>
              </a:rPr>
              <a:t>* IP Phone 8865 Model Supports Key Expansion Modules</a:t>
            </a:r>
          </a:p>
        </p:txBody>
      </p:sp>
      <p:pic>
        <p:nvPicPr>
          <p:cNvPr id="8" name="Picture 7">
            <a:extLst>
              <a:ext uri="{FF2B5EF4-FFF2-40B4-BE49-F238E27FC236}">
                <a16:creationId xmlns:a16="http://schemas.microsoft.com/office/drawing/2014/main" id="{BA5DF809-475D-4AB9-B37B-ECC61C8F0E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10" name="Rectangle: Top Corners Rounded 9">
            <a:extLst>
              <a:ext uri="{FF2B5EF4-FFF2-40B4-BE49-F238E27FC236}">
                <a16:creationId xmlns:a16="http://schemas.microsoft.com/office/drawing/2014/main" id="{4CD34B23-D0C9-4D5A-8DE0-E6620EE67E08}"/>
              </a:ext>
            </a:extLst>
          </p:cNvPr>
          <p:cNvSpPr/>
          <p:nvPr/>
        </p:nvSpPr>
        <p:spPr>
          <a:xfrm rot="5400000">
            <a:off x="5166360" y="846775"/>
            <a:ext cx="731520" cy="1920240"/>
          </a:xfrm>
          <a:prstGeom prst="round2SameRect">
            <a:avLst>
              <a:gd name="adj1" fmla="val 50000"/>
              <a:gd name="adj2"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E5613DD-7FD3-4FC0-9BE6-C846AC195FE4}"/>
              </a:ext>
            </a:extLst>
          </p:cNvPr>
          <p:cNvSpPr/>
          <p:nvPr/>
        </p:nvSpPr>
        <p:spPr>
          <a:xfrm>
            <a:off x="4668849" y="1514508"/>
            <a:ext cx="1651414" cy="584775"/>
          </a:xfrm>
          <a:prstGeom prst="rect">
            <a:avLst/>
          </a:prstGeom>
        </p:spPr>
        <p:txBody>
          <a:bodyPr wrap="none" anchor="ctr">
            <a:spAutoFit/>
          </a:bodyPr>
          <a:lstStyle/>
          <a:p>
            <a:r>
              <a:rPr lang="en-US" sz="1600" dirty="0">
                <a:solidFill>
                  <a:schemeClr val="bg1"/>
                </a:solidFill>
                <a:latin typeface="+mn-lt"/>
              </a:rPr>
              <a:t>Cisco IP Phone </a:t>
            </a:r>
            <a:br>
              <a:rPr lang="en-US" sz="1600" dirty="0">
                <a:solidFill>
                  <a:schemeClr val="bg1"/>
                </a:solidFill>
                <a:latin typeface="+mn-lt"/>
              </a:rPr>
            </a:br>
            <a:r>
              <a:rPr lang="en-US" sz="1600" dirty="0">
                <a:solidFill>
                  <a:schemeClr val="bg1"/>
                </a:solidFill>
                <a:latin typeface="+mn-lt"/>
              </a:rPr>
              <a:t>8800 Series</a:t>
            </a:r>
          </a:p>
        </p:txBody>
      </p:sp>
      <p:sp>
        <p:nvSpPr>
          <p:cNvPr id="41" name="Rectangle: Top Corners Rounded 40">
            <a:extLst>
              <a:ext uri="{FF2B5EF4-FFF2-40B4-BE49-F238E27FC236}">
                <a16:creationId xmlns:a16="http://schemas.microsoft.com/office/drawing/2014/main" id="{BB23E6E0-EED2-49A1-A008-495B5F7DDCA8}"/>
              </a:ext>
            </a:extLst>
          </p:cNvPr>
          <p:cNvSpPr/>
          <p:nvPr/>
        </p:nvSpPr>
        <p:spPr>
          <a:xfrm rot="5400000">
            <a:off x="5669280" y="1154538"/>
            <a:ext cx="365760" cy="256032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99E4F2F-B959-41EB-94A4-0D891F8631DD}"/>
              </a:ext>
            </a:extLst>
          </p:cNvPr>
          <p:cNvSpPr/>
          <p:nvPr/>
        </p:nvSpPr>
        <p:spPr>
          <a:xfrm>
            <a:off x="4668849" y="2303893"/>
            <a:ext cx="2297424" cy="261610"/>
          </a:xfrm>
          <a:prstGeom prst="rect">
            <a:avLst/>
          </a:prstGeom>
        </p:spPr>
        <p:txBody>
          <a:bodyPr wrap="none" anchor="ctr">
            <a:spAutoFit/>
          </a:bodyPr>
          <a:lstStyle/>
          <a:p>
            <a:r>
              <a:rPr lang="en-US" sz="1100" dirty="0">
                <a:solidFill>
                  <a:schemeClr val="bg2"/>
                </a:solidFill>
                <a:latin typeface="CiscoSansTT Light" panose="020B0503020201020303" pitchFamily="34" charset="0"/>
                <a:cs typeface="CiscoSansTT Light" panose="020B0503020201020303" pitchFamily="34" charset="0"/>
              </a:rPr>
              <a:t>Cisco IP Phone 8865 and 8845* </a:t>
            </a:r>
          </a:p>
        </p:txBody>
      </p:sp>
      <p:graphicFrame>
        <p:nvGraphicFramePr>
          <p:cNvPr id="12" name="Table 11">
            <a:extLst>
              <a:ext uri="{FF2B5EF4-FFF2-40B4-BE49-F238E27FC236}">
                <a16:creationId xmlns:a16="http://schemas.microsoft.com/office/drawing/2014/main" id="{E96A19BF-0171-45CA-A7A0-B9CE26401B33}"/>
              </a:ext>
            </a:extLst>
          </p:cNvPr>
          <p:cNvGraphicFramePr>
            <a:graphicFrameLocks noGrp="1"/>
          </p:cNvGraphicFramePr>
          <p:nvPr>
            <p:extLst>
              <p:ext uri="{D42A27DB-BD31-4B8C-83A1-F6EECF244321}">
                <p14:modId xmlns:p14="http://schemas.microsoft.com/office/powerpoint/2010/main" val="490589338"/>
              </p:ext>
            </p:extLst>
          </p:nvPr>
        </p:nvGraphicFramePr>
        <p:xfrm>
          <a:off x="526473" y="1373732"/>
          <a:ext cx="3383280" cy="2685288"/>
        </p:xfrm>
        <a:graphic>
          <a:graphicData uri="http://schemas.openxmlformats.org/drawingml/2006/table">
            <a:tbl>
              <a:tblPr firstRow="1" bandRow="1">
                <a:tableStyleId>{C083E6E3-FA7D-4D7B-A595-EF9225AFEA82}</a:tableStyleId>
              </a:tblPr>
              <a:tblGrid>
                <a:gridCol w="3383280">
                  <a:extLst>
                    <a:ext uri="{9D8B030D-6E8A-4147-A177-3AD203B41FA5}">
                      <a16:colId xmlns:a16="http://schemas.microsoft.com/office/drawing/2014/main" val="20000"/>
                    </a:ext>
                  </a:extLst>
                </a:gridCol>
              </a:tblGrid>
              <a:tr h="0">
                <a:tc>
                  <a:txBody>
                    <a:bodyPr/>
                    <a:lstStyle/>
                    <a:p>
                      <a:pPr marL="6350" lvl="1" indent="0">
                        <a:lnSpc>
                          <a:spcPct val="100000"/>
                        </a:lnSpc>
                        <a:spcBef>
                          <a:spcPts val="0"/>
                        </a:spcBef>
                        <a:spcAft>
                          <a:spcPts val="300"/>
                        </a:spcAft>
                        <a:buNone/>
                      </a:pPr>
                      <a:r>
                        <a:rPr lang="en-US" sz="1600" b="0" dirty="0">
                          <a:solidFill>
                            <a:schemeClr val="bg1">
                              <a:lumMod val="75000"/>
                            </a:schemeClr>
                          </a:solidFill>
                          <a:latin typeface="+mn-lt"/>
                        </a:rPr>
                        <a:t>Entry to desktop HD video</a:t>
                      </a:r>
                      <a:endParaRPr lang="en-US" sz="1100" b="0" dirty="0">
                        <a:solidFill>
                          <a:schemeClr val="bg1">
                            <a:lumMod val="75000"/>
                          </a:schemeClr>
                        </a:solidFill>
                        <a:latin typeface="+mn-lt"/>
                      </a:endParaRPr>
                    </a:p>
                    <a:p>
                      <a:pPr marL="6350" lvl="1" indent="0">
                        <a:lnSpc>
                          <a:spcPct val="100000"/>
                        </a:lnSpc>
                        <a:spcBef>
                          <a:spcPts val="0"/>
                        </a:spcBef>
                        <a:spcAft>
                          <a:spcPts val="300"/>
                        </a:spcAft>
                        <a:buNone/>
                      </a:pPr>
                      <a:r>
                        <a:rPr lang="en-US" sz="1100" b="0" dirty="0">
                          <a:solidFill>
                            <a:schemeClr val="bg1">
                              <a:lumMod val="75000"/>
                            </a:schemeClr>
                          </a:solidFill>
                          <a:latin typeface="+mn-lt"/>
                          <a:ea typeface="CiscoSans Light"/>
                          <a:cs typeface="Arial"/>
                        </a:rPr>
                        <a:t>Easy-to-use 720p HD on select models</a:t>
                      </a:r>
                    </a:p>
                  </a:txBody>
                  <a:tcPr marL="0" marR="0" marT="137160" marB="196596">
                    <a:lnT w="12700" cmpd="sng">
                      <a:noFill/>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6350" lvl="1" indent="0">
                        <a:lnSpc>
                          <a:spcPct val="100000"/>
                        </a:lnSpc>
                        <a:spcBef>
                          <a:spcPts val="0"/>
                        </a:spcBef>
                        <a:spcAft>
                          <a:spcPts val="300"/>
                        </a:spcAft>
                        <a:buNone/>
                      </a:pPr>
                      <a:r>
                        <a:rPr lang="en-US" sz="1600" b="0" dirty="0">
                          <a:solidFill>
                            <a:schemeClr val="bg1">
                              <a:lumMod val="75000"/>
                            </a:schemeClr>
                          </a:solidFill>
                          <a:latin typeface="+mn-lt"/>
                        </a:rPr>
                        <a:t>Personal mobile device integration</a:t>
                      </a:r>
                      <a:endParaRPr lang="en-US" sz="1100" b="0" dirty="0">
                        <a:solidFill>
                          <a:schemeClr val="bg1">
                            <a:lumMod val="75000"/>
                          </a:schemeClr>
                        </a:solidFill>
                        <a:latin typeface="+mn-lt"/>
                      </a:endParaRPr>
                    </a:p>
                    <a:p>
                      <a:pPr marL="6350" lvl="1" indent="0">
                        <a:lnSpc>
                          <a:spcPct val="100000"/>
                        </a:lnSpc>
                        <a:spcBef>
                          <a:spcPts val="0"/>
                        </a:spcBef>
                        <a:spcAft>
                          <a:spcPts val="300"/>
                        </a:spcAft>
                        <a:buNone/>
                      </a:pPr>
                      <a:r>
                        <a:rPr lang="en-US" sz="1100" b="0" dirty="0">
                          <a:solidFill>
                            <a:schemeClr val="bg1">
                              <a:lumMod val="75000"/>
                            </a:schemeClr>
                          </a:solidFill>
                          <a:latin typeface="+mn-lt"/>
                          <a:cs typeface="Arial"/>
                        </a:rPr>
                        <a:t>I</a:t>
                      </a:r>
                      <a:r>
                        <a:rPr lang="en-US" sz="1100" b="0" dirty="0">
                          <a:solidFill>
                            <a:schemeClr val="bg1">
                              <a:lumMod val="75000"/>
                            </a:schemeClr>
                          </a:solidFill>
                          <a:latin typeface="+mn-lt"/>
                          <a:ea typeface="CiscoSans Light"/>
                          <a:cs typeface="Arial"/>
                        </a:rPr>
                        <a:t>ntegrate telephony features between mobile </a:t>
                      </a:r>
                      <a:br>
                        <a:rPr lang="en-US" sz="1100" b="0" dirty="0">
                          <a:solidFill>
                            <a:schemeClr val="bg1">
                              <a:lumMod val="75000"/>
                            </a:schemeClr>
                          </a:solidFill>
                          <a:latin typeface="+mn-lt"/>
                          <a:ea typeface="CiscoSans Light"/>
                          <a:cs typeface="Arial"/>
                        </a:rPr>
                      </a:br>
                      <a:r>
                        <a:rPr lang="en-US" sz="1100" b="0" dirty="0">
                          <a:solidFill>
                            <a:schemeClr val="bg1">
                              <a:lumMod val="75000"/>
                            </a:schemeClr>
                          </a:solidFill>
                          <a:latin typeface="+mn-lt"/>
                          <a:ea typeface="CiscoSans Light"/>
                          <a:cs typeface="Arial"/>
                        </a:rPr>
                        <a:t>and desktop</a:t>
                      </a:r>
                    </a:p>
                  </a:txBody>
                  <a:tcPr marL="0" marR="0" marT="137160" marB="196596">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0" marR="0" lvl="1" indent="0" algn="l" defTabSz="685777" rtl="0" eaLnBrk="1" fontAlgn="auto" latinLnBrk="0" hangingPunct="1">
                        <a:lnSpc>
                          <a:spcPct val="100000"/>
                        </a:lnSpc>
                        <a:spcBef>
                          <a:spcPts val="0"/>
                        </a:spcBef>
                        <a:spcAft>
                          <a:spcPts val="300"/>
                        </a:spcAft>
                        <a:buClrTx/>
                        <a:buSzTx/>
                        <a:buFontTx/>
                        <a:buNone/>
                        <a:tabLst/>
                        <a:defRPr/>
                      </a:pPr>
                      <a:r>
                        <a:rPr lang="en-US" sz="1600" b="0" dirty="0">
                          <a:solidFill>
                            <a:schemeClr val="bg1">
                              <a:lumMod val="75000"/>
                            </a:schemeClr>
                          </a:solidFill>
                          <a:latin typeface="+mn-lt"/>
                        </a:rPr>
                        <a:t>Extensible and scalable</a:t>
                      </a:r>
                      <a:endParaRPr lang="en-US" sz="1100" b="0" dirty="0">
                        <a:solidFill>
                          <a:schemeClr val="bg1">
                            <a:lumMod val="75000"/>
                          </a:schemeClr>
                        </a:solidFill>
                        <a:latin typeface="+mn-lt"/>
                      </a:endParaRPr>
                    </a:p>
                    <a:p>
                      <a:pPr marL="0" marR="0" lvl="1" indent="0" algn="l" defTabSz="685777" rtl="0" eaLnBrk="1" fontAlgn="auto" latinLnBrk="0" hangingPunct="1">
                        <a:lnSpc>
                          <a:spcPct val="100000"/>
                        </a:lnSpc>
                        <a:spcBef>
                          <a:spcPts val="0"/>
                        </a:spcBef>
                        <a:spcAft>
                          <a:spcPts val="300"/>
                        </a:spcAft>
                        <a:buClrTx/>
                        <a:buSzTx/>
                        <a:buFontTx/>
                        <a:buNone/>
                        <a:tabLst/>
                        <a:defRPr/>
                      </a:pPr>
                      <a:r>
                        <a:rPr lang="en-US" sz="1100" b="0" dirty="0">
                          <a:solidFill>
                            <a:schemeClr val="bg1">
                              <a:lumMod val="75000"/>
                            </a:schemeClr>
                          </a:solidFill>
                          <a:latin typeface="+mn-lt"/>
                          <a:ea typeface="CiscoSans Light"/>
                          <a:cs typeface="Arial"/>
                        </a:rPr>
                        <a:t>Key modules and enhanced line mode (ELM) </a:t>
                      </a:r>
                      <a:br>
                        <a:rPr lang="en-US" sz="1100" b="0" dirty="0">
                          <a:solidFill>
                            <a:schemeClr val="bg1">
                              <a:lumMod val="75000"/>
                            </a:schemeClr>
                          </a:solidFill>
                          <a:latin typeface="+mn-lt"/>
                          <a:ea typeface="CiscoSans Light"/>
                          <a:cs typeface="Arial"/>
                        </a:rPr>
                      </a:br>
                      <a:r>
                        <a:rPr lang="en-US" sz="1100" b="0" dirty="0">
                          <a:solidFill>
                            <a:schemeClr val="bg1">
                              <a:lumMod val="75000"/>
                            </a:schemeClr>
                          </a:solidFill>
                          <a:latin typeface="+mn-lt"/>
                          <a:ea typeface="CiscoSans Light"/>
                          <a:cs typeface="Arial"/>
                        </a:rPr>
                        <a:t>extend investment with one-button to call</a:t>
                      </a:r>
                    </a:p>
                  </a:txBody>
                  <a:tcPr marL="0" marR="0" marT="137160" marB="196596">
                    <a:lnT w="9525" cap="flat" cmpd="sng" algn="ctr">
                      <a:solidFill>
                        <a:schemeClr val="bg2"/>
                      </a:solidFill>
                      <a:prstDash val="solid"/>
                      <a:round/>
                      <a:headEnd type="none" w="med" len="med"/>
                      <a:tailEnd type="none" w="med" len="med"/>
                    </a:lnT>
                    <a:lnB w="12700" cmpd="sng">
                      <a:noFill/>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865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D5DE370-D224-4D52-9123-CC07A40DC651}"/>
              </a:ext>
            </a:extLst>
          </p:cNvPr>
          <p:cNvSpPr/>
          <p:nvPr/>
        </p:nvSpPr>
        <p:spPr>
          <a:xfrm>
            <a:off x="4572000" y="-1"/>
            <a:ext cx="4572000" cy="5143501"/>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BC76024-3C23-44B9-88EF-A6104F8DB766}"/>
              </a:ext>
            </a:extLst>
          </p:cNvPr>
          <p:cNvSpPr>
            <a:spLocks noGrp="1"/>
          </p:cNvSpPr>
          <p:nvPr>
            <p:ph type="title"/>
          </p:nvPr>
        </p:nvSpPr>
        <p:spPr/>
        <p:txBody>
          <a:bodyPr/>
          <a:lstStyle/>
          <a:p>
            <a:r>
              <a:rPr lang="en-US" dirty="0"/>
              <a:t>Easy-to-use voice communications</a:t>
            </a:r>
          </a:p>
        </p:txBody>
      </p:sp>
      <p:graphicFrame>
        <p:nvGraphicFramePr>
          <p:cNvPr id="40" name="Table 39">
            <a:extLst>
              <a:ext uri="{FF2B5EF4-FFF2-40B4-BE49-F238E27FC236}">
                <a16:creationId xmlns:a16="http://schemas.microsoft.com/office/drawing/2014/main" id="{A6D9FC46-0985-4C7F-86BD-57FADEBE7B81}"/>
              </a:ext>
            </a:extLst>
          </p:cNvPr>
          <p:cNvGraphicFramePr>
            <a:graphicFrameLocks noGrp="1"/>
          </p:cNvGraphicFramePr>
          <p:nvPr>
            <p:extLst>
              <p:ext uri="{D42A27DB-BD31-4B8C-83A1-F6EECF244321}">
                <p14:modId xmlns:p14="http://schemas.microsoft.com/office/powerpoint/2010/main" val="2831230251"/>
              </p:ext>
            </p:extLst>
          </p:nvPr>
        </p:nvGraphicFramePr>
        <p:xfrm>
          <a:off x="526473" y="1323883"/>
          <a:ext cx="3383280" cy="2468880"/>
        </p:xfrm>
        <a:graphic>
          <a:graphicData uri="http://schemas.openxmlformats.org/drawingml/2006/table">
            <a:tbl>
              <a:tblPr firstRow="1" bandRow="1">
                <a:tableStyleId>{C083E6E3-FA7D-4D7B-A595-EF9225AFEA82}</a:tableStyleId>
              </a:tblPr>
              <a:tblGrid>
                <a:gridCol w="3383280">
                  <a:extLst>
                    <a:ext uri="{9D8B030D-6E8A-4147-A177-3AD203B41FA5}">
                      <a16:colId xmlns:a16="http://schemas.microsoft.com/office/drawing/2014/main" val="20000"/>
                    </a:ext>
                  </a:extLst>
                </a:gridCol>
              </a:tblGrid>
              <a:tr h="822960">
                <a:tc>
                  <a:txBody>
                    <a:bodyPr/>
                    <a:lstStyle/>
                    <a:p>
                      <a:pPr marL="0" lvl="1">
                        <a:spcBef>
                          <a:spcPts val="0"/>
                        </a:spcBef>
                        <a:spcAft>
                          <a:spcPts val="300"/>
                        </a:spcAft>
                        <a:buClr>
                          <a:schemeClr val="dk1"/>
                        </a:buClr>
                        <a:buSzPct val="80000"/>
                      </a:pPr>
                      <a:r>
                        <a:rPr lang="en-US" sz="1600" b="0" kern="1200" dirty="0">
                          <a:solidFill>
                            <a:schemeClr val="bg1">
                              <a:lumMod val="75000"/>
                            </a:schemeClr>
                          </a:solidFill>
                          <a:latin typeface="+mn-lt"/>
                          <a:ea typeface="+mn-ea"/>
                          <a:cs typeface="+mn-cs"/>
                        </a:rPr>
                        <a:t>Superior audio performance</a:t>
                      </a:r>
                    </a:p>
                    <a:p>
                      <a:pPr marL="0" lvl="1">
                        <a:spcBef>
                          <a:spcPts val="0"/>
                        </a:spcBef>
                        <a:spcAft>
                          <a:spcPts val="300"/>
                        </a:spcAft>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Wideband audio</a:t>
                      </a:r>
                    </a:p>
                  </a:txBody>
                  <a:tcPr marL="0" marR="0" marT="137160" marB="137160">
                    <a:lnT w="12700" cmpd="sng">
                      <a:noFill/>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822960">
                <a:tc>
                  <a:txBody>
                    <a:bodyPr/>
                    <a:lstStyle/>
                    <a:p>
                      <a:pPr marL="0" lvl="1">
                        <a:spcBef>
                          <a:spcPts val="0"/>
                        </a:spcBef>
                        <a:spcAft>
                          <a:spcPts val="300"/>
                        </a:spcAft>
                        <a:buClr>
                          <a:schemeClr val="dk1"/>
                        </a:buClr>
                        <a:buSzPct val="80000"/>
                      </a:pPr>
                      <a:r>
                        <a:rPr lang="en-US" sz="1600" b="0" kern="1200" dirty="0">
                          <a:solidFill>
                            <a:schemeClr val="bg1">
                              <a:lumMod val="75000"/>
                            </a:schemeClr>
                          </a:solidFill>
                          <a:latin typeface="+mn-lt"/>
                          <a:ea typeface="+mn-ea"/>
                          <a:cs typeface="+mn-cs"/>
                        </a:rPr>
                        <a:t>Comprehensive telephony</a:t>
                      </a:r>
                    </a:p>
                    <a:p>
                      <a:pPr marL="0" lvl="1">
                        <a:spcBef>
                          <a:spcPts val="0"/>
                        </a:spcBef>
                        <a:spcAft>
                          <a:spcPts val="300"/>
                        </a:spcAft>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Fully-featured voice communications</a:t>
                      </a:r>
                    </a:p>
                  </a:txBody>
                  <a:tcPr marL="0" marR="0" marT="137160" marB="137160">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822960">
                <a:tc>
                  <a:txBody>
                    <a:bodyPr/>
                    <a:lstStyle/>
                    <a:p>
                      <a:pPr marL="0" marR="0" lvl="1" indent="0" algn="l" defTabSz="685777" rtl="0" eaLnBrk="1" fontAlgn="auto" latinLnBrk="0" hangingPunct="1">
                        <a:lnSpc>
                          <a:spcPct val="100000"/>
                        </a:lnSpc>
                        <a:spcBef>
                          <a:spcPts val="0"/>
                        </a:spcBef>
                        <a:spcAft>
                          <a:spcPts val="300"/>
                        </a:spcAft>
                        <a:buClr>
                          <a:schemeClr val="tx1">
                            <a:lumMod val="75000"/>
                          </a:schemeClr>
                        </a:buClr>
                        <a:buSzPct val="130000"/>
                        <a:buFontTx/>
                        <a:buNone/>
                        <a:tabLst/>
                        <a:defRPr/>
                      </a:pPr>
                      <a:r>
                        <a:rPr lang="en-US" sz="1600" b="0" kern="1200" dirty="0">
                          <a:solidFill>
                            <a:schemeClr val="bg1">
                              <a:lumMod val="75000"/>
                            </a:schemeClr>
                          </a:solidFill>
                          <a:latin typeface="+mn-lt"/>
                          <a:ea typeface="+mn-ea"/>
                          <a:cs typeface="+mn-cs"/>
                        </a:rPr>
                        <a:t>Common user experience</a:t>
                      </a:r>
                    </a:p>
                    <a:p>
                      <a:pPr marL="0" marR="0" lvl="1" indent="0" algn="l" defTabSz="685777" rtl="0" eaLnBrk="1" fontAlgn="auto" latinLnBrk="0" hangingPunct="1">
                        <a:lnSpc>
                          <a:spcPct val="100000"/>
                        </a:lnSpc>
                        <a:spcBef>
                          <a:spcPts val="0"/>
                        </a:spcBef>
                        <a:spcAft>
                          <a:spcPts val="300"/>
                        </a:spcAft>
                        <a:buClr>
                          <a:schemeClr val="tx1">
                            <a:lumMod val="75000"/>
                          </a:schemeClr>
                        </a:buClr>
                        <a:buSzPct val="130000"/>
                        <a:buFontTx/>
                        <a:buNone/>
                        <a:tabLst/>
                        <a:defRPr/>
                      </a:pPr>
                      <a:r>
                        <a:rPr lang="en-US" sz="1100" b="0" kern="1200" dirty="0">
                          <a:solidFill>
                            <a:schemeClr val="bg1">
                              <a:lumMod val="75000"/>
                            </a:schemeClr>
                          </a:solidFill>
                          <a:latin typeface="+mn-lt"/>
                          <a:ea typeface="ＭＳ Ｐゴシック" charset="0"/>
                          <a:cs typeface="ＭＳ Ｐゴシック" charset="0"/>
                        </a:rPr>
                        <a:t>Software architecture common across endpoints</a:t>
                      </a:r>
                    </a:p>
                  </a:txBody>
                  <a:tcPr marL="0" marR="0" marT="137160" marB="137160">
                    <a:lnT w="9525" cap="flat" cmpd="sng" algn="ctr">
                      <a:solidFill>
                        <a:schemeClr val="bg2"/>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pic>
        <p:nvPicPr>
          <p:cNvPr id="7" name="Picture 6">
            <a:extLst>
              <a:ext uri="{FF2B5EF4-FFF2-40B4-BE49-F238E27FC236}">
                <a16:creationId xmlns:a16="http://schemas.microsoft.com/office/drawing/2014/main" id="{B63A5AE6-639B-464D-B444-35C36B6D10E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2000" y="2008510"/>
            <a:ext cx="2286000" cy="1524000"/>
          </a:xfrm>
          <a:prstGeom prst="rect">
            <a:avLst/>
          </a:prstGeom>
        </p:spPr>
      </p:pic>
      <p:pic>
        <p:nvPicPr>
          <p:cNvPr id="9" name="Picture 8">
            <a:extLst>
              <a:ext uri="{FF2B5EF4-FFF2-40B4-BE49-F238E27FC236}">
                <a16:creationId xmlns:a16="http://schemas.microsoft.com/office/drawing/2014/main" id="{72FBB7ED-01BF-4575-9C5F-2F69912A597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58000" y="2008510"/>
            <a:ext cx="2286000" cy="1524000"/>
          </a:xfrm>
          <a:prstGeom prst="rect">
            <a:avLst/>
          </a:prstGeom>
        </p:spPr>
      </p:pic>
      <p:sp>
        <p:nvSpPr>
          <p:cNvPr id="45" name="TextBox 44">
            <a:extLst>
              <a:ext uri="{FF2B5EF4-FFF2-40B4-BE49-F238E27FC236}">
                <a16:creationId xmlns:a16="http://schemas.microsoft.com/office/drawing/2014/main" id="{E8A4024C-502E-4D8B-9ED1-213BE3D37E98}"/>
              </a:ext>
            </a:extLst>
          </p:cNvPr>
          <p:cNvSpPr txBox="1"/>
          <p:nvPr/>
        </p:nvSpPr>
        <p:spPr>
          <a:xfrm>
            <a:off x="5315016" y="1014331"/>
            <a:ext cx="3085968" cy="619104"/>
          </a:xfrm>
          <a:prstGeom prst="rect">
            <a:avLst/>
          </a:prstGeom>
          <a:noFill/>
          <a:ln>
            <a:noFill/>
          </a:ln>
        </p:spPr>
        <p:txBody>
          <a:bodyPr vert="horz" wrap="square" lIns="91424" tIns="91440" rIns="91424" bIns="91440" numCol="1" anchor="ctr" anchorCtr="0" compatLnSpc="1">
            <a:prstTxWarp prst="textNoShape">
              <a:avLst/>
            </a:prstTxWarp>
            <a:noAutofit/>
          </a:bodyPr>
          <a:lstStyle>
            <a:defPPr>
              <a:defRPr lang="en-US"/>
            </a:defPPr>
            <a:lvl1pPr algn="ctr" defTabSz="684213">
              <a:lnSpc>
                <a:spcPct val="80000"/>
              </a:lnSpc>
              <a:defRPr sz="1000" b="1">
                <a:solidFill>
                  <a:schemeClr val="tx2"/>
                </a:solidFill>
                <a:ea typeface="ＭＳ Ｐゴシック" charset="0"/>
                <a:cs typeface="CiscoSans"/>
              </a:defRPr>
            </a:lvl1pPr>
            <a:lvl2pPr>
              <a:defRPr>
                <a:solidFill>
                  <a:schemeClr val="tx1"/>
                </a:solidFill>
                <a:latin typeface="Arial" charset="0"/>
                <a:ea typeface="ＭＳ Ｐゴシック" charset="0"/>
                <a:cs typeface="ＭＳ Ｐゴシック" charset="0"/>
              </a:defRPr>
            </a:lvl2pPr>
            <a:lvl3pPr>
              <a:defRPr>
                <a:solidFill>
                  <a:schemeClr val="tx1"/>
                </a:solidFill>
                <a:latin typeface="Arial" charset="0"/>
                <a:ea typeface="ＭＳ Ｐゴシック" charset="0"/>
                <a:cs typeface="ＭＳ Ｐゴシック" charset="0"/>
              </a:defRPr>
            </a:lvl3pPr>
            <a:lvl4pPr>
              <a:defRPr>
                <a:solidFill>
                  <a:schemeClr val="tx1"/>
                </a:solidFill>
                <a:latin typeface="Arial" charset="0"/>
                <a:ea typeface="ＭＳ Ｐゴシック" charset="0"/>
                <a:cs typeface="ＭＳ Ｐゴシック" charset="0"/>
              </a:defRPr>
            </a:lvl4pPr>
            <a:lvl5pPr>
              <a:defRPr>
                <a:solidFill>
                  <a:schemeClr val="tx1"/>
                </a:solidFill>
                <a:latin typeface="Arial" charset="0"/>
                <a:ea typeface="ＭＳ Ｐゴシック" charset="0"/>
                <a:cs typeface="ＭＳ Ｐゴシック" charset="0"/>
              </a:defRPr>
            </a:lvl5pPr>
            <a:lvl6pPr>
              <a:defRPr>
                <a:solidFill>
                  <a:schemeClr val="tx1"/>
                </a:solidFill>
                <a:latin typeface="Arial" charset="0"/>
                <a:ea typeface="ＭＳ Ｐゴシック" charset="0"/>
                <a:cs typeface="ＭＳ Ｐゴシック" charset="0"/>
              </a:defRPr>
            </a:lvl6pPr>
            <a:lvl7pPr>
              <a:defRPr>
                <a:solidFill>
                  <a:schemeClr val="tx1"/>
                </a:solidFill>
                <a:latin typeface="Arial" charset="0"/>
                <a:ea typeface="ＭＳ Ｐゴシック" charset="0"/>
                <a:cs typeface="ＭＳ Ｐゴシック" charset="0"/>
              </a:defRPr>
            </a:lvl7pPr>
            <a:lvl8pPr>
              <a:defRPr>
                <a:solidFill>
                  <a:schemeClr val="tx1"/>
                </a:solidFill>
                <a:latin typeface="Arial" charset="0"/>
                <a:ea typeface="ＭＳ Ｐゴシック" charset="0"/>
                <a:cs typeface="ＭＳ Ｐゴシック" charset="0"/>
              </a:defRPr>
            </a:lvl8pPr>
            <a:lvl9pPr>
              <a:defRPr>
                <a:solidFill>
                  <a:schemeClr val="tx1"/>
                </a:solidFill>
                <a:latin typeface="Arial" charset="0"/>
                <a:ea typeface="ＭＳ Ｐゴシック" charset="0"/>
                <a:cs typeface="ＭＳ Ｐゴシック" charset="0"/>
              </a:defRPr>
            </a:lvl9pPr>
          </a:lstStyle>
          <a:p>
            <a:pPr>
              <a:lnSpc>
                <a:spcPct val="90000"/>
              </a:lnSpc>
            </a:pPr>
            <a:r>
              <a:rPr lang="en-US" sz="2000" b="0" dirty="0">
                <a:latin typeface="+mn-lt"/>
              </a:rPr>
              <a:t>Cisco IP Phone </a:t>
            </a:r>
            <a:br>
              <a:rPr lang="en-US" sz="2000" b="0" dirty="0">
                <a:latin typeface="+mn-lt"/>
              </a:rPr>
            </a:br>
            <a:r>
              <a:rPr lang="en-US" sz="2000" b="0" dirty="0">
                <a:latin typeface="+mn-lt"/>
              </a:rPr>
              <a:t>7800 and 8800 Series</a:t>
            </a:r>
          </a:p>
        </p:txBody>
      </p:sp>
      <p:sp>
        <p:nvSpPr>
          <p:cNvPr id="46" name="Rectangle 45">
            <a:extLst>
              <a:ext uri="{FF2B5EF4-FFF2-40B4-BE49-F238E27FC236}">
                <a16:creationId xmlns:a16="http://schemas.microsoft.com/office/drawing/2014/main" id="{1007010D-8955-4E48-AFA8-B51809E6DA6E}"/>
              </a:ext>
            </a:extLst>
          </p:cNvPr>
          <p:cNvSpPr/>
          <p:nvPr/>
        </p:nvSpPr>
        <p:spPr>
          <a:xfrm>
            <a:off x="4906926" y="3569939"/>
            <a:ext cx="1616148" cy="430887"/>
          </a:xfrm>
          <a:prstGeom prst="rect">
            <a:avLst/>
          </a:prstGeom>
          <a:noFill/>
          <a:ln>
            <a:noFill/>
          </a:ln>
        </p:spPr>
        <p:txBody>
          <a:bodyPr vert="horz" wrap="square" lIns="91424" tIns="91440" rIns="91424" bIns="91440" numCol="1" anchor="t" anchorCtr="0" compatLnSpc="1">
            <a:prstTxWarp prst="textNoShape">
              <a:avLst/>
            </a:prstTxWarp>
            <a:noAutofit/>
          </a:bodyPr>
          <a:lstStyle/>
          <a:p>
            <a:pPr algn="ctr" defTabSz="684213"/>
            <a:r>
              <a:rPr lang="en-US" sz="1100" dirty="0">
                <a:solidFill>
                  <a:schemeClr val="tx2"/>
                </a:solidFill>
                <a:latin typeface="+mn-lt"/>
              </a:rPr>
              <a:t>7800 Series</a:t>
            </a:r>
          </a:p>
          <a:p>
            <a:pPr algn="ctr" defTabSz="684213"/>
            <a:r>
              <a:rPr lang="en-US" sz="1100" dirty="0">
                <a:solidFill>
                  <a:schemeClr val="tx2"/>
                </a:solidFill>
                <a:latin typeface="+mn-lt"/>
              </a:rPr>
              <a:t>Affordable Basic Voice</a:t>
            </a:r>
          </a:p>
        </p:txBody>
      </p:sp>
      <p:sp>
        <p:nvSpPr>
          <p:cNvPr id="48" name="Rectangle 47">
            <a:extLst>
              <a:ext uri="{FF2B5EF4-FFF2-40B4-BE49-F238E27FC236}">
                <a16:creationId xmlns:a16="http://schemas.microsoft.com/office/drawing/2014/main" id="{2350B4DB-4DFC-46D5-810A-0E88EEEE3007}"/>
              </a:ext>
            </a:extLst>
          </p:cNvPr>
          <p:cNvSpPr/>
          <p:nvPr/>
        </p:nvSpPr>
        <p:spPr>
          <a:xfrm>
            <a:off x="7391699" y="3580800"/>
            <a:ext cx="1218603" cy="430887"/>
          </a:xfrm>
          <a:prstGeom prst="rect">
            <a:avLst/>
          </a:prstGeom>
          <a:noFill/>
          <a:ln>
            <a:noFill/>
          </a:ln>
        </p:spPr>
        <p:txBody>
          <a:bodyPr vert="horz" wrap="square" lIns="91424" tIns="91440" rIns="91424" bIns="91440" numCol="1" anchor="t" anchorCtr="0" compatLnSpc="1">
            <a:prstTxWarp prst="textNoShape">
              <a:avLst/>
            </a:prstTxWarp>
            <a:noAutofit/>
          </a:bodyPr>
          <a:lstStyle/>
          <a:p>
            <a:pPr algn="ctr" defTabSz="684213"/>
            <a:r>
              <a:rPr lang="en-US" sz="1100" dirty="0">
                <a:solidFill>
                  <a:schemeClr val="tx2"/>
                </a:solidFill>
                <a:latin typeface="+mn-lt"/>
              </a:rPr>
              <a:t>8800 Series</a:t>
            </a:r>
          </a:p>
          <a:p>
            <a:pPr algn="ctr" defTabSz="684213"/>
            <a:r>
              <a:rPr lang="en-US" sz="1100" dirty="0">
                <a:solidFill>
                  <a:schemeClr val="tx2"/>
                </a:solidFill>
                <a:latin typeface="+mn-lt"/>
              </a:rPr>
              <a:t>Advanced Voice</a:t>
            </a:r>
          </a:p>
        </p:txBody>
      </p:sp>
    </p:spTree>
    <p:extLst>
      <p:ext uri="{BB962C8B-B14F-4D97-AF65-F5344CB8AC3E}">
        <p14:creationId xmlns:p14="http://schemas.microsoft.com/office/powerpoint/2010/main" val="290896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D5DE370-D224-4D52-9123-CC07A40DC651}"/>
              </a:ext>
            </a:extLst>
          </p:cNvPr>
          <p:cNvSpPr/>
          <p:nvPr/>
        </p:nvSpPr>
        <p:spPr>
          <a:xfrm>
            <a:off x="4572000" y="-1"/>
            <a:ext cx="4572000" cy="5143501"/>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BC76024-3C23-44B9-88EF-A6104F8DB766}"/>
              </a:ext>
            </a:extLst>
          </p:cNvPr>
          <p:cNvSpPr>
            <a:spLocks noGrp="1"/>
          </p:cNvSpPr>
          <p:nvPr>
            <p:ph type="title"/>
          </p:nvPr>
        </p:nvSpPr>
        <p:spPr>
          <a:xfrm>
            <a:off x="437766" y="341313"/>
            <a:ext cx="3829434" cy="731837"/>
          </a:xfrm>
        </p:spPr>
        <p:txBody>
          <a:bodyPr/>
          <a:lstStyle/>
          <a:p>
            <a:r>
              <a:rPr lang="en-US" dirty="0"/>
              <a:t>Flexible deployment options</a:t>
            </a:r>
          </a:p>
        </p:txBody>
      </p:sp>
      <p:graphicFrame>
        <p:nvGraphicFramePr>
          <p:cNvPr id="40" name="Table 39">
            <a:extLst>
              <a:ext uri="{FF2B5EF4-FFF2-40B4-BE49-F238E27FC236}">
                <a16:creationId xmlns:a16="http://schemas.microsoft.com/office/drawing/2014/main" id="{A6D9FC46-0985-4C7F-86BD-57FADEBE7B81}"/>
              </a:ext>
            </a:extLst>
          </p:cNvPr>
          <p:cNvGraphicFramePr>
            <a:graphicFrameLocks noGrp="1"/>
          </p:cNvGraphicFramePr>
          <p:nvPr>
            <p:extLst>
              <p:ext uri="{D42A27DB-BD31-4B8C-83A1-F6EECF244321}">
                <p14:modId xmlns:p14="http://schemas.microsoft.com/office/powerpoint/2010/main" val="1095909179"/>
              </p:ext>
            </p:extLst>
          </p:nvPr>
        </p:nvGraphicFramePr>
        <p:xfrm>
          <a:off x="526473" y="1323883"/>
          <a:ext cx="3383280" cy="2537460"/>
        </p:xfrm>
        <a:graphic>
          <a:graphicData uri="http://schemas.openxmlformats.org/drawingml/2006/table">
            <a:tbl>
              <a:tblPr firstRow="1" bandRow="1">
                <a:tableStyleId>{C083E6E3-FA7D-4D7B-A595-EF9225AFEA82}</a:tableStyleId>
              </a:tblPr>
              <a:tblGrid>
                <a:gridCol w="3383280">
                  <a:extLst>
                    <a:ext uri="{9D8B030D-6E8A-4147-A177-3AD203B41FA5}">
                      <a16:colId xmlns:a16="http://schemas.microsoft.com/office/drawing/2014/main" val="20000"/>
                    </a:ext>
                  </a:extLst>
                </a:gridCol>
              </a:tblGrid>
              <a:tr h="822960">
                <a:tc>
                  <a:txBody>
                    <a:bodyPr/>
                    <a:lstStyle/>
                    <a:p>
                      <a:pPr marL="0" lvl="1">
                        <a:spcBef>
                          <a:spcPts val="0"/>
                        </a:spcBef>
                        <a:spcAft>
                          <a:spcPts val="300"/>
                        </a:spcAft>
                        <a:buClr>
                          <a:schemeClr val="dk1"/>
                        </a:buClr>
                        <a:buSzPct val="80000"/>
                      </a:pPr>
                      <a:r>
                        <a:rPr lang="en-US" sz="1600" b="0" kern="1200" dirty="0">
                          <a:solidFill>
                            <a:schemeClr val="bg1">
                              <a:lumMod val="75000"/>
                            </a:schemeClr>
                          </a:solidFill>
                          <a:latin typeface="+mn-lt"/>
                          <a:ea typeface="+mn-ea"/>
                          <a:cs typeface="+mn-cs"/>
                        </a:rPr>
                        <a:t>Reliable Cisco performance</a:t>
                      </a:r>
                    </a:p>
                    <a:p>
                      <a:pPr marL="0" lvl="1">
                        <a:spcBef>
                          <a:spcPts val="0"/>
                        </a:spcBef>
                        <a:spcAft>
                          <a:spcPts val="300"/>
                        </a:spcAft>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Same </a:t>
                      </a:r>
                      <a:r>
                        <a:rPr lang="en-US" sz="1100" b="0" kern="1200" baseline="0" dirty="0">
                          <a:solidFill>
                            <a:schemeClr val="bg1">
                              <a:lumMod val="75000"/>
                            </a:schemeClr>
                          </a:solidFill>
                          <a:latin typeface="+mn-lt"/>
                          <a:ea typeface="ＭＳ Ｐゴシック" charset="0"/>
                          <a:cs typeface="ＭＳ Ｐゴシック" charset="0"/>
                        </a:rPr>
                        <a:t>a</a:t>
                      </a:r>
                      <a:r>
                        <a:rPr lang="en-US" sz="1100" b="0" kern="1200" dirty="0">
                          <a:solidFill>
                            <a:schemeClr val="bg1">
                              <a:lumMod val="75000"/>
                            </a:schemeClr>
                          </a:solidFill>
                          <a:latin typeface="+mn-lt"/>
                          <a:ea typeface="ＭＳ Ｐゴシック" charset="0"/>
                          <a:cs typeface="ＭＳ Ｐゴシック" charset="0"/>
                        </a:rPr>
                        <a:t>udio quality, intuitive user experience, and ease of administration</a:t>
                      </a:r>
                    </a:p>
                  </a:txBody>
                  <a:tcPr marL="0" marR="0" marT="137160" marB="137160">
                    <a:lnT w="12700" cmpd="sng">
                      <a:noFill/>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822960">
                <a:tc>
                  <a:txBody>
                    <a:bodyPr/>
                    <a:lstStyle/>
                    <a:p>
                      <a:pPr marL="0" lvl="1">
                        <a:spcBef>
                          <a:spcPts val="0"/>
                        </a:spcBef>
                        <a:spcAft>
                          <a:spcPts val="300"/>
                        </a:spcAft>
                        <a:buClr>
                          <a:schemeClr val="dk1"/>
                        </a:buClr>
                        <a:buSzPct val="80000"/>
                      </a:pPr>
                      <a:r>
                        <a:rPr lang="en-US" sz="1600" b="0" kern="1200" dirty="0">
                          <a:solidFill>
                            <a:schemeClr val="bg1">
                              <a:lumMod val="75000"/>
                            </a:schemeClr>
                          </a:solidFill>
                          <a:latin typeface="+mn-lt"/>
                          <a:ea typeface="+mn-ea"/>
                          <a:cs typeface="+mn-cs"/>
                        </a:rPr>
                        <a:t>Choice in</a:t>
                      </a:r>
                      <a:r>
                        <a:rPr lang="en-US" sz="1600" b="0" kern="1200" baseline="0" dirty="0">
                          <a:solidFill>
                            <a:schemeClr val="bg1">
                              <a:lumMod val="75000"/>
                            </a:schemeClr>
                          </a:solidFill>
                          <a:latin typeface="+mn-lt"/>
                          <a:ea typeface="+mn-ea"/>
                          <a:cs typeface="+mn-cs"/>
                        </a:rPr>
                        <a:t> call control platforms</a:t>
                      </a:r>
                      <a:endParaRPr lang="en-US" sz="1600" b="0" kern="1200" dirty="0">
                        <a:solidFill>
                          <a:schemeClr val="bg1">
                            <a:lumMod val="75000"/>
                          </a:schemeClr>
                        </a:solidFill>
                        <a:latin typeface="+mn-lt"/>
                        <a:ea typeface="+mn-ea"/>
                        <a:cs typeface="+mn-cs"/>
                      </a:endParaRPr>
                    </a:p>
                    <a:p>
                      <a:pPr marL="0" lvl="1">
                        <a:spcBef>
                          <a:spcPts val="0"/>
                        </a:spcBef>
                        <a:spcAft>
                          <a:spcPts val="300"/>
                        </a:spcAft>
                        <a:buClr>
                          <a:schemeClr val="tx1">
                            <a:lumMod val="75000"/>
                          </a:schemeClr>
                        </a:buClr>
                        <a:buSzPct val="130000"/>
                      </a:pPr>
                      <a:r>
                        <a:rPr lang="en-US" sz="1100" b="0" kern="1200" dirty="0">
                          <a:solidFill>
                            <a:schemeClr val="bg1">
                              <a:lumMod val="75000"/>
                            </a:schemeClr>
                          </a:solidFill>
                          <a:latin typeface="+mn-lt"/>
                          <a:ea typeface="ＭＳ Ｐゴシック" charset="0"/>
                          <a:cs typeface="ＭＳ Ｐゴシック" charset="0"/>
                        </a:rPr>
                        <a:t>With approved Cisco UCaaS providers</a:t>
                      </a:r>
                    </a:p>
                  </a:txBody>
                  <a:tcPr marL="0" marR="0" marT="137160" marB="137160">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822960">
                <a:tc>
                  <a:txBody>
                    <a:bodyPr/>
                    <a:lstStyle/>
                    <a:p>
                      <a:pPr marL="0" marR="0" lvl="1" indent="0" algn="l" defTabSz="685777" rtl="0" eaLnBrk="1" fontAlgn="auto" latinLnBrk="0" hangingPunct="1">
                        <a:lnSpc>
                          <a:spcPct val="100000"/>
                        </a:lnSpc>
                        <a:spcBef>
                          <a:spcPts val="0"/>
                        </a:spcBef>
                        <a:spcAft>
                          <a:spcPts val="300"/>
                        </a:spcAft>
                        <a:buClr>
                          <a:schemeClr val="tx1">
                            <a:lumMod val="75000"/>
                          </a:schemeClr>
                        </a:buClr>
                        <a:buSzPct val="130000"/>
                        <a:buFontTx/>
                        <a:buNone/>
                        <a:tabLst/>
                        <a:defRPr/>
                      </a:pPr>
                      <a:r>
                        <a:rPr lang="en-US" sz="1600" b="0" kern="1200" dirty="0">
                          <a:solidFill>
                            <a:schemeClr val="bg1">
                              <a:lumMod val="75000"/>
                            </a:schemeClr>
                          </a:solidFill>
                          <a:latin typeface="+mn-lt"/>
                          <a:ea typeface="+mn-ea"/>
                          <a:cs typeface="+mn-cs"/>
                        </a:rPr>
                        <a:t>Wide range of options</a:t>
                      </a:r>
                    </a:p>
                    <a:p>
                      <a:pPr marL="0" marR="0" lvl="1" indent="0" algn="l" defTabSz="685777" rtl="0" eaLnBrk="1" fontAlgn="auto" latinLnBrk="0" hangingPunct="1">
                        <a:lnSpc>
                          <a:spcPct val="100000"/>
                        </a:lnSpc>
                        <a:spcBef>
                          <a:spcPts val="0"/>
                        </a:spcBef>
                        <a:spcAft>
                          <a:spcPts val="300"/>
                        </a:spcAft>
                        <a:buClr>
                          <a:schemeClr val="tx1">
                            <a:lumMod val="75000"/>
                          </a:schemeClr>
                        </a:buClr>
                        <a:buSzPct val="130000"/>
                        <a:buFontTx/>
                        <a:buNone/>
                        <a:tabLst/>
                        <a:defRPr/>
                      </a:pPr>
                      <a:r>
                        <a:rPr lang="en-US" sz="1100" b="0" kern="1200" dirty="0">
                          <a:solidFill>
                            <a:schemeClr val="bg1">
                              <a:lumMod val="75000"/>
                            </a:schemeClr>
                          </a:solidFill>
                          <a:latin typeface="+mn-lt"/>
                          <a:ea typeface="ＭＳ Ｐゴシック" charset="0"/>
                          <a:cs typeface="ＭＳ Ｐゴシック" charset="0"/>
                        </a:rPr>
                        <a:t>From affordable basic voice</a:t>
                      </a:r>
                      <a:r>
                        <a:rPr lang="en-US" sz="1100" b="0" kern="1200" baseline="0" dirty="0">
                          <a:solidFill>
                            <a:schemeClr val="bg1">
                              <a:lumMod val="75000"/>
                            </a:schemeClr>
                          </a:solidFill>
                          <a:latin typeface="+mn-lt"/>
                          <a:ea typeface="ＭＳ Ｐゴシック" charset="0"/>
                          <a:cs typeface="ＭＳ Ｐゴシック" charset="0"/>
                        </a:rPr>
                        <a:t> to advanced video capabilities</a:t>
                      </a:r>
                      <a:endParaRPr lang="en-US" sz="1100" b="0" kern="1200" dirty="0">
                        <a:solidFill>
                          <a:schemeClr val="bg1">
                            <a:lumMod val="75000"/>
                          </a:schemeClr>
                        </a:solidFill>
                        <a:latin typeface="+mn-lt"/>
                        <a:ea typeface="ＭＳ Ｐゴシック" charset="0"/>
                        <a:cs typeface="ＭＳ Ｐゴシック" charset="0"/>
                      </a:endParaRPr>
                    </a:p>
                  </a:txBody>
                  <a:tcPr marL="0" marR="0" marT="137160" marB="137160">
                    <a:lnT w="9525" cap="flat" cmpd="sng" algn="ctr">
                      <a:solidFill>
                        <a:schemeClr val="bg2"/>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5" name="TextBox 44">
            <a:extLst>
              <a:ext uri="{FF2B5EF4-FFF2-40B4-BE49-F238E27FC236}">
                <a16:creationId xmlns:a16="http://schemas.microsoft.com/office/drawing/2014/main" id="{E8A4024C-502E-4D8B-9ED1-213BE3D37E98}"/>
              </a:ext>
            </a:extLst>
          </p:cNvPr>
          <p:cNvSpPr txBox="1"/>
          <p:nvPr/>
        </p:nvSpPr>
        <p:spPr>
          <a:xfrm>
            <a:off x="5315016" y="1014331"/>
            <a:ext cx="3085968" cy="619104"/>
          </a:xfrm>
          <a:prstGeom prst="rect">
            <a:avLst/>
          </a:prstGeom>
          <a:noFill/>
          <a:ln>
            <a:noFill/>
          </a:ln>
        </p:spPr>
        <p:txBody>
          <a:bodyPr vert="horz" wrap="square" lIns="91424" tIns="91440" rIns="91424" bIns="91440" numCol="1" anchor="ctr" anchorCtr="0" compatLnSpc="1">
            <a:prstTxWarp prst="textNoShape">
              <a:avLst/>
            </a:prstTxWarp>
            <a:noAutofit/>
          </a:bodyPr>
          <a:lstStyle>
            <a:defPPr>
              <a:defRPr lang="en-US"/>
            </a:defPPr>
            <a:lvl1pPr algn="ctr" defTabSz="684213">
              <a:lnSpc>
                <a:spcPct val="80000"/>
              </a:lnSpc>
              <a:defRPr sz="1000" b="1">
                <a:solidFill>
                  <a:schemeClr val="tx2"/>
                </a:solidFill>
                <a:ea typeface="ＭＳ Ｐゴシック" charset="0"/>
                <a:cs typeface="CiscoSans"/>
              </a:defRPr>
            </a:lvl1pPr>
            <a:lvl2pPr>
              <a:defRPr>
                <a:solidFill>
                  <a:schemeClr val="tx1"/>
                </a:solidFill>
                <a:latin typeface="Arial" charset="0"/>
                <a:ea typeface="ＭＳ Ｐゴシック" charset="0"/>
                <a:cs typeface="ＭＳ Ｐゴシック" charset="0"/>
              </a:defRPr>
            </a:lvl2pPr>
            <a:lvl3pPr>
              <a:defRPr>
                <a:solidFill>
                  <a:schemeClr val="tx1"/>
                </a:solidFill>
                <a:latin typeface="Arial" charset="0"/>
                <a:ea typeface="ＭＳ Ｐゴシック" charset="0"/>
                <a:cs typeface="ＭＳ Ｐゴシック" charset="0"/>
              </a:defRPr>
            </a:lvl3pPr>
            <a:lvl4pPr>
              <a:defRPr>
                <a:solidFill>
                  <a:schemeClr val="tx1"/>
                </a:solidFill>
                <a:latin typeface="Arial" charset="0"/>
                <a:ea typeface="ＭＳ Ｐゴシック" charset="0"/>
                <a:cs typeface="ＭＳ Ｐゴシック" charset="0"/>
              </a:defRPr>
            </a:lvl4pPr>
            <a:lvl5pPr>
              <a:defRPr>
                <a:solidFill>
                  <a:schemeClr val="tx1"/>
                </a:solidFill>
                <a:latin typeface="Arial" charset="0"/>
                <a:ea typeface="ＭＳ Ｐゴシック" charset="0"/>
                <a:cs typeface="ＭＳ Ｐゴシック" charset="0"/>
              </a:defRPr>
            </a:lvl5pPr>
            <a:lvl6pPr>
              <a:defRPr>
                <a:solidFill>
                  <a:schemeClr val="tx1"/>
                </a:solidFill>
                <a:latin typeface="Arial" charset="0"/>
                <a:ea typeface="ＭＳ Ｐゴシック" charset="0"/>
                <a:cs typeface="ＭＳ Ｐゴシック" charset="0"/>
              </a:defRPr>
            </a:lvl6pPr>
            <a:lvl7pPr>
              <a:defRPr>
                <a:solidFill>
                  <a:schemeClr val="tx1"/>
                </a:solidFill>
                <a:latin typeface="Arial" charset="0"/>
                <a:ea typeface="ＭＳ Ｐゴシック" charset="0"/>
                <a:cs typeface="ＭＳ Ｐゴシック" charset="0"/>
              </a:defRPr>
            </a:lvl7pPr>
            <a:lvl8pPr>
              <a:defRPr>
                <a:solidFill>
                  <a:schemeClr val="tx1"/>
                </a:solidFill>
                <a:latin typeface="Arial" charset="0"/>
                <a:ea typeface="ＭＳ Ｐゴシック" charset="0"/>
                <a:cs typeface="ＭＳ Ｐゴシック" charset="0"/>
              </a:defRPr>
            </a:lvl8pPr>
            <a:lvl9pPr>
              <a:defRPr>
                <a:solidFill>
                  <a:schemeClr val="tx1"/>
                </a:solidFill>
                <a:latin typeface="Arial" charset="0"/>
                <a:ea typeface="ＭＳ Ｐゴシック" charset="0"/>
                <a:cs typeface="ＭＳ Ｐゴシック" charset="0"/>
              </a:defRPr>
            </a:lvl9pPr>
          </a:lstStyle>
          <a:p>
            <a:pPr>
              <a:lnSpc>
                <a:spcPct val="90000"/>
              </a:lnSpc>
            </a:pPr>
            <a:r>
              <a:rPr lang="en-US" sz="2000" b="0" dirty="0">
                <a:latin typeface="+mn-lt"/>
              </a:rPr>
              <a:t>Cisco IP Phones with multiplatform firmware</a:t>
            </a:r>
          </a:p>
        </p:txBody>
      </p:sp>
      <p:sp>
        <p:nvSpPr>
          <p:cNvPr id="46" name="Rectangle 45">
            <a:extLst>
              <a:ext uri="{FF2B5EF4-FFF2-40B4-BE49-F238E27FC236}">
                <a16:creationId xmlns:a16="http://schemas.microsoft.com/office/drawing/2014/main" id="{1007010D-8955-4E48-AFA8-B51809E6DA6E}"/>
              </a:ext>
            </a:extLst>
          </p:cNvPr>
          <p:cNvSpPr/>
          <p:nvPr/>
        </p:nvSpPr>
        <p:spPr>
          <a:xfrm>
            <a:off x="6058685" y="2812734"/>
            <a:ext cx="1616148" cy="430887"/>
          </a:xfrm>
          <a:prstGeom prst="rect">
            <a:avLst/>
          </a:prstGeom>
          <a:noFill/>
          <a:ln>
            <a:noFill/>
          </a:ln>
        </p:spPr>
        <p:txBody>
          <a:bodyPr vert="horz" wrap="square" lIns="91424" tIns="91440" rIns="91424" bIns="91440" numCol="1" anchor="t" anchorCtr="0" compatLnSpc="1">
            <a:prstTxWarp prst="textNoShape">
              <a:avLst/>
            </a:prstTxWarp>
            <a:noAutofit/>
          </a:bodyPr>
          <a:lstStyle/>
          <a:p>
            <a:pPr algn="ctr" defTabSz="684213"/>
            <a:r>
              <a:rPr lang="en-US" sz="1100" dirty="0">
                <a:solidFill>
                  <a:schemeClr val="tx2"/>
                </a:solidFill>
                <a:latin typeface="+mn-lt"/>
              </a:rPr>
              <a:t>7800 Series</a:t>
            </a:r>
          </a:p>
        </p:txBody>
      </p:sp>
      <p:sp>
        <p:nvSpPr>
          <p:cNvPr id="48" name="Rectangle 47">
            <a:extLst>
              <a:ext uri="{FF2B5EF4-FFF2-40B4-BE49-F238E27FC236}">
                <a16:creationId xmlns:a16="http://schemas.microsoft.com/office/drawing/2014/main" id="{2350B4DB-4DFC-46D5-810A-0E88EEEE3007}"/>
              </a:ext>
            </a:extLst>
          </p:cNvPr>
          <p:cNvSpPr/>
          <p:nvPr/>
        </p:nvSpPr>
        <p:spPr>
          <a:xfrm>
            <a:off x="7581035" y="2812734"/>
            <a:ext cx="1218603" cy="430887"/>
          </a:xfrm>
          <a:prstGeom prst="rect">
            <a:avLst/>
          </a:prstGeom>
          <a:noFill/>
          <a:ln>
            <a:noFill/>
          </a:ln>
        </p:spPr>
        <p:txBody>
          <a:bodyPr vert="horz" wrap="square" lIns="91424" tIns="91440" rIns="91424" bIns="91440" numCol="1" anchor="t" anchorCtr="0" compatLnSpc="1">
            <a:prstTxWarp prst="textNoShape">
              <a:avLst/>
            </a:prstTxWarp>
            <a:noAutofit/>
          </a:bodyPr>
          <a:lstStyle/>
          <a:p>
            <a:pPr algn="ctr" defTabSz="684213"/>
            <a:r>
              <a:rPr lang="en-US" sz="1100" dirty="0">
                <a:solidFill>
                  <a:schemeClr val="tx2"/>
                </a:solidFill>
                <a:latin typeface="+mn-lt"/>
              </a:rPr>
              <a:t>8800 Series</a:t>
            </a:r>
          </a:p>
        </p:txBody>
      </p:sp>
      <p:pic>
        <p:nvPicPr>
          <p:cNvPr id="2"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24306" y="1907084"/>
            <a:ext cx="1132062" cy="90565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75464" y="1907084"/>
            <a:ext cx="1132063" cy="905650"/>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26622" y="1907084"/>
            <a:ext cx="1132063" cy="905650"/>
          </a:xfrm>
          <a:prstGeom prst="rect">
            <a:avLst/>
          </a:prstGeom>
        </p:spPr>
      </p:pic>
      <p:sp>
        <p:nvSpPr>
          <p:cNvPr id="13" name="Rectangle 12">
            <a:extLst>
              <a:ext uri="{FF2B5EF4-FFF2-40B4-BE49-F238E27FC236}">
                <a16:creationId xmlns:a16="http://schemas.microsoft.com/office/drawing/2014/main" id="{1007010D-8955-4E48-AFA8-B51809E6DA6E}"/>
              </a:ext>
            </a:extLst>
          </p:cNvPr>
          <p:cNvSpPr/>
          <p:nvPr/>
        </p:nvSpPr>
        <p:spPr>
          <a:xfrm>
            <a:off x="4706215" y="2812733"/>
            <a:ext cx="1616148" cy="430887"/>
          </a:xfrm>
          <a:prstGeom prst="rect">
            <a:avLst/>
          </a:prstGeom>
          <a:noFill/>
          <a:ln>
            <a:noFill/>
          </a:ln>
        </p:spPr>
        <p:txBody>
          <a:bodyPr vert="horz" wrap="square" lIns="91424" tIns="91440" rIns="91424" bIns="91440" numCol="1" anchor="t" anchorCtr="0" compatLnSpc="1">
            <a:prstTxWarp prst="textNoShape">
              <a:avLst/>
            </a:prstTxWarp>
            <a:noAutofit/>
          </a:bodyPr>
          <a:lstStyle/>
          <a:p>
            <a:pPr algn="ctr" defTabSz="684213"/>
            <a:r>
              <a:rPr lang="en-US" sz="1100" dirty="0">
                <a:solidFill>
                  <a:schemeClr val="tx2"/>
                </a:solidFill>
                <a:latin typeface="+mn-lt"/>
              </a:rPr>
              <a:t>6800 Series</a:t>
            </a:r>
          </a:p>
        </p:txBody>
      </p:sp>
    </p:spTree>
    <p:extLst>
      <p:ext uri="{BB962C8B-B14F-4D97-AF65-F5344CB8AC3E}">
        <p14:creationId xmlns:p14="http://schemas.microsoft.com/office/powerpoint/2010/main" val="2409942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D5DE370-D224-4D52-9123-CC07A40DC651}"/>
              </a:ext>
            </a:extLst>
          </p:cNvPr>
          <p:cNvSpPr/>
          <p:nvPr/>
        </p:nvSpPr>
        <p:spPr>
          <a:xfrm>
            <a:off x="4572000" y="-1"/>
            <a:ext cx="4572000" cy="5143501"/>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BC76024-3C23-44B9-88EF-A6104F8DB766}"/>
              </a:ext>
            </a:extLst>
          </p:cNvPr>
          <p:cNvSpPr>
            <a:spLocks noGrp="1"/>
          </p:cNvSpPr>
          <p:nvPr>
            <p:ph type="title"/>
          </p:nvPr>
        </p:nvSpPr>
        <p:spPr>
          <a:xfrm>
            <a:off x="437766" y="341313"/>
            <a:ext cx="3829434" cy="731837"/>
          </a:xfrm>
        </p:spPr>
        <p:txBody>
          <a:bodyPr/>
          <a:lstStyle/>
          <a:p>
            <a:r>
              <a:rPr lang="en-US" dirty="0"/>
              <a:t>Vibrant audio for better productivity</a:t>
            </a:r>
          </a:p>
        </p:txBody>
      </p:sp>
      <p:graphicFrame>
        <p:nvGraphicFramePr>
          <p:cNvPr id="40" name="Table 39">
            <a:extLst>
              <a:ext uri="{FF2B5EF4-FFF2-40B4-BE49-F238E27FC236}">
                <a16:creationId xmlns:a16="http://schemas.microsoft.com/office/drawing/2014/main" id="{A6D9FC46-0985-4C7F-86BD-57FADEBE7B81}"/>
              </a:ext>
            </a:extLst>
          </p:cNvPr>
          <p:cNvGraphicFramePr>
            <a:graphicFrameLocks noGrp="1"/>
          </p:cNvGraphicFramePr>
          <p:nvPr>
            <p:extLst>
              <p:ext uri="{D42A27DB-BD31-4B8C-83A1-F6EECF244321}">
                <p14:modId xmlns:p14="http://schemas.microsoft.com/office/powerpoint/2010/main" val="3211426170"/>
              </p:ext>
            </p:extLst>
          </p:nvPr>
        </p:nvGraphicFramePr>
        <p:xfrm>
          <a:off x="526473" y="1323883"/>
          <a:ext cx="3383280" cy="4046220"/>
        </p:xfrm>
        <a:graphic>
          <a:graphicData uri="http://schemas.openxmlformats.org/drawingml/2006/table">
            <a:tbl>
              <a:tblPr firstRow="1" bandRow="1">
                <a:tableStyleId>{C083E6E3-FA7D-4D7B-A595-EF9225AFEA82}</a:tableStyleId>
              </a:tblPr>
              <a:tblGrid>
                <a:gridCol w="3383280">
                  <a:extLst>
                    <a:ext uri="{9D8B030D-6E8A-4147-A177-3AD203B41FA5}">
                      <a16:colId xmlns:a16="http://schemas.microsoft.com/office/drawing/2014/main" val="20000"/>
                    </a:ext>
                  </a:extLst>
                </a:gridCol>
              </a:tblGrid>
              <a:tr h="822960">
                <a:tc>
                  <a:txBody>
                    <a:bodyPr/>
                    <a:lstStyle/>
                    <a:p>
                      <a:r>
                        <a:rPr lang="en-US" sz="1200" b="0" dirty="0">
                          <a:solidFill>
                            <a:schemeClr val="bg1">
                              <a:lumMod val="75000"/>
                            </a:schemeClr>
                          </a:solidFill>
                          <a:latin typeface="+mn-lt"/>
                          <a:cs typeface="CiscoSans Thin"/>
                        </a:rPr>
                        <a:t>A premium</a:t>
                      </a:r>
                      <a:r>
                        <a:rPr lang="en-US" sz="1200" b="0" baseline="0" dirty="0">
                          <a:solidFill>
                            <a:schemeClr val="bg1">
                              <a:lumMod val="75000"/>
                            </a:schemeClr>
                          </a:solidFill>
                          <a:latin typeface="+mn-lt"/>
                          <a:cs typeface="CiscoSans Thin"/>
                        </a:rPr>
                        <a:t> range of wired and wireless </a:t>
                      </a:r>
                      <a:r>
                        <a:rPr lang="en-US" sz="1200" b="0" dirty="0">
                          <a:solidFill>
                            <a:schemeClr val="bg1">
                              <a:lumMod val="75000"/>
                            </a:schemeClr>
                          </a:solidFill>
                          <a:latin typeface="+mn-lt"/>
                          <a:cs typeface="CiscoSans Thin"/>
                        </a:rPr>
                        <a:t>headsets optimized for use with Cisco IP Phones and soft clients.</a:t>
                      </a:r>
                    </a:p>
                    <a:p>
                      <a:endParaRPr lang="en-US" sz="1200" b="0" dirty="0">
                        <a:solidFill>
                          <a:schemeClr val="bg1">
                            <a:lumMod val="75000"/>
                          </a:schemeClr>
                        </a:solidFill>
                        <a:latin typeface="+mn-lt"/>
                        <a:cs typeface="CiscoSans Thin"/>
                      </a:endParaRPr>
                    </a:p>
                    <a:p>
                      <a:r>
                        <a:rPr lang="en-US" sz="1200" b="0" dirty="0">
                          <a:solidFill>
                            <a:schemeClr val="bg1">
                              <a:lumMod val="75000"/>
                            </a:schemeClr>
                          </a:solidFill>
                          <a:latin typeface="+mn-lt"/>
                          <a:cs typeface="CiscoSans Thin"/>
                        </a:rPr>
                        <a:t>Deep integrations</a:t>
                      </a:r>
                      <a:r>
                        <a:rPr lang="en-US" sz="1200" b="0" baseline="0" dirty="0">
                          <a:solidFill>
                            <a:schemeClr val="bg1">
                              <a:lumMod val="75000"/>
                            </a:schemeClr>
                          </a:solidFill>
                          <a:latin typeface="+mn-lt"/>
                          <a:cs typeface="CiscoSans Thin"/>
                        </a:rPr>
                        <a:t> with Cisco hardware and software provide a magical user experience and ease of administration for IT teams.</a:t>
                      </a:r>
                      <a:endParaRPr lang="en-US" sz="1200" b="0" dirty="0">
                        <a:solidFill>
                          <a:schemeClr val="bg1">
                            <a:lumMod val="75000"/>
                          </a:schemeClr>
                        </a:solidFill>
                        <a:latin typeface="+mn-lt"/>
                        <a:cs typeface="CiscoSans Thin"/>
                      </a:endParaRPr>
                    </a:p>
                    <a:p>
                      <a:endParaRPr lang="en-US" sz="1200" dirty="0">
                        <a:solidFill>
                          <a:schemeClr val="bg1">
                            <a:lumMod val="75000"/>
                          </a:schemeClr>
                        </a:solidFill>
                        <a:latin typeface="+mn-lt"/>
                        <a:cs typeface="CiscoSans Thin"/>
                      </a:endParaRPr>
                    </a:p>
                  </a:txBody>
                  <a:tcPr marL="0" marR="0" marT="137160" marB="137160">
                    <a:lnT w="12700" cmpd="sng">
                      <a:noFill/>
                    </a:lnT>
                    <a:lnB w="952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822960">
                <a:tc>
                  <a:txBody>
                    <a:bodyPr/>
                    <a:lstStyle/>
                    <a:p>
                      <a:pPr marL="0" marR="0" lvl="1" indent="0" algn="l" defTabSz="685777" rtl="0" eaLnBrk="1" fontAlgn="auto" latinLnBrk="0" hangingPunct="1">
                        <a:lnSpc>
                          <a:spcPct val="100000"/>
                        </a:lnSpc>
                        <a:spcBef>
                          <a:spcPts val="0"/>
                        </a:spcBef>
                        <a:spcAft>
                          <a:spcPts val="300"/>
                        </a:spcAft>
                        <a:buClr>
                          <a:schemeClr val="tx1">
                            <a:lumMod val="75000"/>
                          </a:schemeClr>
                        </a:buClr>
                        <a:buSzPct val="130000"/>
                        <a:buFontTx/>
                        <a:buNone/>
                        <a:tabLst/>
                        <a:defRPr/>
                      </a:pPr>
                      <a:r>
                        <a:rPr lang="en-US" sz="1200" dirty="0">
                          <a:solidFill>
                            <a:schemeClr val="bg1">
                              <a:lumMod val="75000"/>
                            </a:schemeClr>
                          </a:solidFill>
                          <a:latin typeface="+mn-lt"/>
                          <a:cs typeface="CiscoSans Thin"/>
                        </a:rPr>
                        <a:t>Designed for workers in open work spaces for improved productivity.</a:t>
                      </a:r>
                      <a:endParaRPr lang="en-US" sz="1200" baseline="0" dirty="0">
                        <a:solidFill>
                          <a:schemeClr val="bg1">
                            <a:lumMod val="75000"/>
                          </a:schemeClr>
                        </a:solidFill>
                        <a:latin typeface="+mn-lt"/>
                        <a:cs typeface="CiscoSans Thin"/>
                      </a:endParaRPr>
                    </a:p>
                    <a:p>
                      <a:pPr marL="0" marR="0" lvl="1" indent="0" algn="l" defTabSz="685777" rtl="0" eaLnBrk="1" fontAlgn="auto" latinLnBrk="0" hangingPunct="1">
                        <a:lnSpc>
                          <a:spcPct val="100000"/>
                        </a:lnSpc>
                        <a:spcBef>
                          <a:spcPts val="0"/>
                        </a:spcBef>
                        <a:spcAft>
                          <a:spcPts val="300"/>
                        </a:spcAft>
                        <a:buClr>
                          <a:schemeClr val="tx1">
                            <a:lumMod val="75000"/>
                          </a:schemeClr>
                        </a:buClr>
                        <a:buSzPct val="130000"/>
                        <a:buFontTx/>
                        <a:buNone/>
                        <a:tabLst/>
                        <a:defRPr/>
                      </a:pPr>
                      <a:endParaRPr lang="en-US" sz="1200" baseline="0" dirty="0">
                        <a:solidFill>
                          <a:schemeClr val="bg1">
                            <a:lumMod val="75000"/>
                          </a:schemeClr>
                        </a:solidFill>
                        <a:latin typeface="+mn-lt"/>
                        <a:cs typeface="CiscoSans Thin"/>
                      </a:endParaRPr>
                    </a:p>
                    <a:p>
                      <a:pPr marL="0" marR="0" lvl="1" indent="0" algn="l" defTabSz="685777" rtl="0" eaLnBrk="1" fontAlgn="auto" latinLnBrk="0" hangingPunct="1">
                        <a:lnSpc>
                          <a:spcPct val="100000"/>
                        </a:lnSpc>
                        <a:spcBef>
                          <a:spcPts val="0"/>
                        </a:spcBef>
                        <a:spcAft>
                          <a:spcPts val="300"/>
                        </a:spcAft>
                        <a:buClr>
                          <a:schemeClr val="tx1">
                            <a:lumMod val="75000"/>
                          </a:schemeClr>
                        </a:buClr>
                        <a:buSzPct val="130000"/>
                        <a:buFontTx/>
                        <a:buNone/>
                        <a:tabLst/>
                        <a:defRPr/>
                      </a:pPr>
                      <a:r>
                        <a:rPr lang="en-US" sz="1200" baseline="0" dirty="0">
                          <a:solidFill>
                            <a:schemeClr val="bg1">
                              <a:lumMod val="75000"/>
                            </a:schemeClr>
                          </a:solidFill>
                          <a:latin typeface="+mn-lt"/>
                          <a:cs typeface="CiscoSans Thin"/>
                        </a:rPr>
                        <a:t>Featuring rich</a:t>
                      </a:r>
                      <a:r>
                        <a:rPr lang="en-US" sz="1200" dirty="0">
                          <a:solidFill>
                            <a:schemeClr val="bg1">
                              <a:lumMod val="75000"/>
                            </a:schemeClr>
                          </a:solidFill>
                          <a:latin typeface="+mn-lt"/>
                          <a:cs typeface="CiscoSans Thin"/>
                        </a:rPr>
                        <a:t> audio,</a:t>
                      </a:r>
                      <a:r>
                        <a:rPr lang="en-US" sz="1200" baseline="0" dirty="0">
                          <a:solidFill>
                            <a:schemeClr val="bg1">
                              <a:lumMod val="75000"/>
                            </a:schemeClr>
                          </a:solidFill>
                          <a:latin typeface="+mn-lt"/>
                          <a:cs typeface="CiscoSans Thin"/>
                        </a:rPr>
                        <a:t> </a:t>
                      </a:r>
                      <a:r>
                        <a:rPr lang="en-US" sz="1200" dirty="0">
                          <a:solidFill>
                            <a:schemeClr val="bg1">
                              <a:lumMod val="75000"/>
                            </a:schemeClr>
                          </a:solidFill>
                          <a:latin typeface="+mn-lt"/>
                          <a:cs typeface="CiscoSans Thin"/>
                        </a:rPr>
                        <a:t>powerful noise isolation,</a:t>
                      </a:r>
                      <a:r>
                        <a:rPr lang="en-US" sz="1200" baseline="0" dirty="0">
                          <a:solidFill>
                            <a:schemeClr val="bg1">
                              <a:lumMod val="75000"/>
                            </a:schemeClr>
                          </a:solidFill>
                          <a:latin typeface="+mn-lt"/>
                          <a:cs typeface="CiscoSans Thin"/>
                        </a:rPr>
                        <a:t> intuitive controls, and </a:t>
                      </a:r>
                      <a:r>
                        <a:rPr lang="en-US" sz="1200" dirty="0">
                          <a:solidFill>
                            <a:schemeClr val="bg1">
                              <a:lumMod val="75000"/>
                            </a:schemeClr>
                          </a:solidFill>
                          <a:latin typeface="+mn-lt"/>
                          <a:cs typeface="CiscoSans Thin"/>
                        </a:rPr>
                        <a:t>exceptional comfort for extended wear.</a:t>
                      </a:r>
                    </a:p>
                    <a:p>
                      <a:r>
                        <a:rPr lang="en-US" sz="1200" dirty="0">
                          <a:solidFill>
                            <a:schemeClr val="bg1">
                              <a:lumMod val="75000"/>
                            </a:schemeClr>
                          </a:solidFill>
                          <a:latin typeface="+mn-lt"/>
                          <a:cs typeface="CiscoSans Thin"/>
                        </a:rPr>
                        <a:t> </a:t>
                      </a:r>
                    </a:p>
                  </a:txBody>
                  <a:tcPr marL="0" marR="0" marT="137160" marB="137160">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822960">
                <a:tc>
                  <a:txBody>
                    <a:bodyPr/>
                    <a:lstStyle/>
                    <a:p>
                      <a:pPr marL="0" marR="0" lvl="1" indent="0" algn="l" defTabSz="685777" rtl="0" eaLnBrk="1" fontAlgn="auto" latinLnBrk="0" hangingPunct="1">
                        <a:lnSpc>
                          <a:spcPct val="100000"/>
                        </a:lnSpc>
                        <a:spcBef>
                          <a:spcPts val="0"/>
                        </a:spcBef>
                        <a:spcAft>
                          <a:spcPts val="300"/>
                        </a:spcAft>
                        <a:buClr>
                          <a:schemeClr val="tx1">
                            <a:lumMod val="75000"/>
                          </a:schemeClr>
                        </a:buClr>
                        <a:buSzPct val="130000"/>
                        <a:buFontTx/>
                        <a:buNone/>
                        <a:tabLst/>
                        <a:defRPr/>
                      </a:pPr>
                      <a:endParaRPr lang="en-US" dirty="0">
                        <a:solidFill>
                          <a:schemeClr val="bg1">
                            <a:lumMod val="75000"/>
                          </a:schemeClr>
                        </a:solidFill>
                        <a:latin typeface="+mn-lt"/>
                        <a:cs typeface="CiscoSans Thin"/>
                      </a:endParaRPr>
                    </a:p>
                  </a:txBody>
                  <a:tcPr marL="0" marR="0" marT="137160" marB="137160">
                    <a:lnT w="9525" cap="flat" cmpd="sng" algn="ctr">
                      <a:solidFill>
                        <a:schemeClr val="bg2"/>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5" name="TextBox 44">
            <a:extLst>
              <a:ext uri="{FF2B5EF4-FFF2-40B4-BE49-F238E27FC236}">
                <a16:creationId xmlns:a16="http://schemas.microsoft.com/office/drawing/2014/main" id="{E8A4024C-502E-4D8B-9ED1-213BE3D37E98}"/>
              </a:ext>
            </a:extLst>
          </p:cNvPr>
          <p:cNvSpPr txBox="1"/>
          <p:nvPr/>
        </p:nvSpPr>
        <p:spPr>
          <a:xfrm>
            <a:off x="5315016" y="1014331"/>
            <a:ext cx="3085968" cy="619104"/>
          </a:xfrm>
          <a:prstGeom prst="rect">
            <a:avLst/>
          </a:prstGeom>
          <a:noFill/>
          <a:ln>
            <a:noFill/>
          </a:ln>
        </p:spPr>
        <p:txBody>
          <a:bodyPr vert="horz" wrap="square" lIns="91424" tIns="91440" rIns="91424" bIns="91440" numCol="1" anchor="ctr" anchorCtr="0" compatLnSpc="1">
            <a:prstTxWarp prst="textNoShape">
              <a:avLst/>
            </a:prstTxWarp>
            <a:noAutofit/>
          </a:bodyPr>
          <a:lstStyle>
            <a:defPPr>
              <a:defRPr lang="en-US"/>
            </a:defPPr>
            <a:lvl1pPr algn="ctr" defTabSz="684213">
              <a:lnSpc>
                <a:spcPct val="80000"/>
              </a:lnSpc>
              <a:defRPr sz="1000" b="1">
                <a:solidFill>
                  <a:schemeClr val="tx2"/>
                </a:solidFill>
                <a:ea typeface="ＭＳ Ｐゴシック" charset="0"/>
                <a:cs typeface="CiscoSans"/>
              </a:defRPr>
            </a:lvl1pPr>
            <a:lvl2pPr>
              <a:defRPr>
                <a:solidFill>
                  <a:schemeClr val="tx1"/>
                </a:solidFill>
                <a:latin typeface="Arial" charset="0"/>
                <a:ea typeface="ＭＳ Ｐゴシック" charset="0"/>
                <a:cs typeface="ＭＳ Ｐゴシック" charset="0"/>
              </a:defRPr>
            </a:lvl2pPr>
            <a:lvl3pPr>
              <a:defRPr>
                <a:solidFill>
                  <a:schemeClr val="tx1"/>
                </a:solidFill>
                <a:latin typeface="Arial" charset="0"/>
                <a:ea typeface="ＭＳ Ｐゴシック" charset="0"/>
                <a:cs typeface="ＭＳ Ｐゴシック" charset="0"/>
              </a:defRPr>
            </a:lvl3pPr>
            <a:lvl4pPr>
              <a:defRPr>
                <a:solidFill>
                  <a:schemeClr val="tx1"/>
                </a:solidFill>
                <a:latin typeface="Arial" charset="0"/>
                <a:ea typeface="ＭＳ Ｐゴシック" charset="0"/>
                <a:cs typeface="ＭＳ Ｐゴシック" charset="0"/>
              </a:defRPr>
            </a:lvl4pPr>
            <a:lvl5pPr>
              <a:defRPr>
                <a:solidFill>
                  <a:schemeClr val="tx1"/>
                </a:solidFill>
                <a:latin typeface="Arial" charset="0"/>
                <a:ea typeface="ＭＳ Ｐゴシック" charset="0"/>
                <a:cs typeface="ＭＳ Ｐゴシック" charset="0"/>
              </a:defRPr>
            </a:lvl5pPr>
            <a:lvl6pPr>
              <a:defRPr>
                <a:solidFill>
                  <a:schemeClr val="tx1"/>
                </a:solidFill>
                <a:latin typeface="Arial" charset="0"/>
                <a:ea typeface="ＭＳ Ｐゴシック" charset="0"/>
                <a:cs typeface="ＭＳ Ｐゴシック" charset="0"/>
              </a:defRPr>
            </a:lvl6pPr>
            <a:lvl7pPr>
              <a:defRPr>
                <a:solidFill>
                  <a:schemeClr val="tx1"/>
                </a:solidFill>
                <a:latin typeface="Arial" charset="0"/>
                <a:ea typeface="ＭＳ Ｐゴシック" charset="0"/>
                <a:cs typeface="ＭＳ Ｐゴシック" charset="0"/>
              </a:defRPr>
            </a:lvl7pPr>
            <a:lvl8pPr>
              <a:defRPr>
                <a:solidFill>
                  <a:schemeClr val="tx1"/>
                </a:solidFill>
                <a:latin typeface="Arial" charset="0"/>
                <a:ea typeface="ＭＳ Ｐゴシック" charset="0"/>
                <a:cs typeface="ＭＳ Ｐゴシック" charset="0"/>
              </a:defRPr>
            </a:lvl8pPr>
            <a:lvl9pPr>
              <a:defRPr>
                <a:solidFill>
                  <a:schemeClr val="tx1"/>
                </a:solidFill>
                <a:latin typeface="Arial" charset="0"/>
                <a:ea typeface="ＭＳ Ｐゴシック" charset="0"/>
                <a:cs typeface="ＭＳ Ｐゴシック" charset="0"/>
              </a:defRPr>
            </a:lvl9pPr>
          </a:lstStyle>
          <a:p>
            <a:pPr>
              <a:lnSpc>
                <a:spcPct val="90000"/>
              </a:lnSpc>
            </a:pPr>
            <a:r>
              <a:rPr lang="en-US" sz="2000" b="0" dirty="0">
                <a:latin typeface="+mn-lt"/>
              </a:rPr>
              <a:t>Cisco Headset 500 Series</a:t>
            </a:r>
          </a:p>
        </p:txBody>
      </p:sp>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63604" y="1896534"/>
            <a:ext cx="4188791" cy="2794000"/>
          </a:xfrm>
          <a:prstGeom prst="rect">
            <a:avLst/>
          </a:prstGeom>
        </p:spPr>
      </p:pic>
    </p:spTree>
    <p:extLst>
      <p:ext uri="{BB962C8B-B14F-4D97-AF65-F5344CB8AC3E}">
        <p14:creationId xmlns:p14="http://schemas.microsoft.com/office/powerpoint/2010/main" val="3717500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6A213E-8664-44EB-9E45-603D3A1F09B2}"/>
              </a:ext>
            </a:extLst>
          </p:cNvPr>
          <p:cNvSpPr/>
          <p:nvPr/>
        </p:nvSpPr>
        <p:spPr>
          <a:xfrm>
            <a:off x="0" y="1337310"/>
            <a:ext cx="9144000" cy="2468880"/>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From pocket to the boardroom</a:t>
            </a:r>
          </a:p>
        </p:txBody>
      </p:sp>
      <p:sp>
        <p:nvSpPr>
          <p:cNvPr id="64" name="Rounded Rectangle 46">
            <a:extLst>
              <a:ext uri="{FF2B5EF4-FFF2-40B4-BE49-F238E27FC236}">
                <a16:creationId xmlns:a16="http://schemas.microsoft.com/office/drawing/2014/main" id="{D0D0E1B8-4C83-48F0-95B4-BDC95F7E4922}"/>
              </a:ext>
            </a:extLst>
          </p:cNvPr>
          <p:cNvSpPr/>
          <p:nvPr/>
        </p:nvSpPr>
        <p:spPr>
          <a:xfrm>
            <a:off x="418735" y="2772813"/>
            <a:ext cx="1097280" cy="548640"/>
          </a:xfrm>
          <a:prstGeom prst="roundRect">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3355" rtl="0" eaLnBrk="1" latinLnBrk="0" hangingPunct="1">
              <a:defRPr sz="1800" kern="1200">
                <a:solidFill>
                  <a:schemeClr val="lt1"/>
                </a:solidFill>
                <a:latin typeface="+mn-lt"/>
                <a:ea typeface="+mn-ea"/>
                <a:cs typeface="+mn-cs"/>
              </a:defRPr>
            </a:lvl1pPr>
            <a:lvl2pPr marL="456676" algn="l" defTabSz="913355" rtl="0" eaLnBrk="1" latinLnBrk="0" hangingPunct="1">
              <a:defRPr sz="1800" kern="1200">
                <a:solidFill>
                  <a:schemeClr val="lt1"/>
                </a:solidFill>
                <a:latin typeface="+mn-lt"/>
                <a:ea typeface="+mn-ea"/>
                <a:cs typeface="+mn-cs"/>
              </a:defRPr>
            </a:lvl2pPr>
            <a:lvl3pPr marL="913355" algn="l" defTabSz="913355" rtl="0" eaLnBrk="1" latinLnBrk="0" hangingPunct="1">
              <a:defRPr sz="1800" kern="1200">
                <a:solidFill>
                  <a:schemeClr val="lt1"/>
                </a:solidFill>
                <a:latin typeface="+mn-lt"/>
                <a:ea typeface="+mn-ea"/>
                <a:cs typeface="+mn-cs"/>
              </a:defRPr>
            </a:lvl3pPr>
            <a:lvl4pPr marL="1370033" algn="l" defTabSz="913355" rtl="0" eaLnBrk="1" latinLnBrk="0" hangingPunct="1">
              <a:defRPr sz="1800" kern="1200">
                <a:solidFill>
                  <a:schemeClr val="lt1"/>
                </a:solidFill>
                <a:latin typeface="+mn-lt"/>
                <a:ea typeface="+mn-ea"/>
                <a:cs typeface="+mn-cs"/>
              </a:defRPr>
            </a:lvl4pPr>
            <a:lvl5pPr marL="1826706" algn="l" defTabSz="913355" rtl="0" eaLnBrk="1" latinLnBrk="0" hangingPunct="1">
              <a:defRPr sz="1800" kern="1200">
                <a:solidFill>
                  <a:schemeClr val="lt1"/>
                </a:solidFill>
                <a:latin typeface="+mn-lt"/>
                <a:ea typeface="+mn-ea"/>
                <a:cs typeface="+mn-cs"/>
              </a:defRPr>
            </a:lvl5pPr>
            <a:lvl6pPr marL="2283380" algn="l" defTabSz="913355" rtl="0" eaLnBrk="1" latinLnBrk="0" hangingPunct="1">
              <a:defRPr sz="1800" kern="1200">
                <a:solidFill>
                  <a:schemeClr val="lt1"/>
                </a:solidFill>
                <a:latin typeface="+mn-lt"/>
                <a:ea typeface="+mn-ea"/>
                <a:cs typeface="+mn-cs"/>
              </a:defRPr>
            </a:lvl6pPr>
            <a:lvl7pPr marL="2740065" algn="l" defTabSz="913355" rtl="0" eaLnBrk="1" latinLnBrk="0" hangingPunct="1">
              <a:defRPr sz="1800" kern="1200">
                <a:solidFill>
                  <a:schemeClr val="lt1"/>
                </a:solidFill>
                <a:latin typeface="+mn-lt"/>
                <a:ea typeface="+mn-ea"/>
                <a:cs typeface="+mn-cs"/>
              </a:defRPr>
            </a:lvl7pPr>
            <a:lvl8pPr marL="3196734" algn="l" defTabSz="913355" rtl="0" eaLnBrk="1" latinLnBrk="0" hangingPunct="1">
              <a:defRPr sz="1800" kern="1200">
                <a:solidFill>
                  <a:schemeClr val="lt1"/>
                </a:solidFill>
                <a:latin typeface="+mn-lt"/>
                <a:ea typeface="+mn-ea"/>
                <a:cs typeface="+mn-cs"/>
              </a:defRPr>
            </a:lvl8pPr>
            <a:lvl9pPr marL="3653405" algn="l" defTabSz="913355"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mj-lt"/>
              </a:rPr>
              <a:t>Browser/ mobile</a:t>
            </a:r>
          </a:p>
        </p:txBody>
      </p:sp>
      <p:sp>
        <p:nvSpPr>
          <p:cNvPr id="65" name="Rounded Rectangle 42">
            <a:extLst>
              <a:ext uri="{FF2B5EF4-FFF2-40B4-BE49-F238E27FC236}">
                <a16:creationId xmlns:a16="http://schemas.microsoft.com/office/drawing/2014/main" id="{A210A72A-98C0-4D00-9505-B9A04F76250F}"/>
              </a:ext>
            </a:extLst>
          </p:cNvPr>
          <p:cNvSpPr/>
          <p:nvPr/>
        </p:nvSpPr>
        <p:spPr>
          <a:xfrm>
            <a:off x="1623480" y="2772813"/>
            <a:ext cx="1097280" cy="548640"/>
          </a:xfrm>
          <a:prstGeom prst="roundRect">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3355" rtl="0" eaLnBrk="1" latinLnBrk="0" hangingPunct="1">
              <a:defRPr sz="1800" kern="1200">
                <a:solidFill>
                  <a:schemeClr val="lt1"/>
                </a:solidFill>
                <a:latin typeface="+mn-lt"/>
                <a:ea typeface="+mn-ea"/>
                <a:cs typeface="+mn-cs"/>
              </a:defRPr>
            </a:lvl1pPr>
            <a:lvl2pPr marL="456676" algn="l" defTabSz="913355" rtl="0" eaLnBrk="1" latinLnBrk="0" hangingPunct="1">
              <a:defRPr sz="1800" kern="1200">
                <a:solidFill>
                  <a:schemeClr val="lt1"/>
                </a:solidFill>
                <a:latin typeface="+mn-lt"/>
                <a:ea typeface="+mn-ea"/>
                <a:cs typeface="+mn-cs"/>
              </a:defRPr>
            </a:lvl2pPr>
            <a:lvl3pPr marL="913355" algn="l" defTabSz="913355" rtl="0" eaLnBrk="1" latinLnBrk="0" hangingPunct="1">
              <a:defRPr sz="1800" kern="1200">
                <a:solidFill>
                  <a:schemeClr val="lt1"/>
                </a:solidFill>
                <a:latin typeface="+mn-lt"/>
                <a:ea typeface="+mn-ea"/>
                <a:cs typeface="+mn-cs"/>
              </a:defRPr>
            </a:lvl3pPr>
            <a:lvl4pPr marL="1370033" algn="l" defTabSz="913355" rtl="0" eaLnBrk="1" latinLnBrk="0" hangingPunct="1">
              <a:defRPr sz="1800" kern="1200">
                <a:solidFill>
                  <a:schemeClr val="lt1"/>
                </a:solidFill>
                <a:latin typeface="+mn-lt"/>
                <a:ea typeface="+mn-ea"/>
                <a:cs typeface="+mn-cs"/>
              </a:defRPr>
            </a:lvl4pPr>
            <a:lvl5pPr marL="1826706" algn="l" defTabSz="913355" rtl="0" eaLnBrk="1" latinLnBrk="0" hangingPunct="1">
              <a:defRPr sz="1800" kern="1200">
                <a:solidFill>
                  <a:schemeClr val="lt1"/>
                </a:solidFill>
                <a:latin typeface="+mn-lt"/>
                <a:ea typeface="+mn-ea"/>
                <a:cs typeface="+mn-cs"/>
              </a:defRPr>
            </a:lvl5pPr>
            <a:lvl6pPr marL="2283380" algn="l" defTabSz="913355" rtl="0" eaLnBrk="1" latinLnBrk="0" hangingPunct="1">
              <a:defRPr sz="1800" kern="1200">
                <a:solidFill>
                  <a:schemeClr val="lt1"/>
                </a:solidFill>
                <a:latin typeface="+mn-lt"/>
                <a:ea typeface="+mn-ea"/>
                <a:cs typeface="+mn-cs"/>
              </a:defRPr>
            </a:lvl6pPr>
            <a:lvl7pPr marL="2740065" algn="l" defTabSz="913355" rtl="0" eaLnBrk="1" latinLnBrk="0" hangingPunct="1">
              <a:defRPr sz="1800" kern="1200">
                <a:solidFill>
                  <a:schemeClr val="lt1"/>
                </a:solidFill>
                <a:latin typeface="+mn-lt"/>
                <a:ea typeface="+mn-ea"/>
                <a:cs typeface="+mn-cs"/>
              </a:defRPr>
            </a:lvl7pPr>
            <a:lvl8pPr marL="3196734" algn="l" defTabSz="913355" rtl="0" eaLnBrk="1" latinLnBrk="0" hangingPunct="1">
              <a:defRPr sz="1800" kern="1200">
                <a:solidFill>
                  <a:schemeClr val="lt1"/>
                </a:solidFill>
                <a:latin typeface="+mn-lt"/>
                <a:ea typeface="+mn-ea"/>
                <a:cs typeface="+mn-cs"/>
              </a:defRPr>
            </a:lvl8pPr>
            <a:lvl9pPr marL="3653405" algn="l" defTabSz="913355"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mj-lt"/>
              </a:rPr>
              <a:t>Home</a:t>
            </a:r>
            <a:br>
              <a:rPr lang="en-US" sz="1400" dirty="0">
                <a:solidFill>
                  <a:schemeClr val="tx1"/>
                </a:solidFill>
                <a:latin typeface="+mj-lt"/>
              </a:rPr>
            </a:br>
            <a:r>
              <a:rPr lang="en-US" sz="1400" dirty="0">
                <a:solidFill>
                  <a:schemeClr val="tx1"/>
                </a:solidFill>
                <a:latin typeface="+mj-lt"/>
              </a:rPr>
              <a:t>office</a:t>
            </a:r>
          </a:p>
        </p:txBody>
      </p:sp>
      <p:sp>
        <p:nvSpPr>
          <p:cNvPr id="66" name="Rounded Rectangle 36">
            <a:extLst>
              <a:ext uri="{FF2B5EF4-FFF2-40B4-BE49-F238E27FC236}">
                <a16:creationId xmlns:a16="http://schemas.microsoft.com/office/drawing/2014/main" id="{2BED60EA-0C73-4A1F-BE08-CB91668C8E2A}"/>
              </a:ext>
            </a:extLst>
          </p:cNvPr>
          <p:cNvSpPr/>
          <p:nvPr/>
        </p:nvSpPr>
        <p:spPr>
          <a:xfrm>
            <a:off x="4038319" y="2772813"/>
            <a:ext cx="1097280" cy="548640"/>
          </a:xfrm>
          <a:prstGeom prst="roundRect">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3355" rtl="0" eaLnBrk="1" latinLnBrk="0" hangingPunct="1">
              <a:defRPr sz="1800" kern="1200">
                <a:solidFill>
                  <a:schemeClr val="lt1"/>
                </a:solidFill>
                <a:latin typeface="+mn-lt"/>
                <a:ea typeface="+mn-ea"/>
                <a:cs typeface="+mn-cs"/>
              </a:defRPr>
            </a:lvl1pPr>
            <a:lvl2pPr marL="456676" algn="l" defTabSz="913355" rtl="0" eaLnBrk="1" latinLnBrk="0" hangingPunct="1">
              <a:defRPr sz="1800" kern="1200">
                <a:solidFill>
                  <a:schemeClr val="lt1"/>
                </a:solidFill>
                <a:latin typeface="+mn-lt"/>
                <a:ea typeface="+mn-ea"/>
                <a:cs typeface="+mn-cs"/>
              </a:defRPr>
            </a:lvl2pPr>
            <a:lvl3pPr marL="913355" algn="l" defTabSz="913355" rtl="0" eaLnBrk="1" latinLnBrk="0" hangingPunct="1">
              <a:defRPr sz="1800" kern="1200">
                <a:solidFill>
                  <a:schemeClr val="lt1"/>
                </a:solidFill>
                <a:latin typeface="+mn-lt"/>
                <a:ea typeface="+mn-ea"/>
                <a:cs typeface="+mn-cs"/>
              </a:defRPr>
            </a:lvl3pPr>
            <a:lvl4pPr marL="1370033" algn="l" defTabSz="913355" rtl="0" eaLnBrk="1" latinLnBrk="0" hangingPunct="1">
              <a:defRPr sz="1800" kern="1200">
                <a:solidFill>
                  <a:schemeClr val="lt1"/>
                </a:solidFill>
                <a:latin typeface="+mn-lt"/>
                <a:ea typeface="+mn-ea"/>
                <a:cs typeface="+mn-cs"/>
              </a:defRPr>
            </a:lvl4pPr>
            <a:lvl5pPr marL="1826706" algn="l" defTabSz="913355" rtl="0" eaLnBrk="1" latinLnBrk="0" hangingPunct="1">
              <a:defRPr sz="1800" kern="1200">
                <a:solidFill>
                  <a:schemeClr val="lt1"/>
                </a:solidFill>
                <a:latin typeface="+mn-lt"/>
                <a:ea typeface="+mn-ea"/>
                <a:cs typeface="+mn-cs"/>
              </a:defRPr>
            </a:lvl5pPr>
            <a:lvl6pPr marL="2283380" algn="l" defTabSz="913355" rtl="0" eaLnBrk="1" latinLnBrk="0" hangingPunct="1">
              <a:defRPr sz="1800" kern="1200">
                <a:solidFill>
                  <a:schemeClr val="lt1"/>
                </a:solidFill>
                <a:latin typeface="+mn-lt"/>
                <a:ea typeface="+mn-ea"/>
                <a:cs typeface="+mn-cs"/>
              </a:defRPr>
            </a:lvl6pPr>
            <a:lvl7pPr marL="2740065" algn="l" defTabSz="913355" rtl="0" eaLnBrk="1" latinLnBrk="0" hangingPunct="1">
              <a:defRPr sz="1800" kern="1200">
                <a:solidFill>
                  <a:schemeClr val="lt1"/>
                </a:solidFill>
                <a:latin typeface="+mn-lt"/>
                <a:ea typeface="+mn-ea"/>
                <a:cs typeface="+mn-cs"/>
              </a:defRPr>
            </a:lvl7pPr>
            <a:lvl8pPr marL="3196734" algn="l" defTabSz="913355" rtl="0" eaLnBrk="1" latinLnBrk="0" hangingPunct="1">
              <a:defRPr sz="1800" kern="1200">
                <a:solidFill>
                  <a:schemeClr val="lt1"/>
                </a:solidFill>
                <a:latin typeface="+mn-lt"/>
                <a:ea typeface="+mn-ea"/>
                <a:cs typeface="+mn-cs"/>
              </a:defRPr>
            </a:lvl8pPr>
            <a:lvl9pPr marL="3653405" algn="l" defTabSz="913355"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mj-lt"/>
              </a:rPr>
              <a:t>Small group spaces</a:t>
            </a:r>
          </a:p>
        </p:txBody>
      </p:sp>
      <p:sp>
        <p:nvSpPr>
          <p:cNvPr id="67" name="Rounded Rectangle 28">
            <a:extLst>
              <a:ext uri="{FF2B5EF4-FFF2-40B4-BE49-F238E27FC236}">
                <a16:creationId xmlns:a16="http://schemas.microsoft.com/office/drawing/2014/main" id="{6EC02C89-0728-4069-9179-93207DB4C0DB}"/>
              </a:ext>
            </a:extLst>
          </p:cNvPr>
          <p:cNvSpPr/>
          <p:nvPr/>
        </p:nvSpPr>
        <p:spPr>
          <a:xfrm>
            <a:off x="7660582" y="2772813"/>
            <a:ext cx="1097280" cy="548640"/>
          </a:xfrm>
          <a:prstGeom prst="roundRect">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3355" rtl="0" eaLnBrk="1" latinLnBrk="0" hangingPunct="1">
              <a:defRPr sz="1800" kern="1200">
                <a:solidFill>
                  <a:schemeClr val="lt1"/>
                </a:solidFill>
                <a:latin typeface="+mn-lt"/>
                <a:ea typeface="+mn-ea"/>
                <a:cs typeface="+mn-cs"/>
              </a:defRPr>
            </a:lvl1pPr>
            <a:lvl2pPr marL="456676" algn="l" defTabSz="913355" rtl="0" eaLnBrk="1" latinLnBrk="0" hangingPunct="1">
              <a:defRPr sz="1800" kern="1200">
                <a:solidFill>
                  <a:schemeClr val="lt1"/>
                </a:solidFill>
                <a:latin typeface="+mn-lt"/>
                <a:ea typeface="+mn-ea"/>
                <a:cs typeface="+mn-cs"/>
              </a:defRPr>
            </a:lvl2pPr>
            <a:lvl3pPr marL="913355" algn="l" defTabSz="913355" rtl="0" eaLnBrk="1" latinLnBrk="0" hangingPunct="1">
              <a:defRPr sz="1800" kern="1200">
                <a:solidFill>
                  <a:schemeClr val="lt1"/>
                </a:solidFill>
                <a:latin typeface="+mn-lt"/>
                <a:ea typeface="+mn-ea"/>
                <a:cs typeface="+mn-cs"/>
              </a:defRPr>
            </a:lvl3pPr>
            <a:lvl4pPr marL="1370033" algn="l" defTabSz="913355" rtl="0" eaLnBrk="1" latinLnBrk="0" hangingPunct="1">
              <a:defRPr sz="1800" kern="1200">
                <a:solidFill>
                  <a:schemeClr val="lt1"/>
                </a:solidFill>
                <a:latin typeface="+mn-lt"/>
                <a:ea typeface="+mn-ea"/>
                <a:cs typeface="+mn-cs"/>
              </a:defRPr>
            </a:lvl4pPr>
            <a:lvl5pPr marL="1826706" algn="l" defTabSz="913355" rtl="0" eaLnBrk="1" latinLnBrk="0" hangingPunct="1">
              <a:defRPr sz="1800" kern="1200">
                <a:solidFill>
                  <a:schemeClr val="lt1"/>
                </a:solidFill>
                <a:latin typeface="+mn-lt"/>
                <a:ea typeface="+mn-ea"/>
                <a:cs typeface="+mn-cs"/>
              </a:defRPr>
            </a:lvl5pPr>
            <a:lvl6pPr marL="2283380" algn="l" defTabSz="913355" rtl="0" eaLnBrk="1" latinLnBrk="0" hangingPunct="1">
              <a:defRPr sz="1800" kern="1200">
                <a:solidFill>
                  <a:schemeClr val="lt1"/>
                </a:solidFill>
                <a:latin typeface="+mn-lt"/>
                <a:ea typeface="+mn-ea"/>
                <a:cs typeface="+mn-cs"/>
              </a:defRPr>
            </a:lvl6pPr>
            <a:lvl7pPr marL="2740065" algn="l" defTabSz="913355" rtl="0" eaLnBrk="1" latinLnBrk="0" hangingPunct="1">
              <a:defRPr sz="1800" kern="1200">
                <a:solidFill>
                  <a:schemeClr val="lt1"/>
                </a:solidFill>
                <a:latin typeface="+mn-lt"/>
                <a:ea typeface="+mn-ea"/>
                <a:cs typeface="+mn-cs"/>
              </a:defRPr>
            </a:lvl7pPr>
            <a:lvl8pPr marL="3196734" algn="l" defTabSz="913355" rtl="0" eaLnBrk="1" latinLnBrk="0" hangingPunct="1">
              <a:defRPr sz="1800" kern="1200">
                <a:solidFill>
                  <a:schemeClr val="lt1"/>
                </a:solidFill>
                <a:latin typeface="+mn-lt"/>
                <a:ea typeface="+mn-ea"/>
                <a:cs typeface="+mn-cs"/>
              </a:defRPr>
            </a:lvl8pPr>
            <a:lvl9pPr marL="3653405" algn="l" defTabSz="913355"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mj-lt"/>
              </a:rPr>
              <a:t>Boardrooms</a:t>
            </a:r>
          </a:p>
        </p:txBody>
      </p:sp>
      <p:sp>
        <p:nvSpPr>
          <p:cNvPr id="68" name="Rounded Rectangle 38">
            <a:extLst>
              <a:ext uri="{FF2B5EF4-FFF2-40B4-BE49-F238E27FC236}">
                <a16:creationId xmlns:a16="http://schemas.microsoft.com/office/drawing/2014/main" id="{D1DA4135-1406-455D-80AA-173BCB9473AF}"/>
              </a:ext>
            </a:extLst>
          </p:cNvPr>
          <p:cNvSpPr/>
          <p:nvPr/>
        </p:nvSpPr>
        <p:spPr>
          <a:xfrm>
            <a:off x="2832113" y="2772813"/>
            <a:ext cx="1097280" cy="548640"/>
          </a:xfrm>
          <a:prstGeom prst="roundRect">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3355" rtl="0" eaLnBrk="1" latinLnBrk="0" hangingPunct="1">
              <a:defRPr sz="1800" kern="1200">
                <a:solidFill>
                  <a:schemeClr val="lt1"/>
                </a:solidFill>
                <a:latin typeface="+mn-lt"/>
                <a:ea typeface="+mn-ea"/>
                <a:cs typeface="+mn-cs"/>
              </a:defRPr>
            </a:lvl1pPr>
            <a:lvl2pPr marL="456676" algn="l" defTabSz="913355" rtl="0" eaLnBrk="1" latinLnBrk="0" hangingPunct="1">
              <a:defRPr sz="1800" kern="1200">
                <a:solidFill>
                  <a:schemeClr val="lt1"/>
                </a:solidFill>
                <a:latin typeface="+mn-lt"/>
                <a:ea typeface="+mn-ea"/>
                <a:cs typeface="+mn-cs"/>
              </a:defRPr>
            </a:lvl2pPr>
            <a:lvl3pPr marL="913355" algn="l" defTabSz="913355" rtl="0" eaLnBrk="1" latinLnBrk="0" hangingPunct="1">
              <a:defRPr sz="1800" kern="1200">
                <a:solidFill>
                  <a:schemeClr val="lt1"/>
                </a:solidFill>
                <a:latin typeface="+mn-lt"/>
                <a:ea typeface="+mn-ea"/>
                <a:cs typeface="+mn-cs"/>
              </a:defRPr>
            </a:lvl3pPr>
            <a:lvl4pPr marL="1370033" algn="l" defTabSz="913355" rtl="0" eaLnBrk="1" latinLnBrk="0" hangingPunct="1">
              <a:defRPr sz="1800" kern="1200">
                <a:solidFill>
                  <a:schemeClr val="lt1"/>
                </a:solidFill>
                <a:latin typeface="+mn-lt"/>
                <a:ea typeface="+mn-ea"/>
                <a:cs typeface="+mn-cs"/>
              </a:defRPr>
            </a:lvl4pPr>
            <a:lvl5pPr marL="1826706" algn="l" defTabSz="913355" rtl="0" eaLnBrk="1" latinLnBrk="0" hangingPunct="1">
              <a:defRPr sz="1800" kern="1200">
                <a:solidFill>
                  <a:schemeClr val="lt1"/>
                </a:solidFill>
                <a:latin typeface="+mn-lt"/>
                <a:ea typeface="+mn-ea"/>
                <a:cs typeface="+mn-cs"/>
              </a:defRPr>
            </a:lvl5pPr>
            <a:lvl6pPr marL="2283380" algn="l" defTabSz="913355" rtl="0" eaLnBrk="1" latinLnBrk="0" hangingPunct="1">
              <a:defRPr sz="1800" kern="1200">
                <a:solidFill>
                  <a:schemeClr val="lt1"/>
                </a:solidFill>
                <a:latin typeface="+mn-lt"/>
                <a:ea typeface="+mn-ea"/>
                <a:cs typeface="+mn-cs"/>
              </a:defRPr>
            </a:lvl6pPr>
            <a:lvl7pPr marL="2740065" algn="l" defTabSz="913355" rtl="0" eaLnBrk="1" latinLnBrk="0" hangingPunct="1">
              <a:defRPr sz="1800" kern="1200">
                <a:solidFill>
                  <a:schemeClr val="lt1"/>
                </a:solidFill>
                <a:latin typeface="+mn-lt"/>
                <a:ea typeface="+mn-ea"/>
                <a:cs typeface="+mn-cs"/>
              </a:defRPr>
            </a:lvl7pPr>
            <a:lvl8pPr marL="3196734" algn="l" defTabSz="913355" rtl="0" eaLnBrk="1" latinLnBrk="0" hangingPunct="1">
              <a:defRPr sz="1800" kern="1200">
                <a:solidFill>
                  <a:schemeClr val="lt1"/>
                </a:solidFill>
                <a:latin typeface="+mn-lt"/>
                <a:ea typeface="+mn-ea"/>
                <a:cs typeface="+mn-cs"/>
              </a:defRPr>
            </a:lvl8pPr>
            <a:lvl9pPr marL="3653405" algn="l" defTabSz="913355"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mj-lt"/>
              </a:rPr>
              <a:t>Work</a:t>
            </a:r>
            <a:br>
              <a:rPr lang="en-US" sz="1400" dirty="0">
                <a:solidFill>
                  <a:schemeClr val="tx1"/>
                </a:solidFill>
                <a:latin typeface="+mj-lt"/>
              </a:rPr>
            </a:br>
            <a:r>
              <a:rPr lang="en-US" sz="1400" dirty="0">
                <a:solidFill>
                  <a:schemeClr val="tx1"/>
                </a:solidFill>
                <a:latin typeface="+mj-lt"/>
              </a:rPr>
              <a:t>office</a:t>
            </a:r>
          </a:p>
        </p:txBody>
      </p:sp>
      <p:sp>
        <p:nvSpPr>
          <p:cNvPr id="69" name="Rounded Rectangle 53">
            <a:extLst>
              <a:ext uri="{FF2B5EF4-FFF2-40B4-BE49-F238E27FC236}">
                <a16:creationId xmlns:a16="http://schemas.microsoft.com/office/drawing/2014/main" id="{4B7A4F14-DF69-4D3E-A1F4-043C9ED079C8}"/>
              </a:ext>
            </a:extLst>
          </p:cNvPr>
          <p:cNvSpPr/>
          <p:nvPr/>
        </p:nvSpPr>
        <p:spPr>
          <a:xfrm>
            <a:off x="6454376" y="2772813"/>
            <a:ext cx="1097280" cy="548640"/>
          </a:xfrm>
          <a:prstGeom prst="roundRect">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3355" rtl="0" eaLnBrk="1" latinLnBrk="0" hangingPunct="1">
              <a:defRPr sz="1800" kern="1200">
                <a:solidFill>
                  <a:schemeClr val="lt1"/>
                </a:solidFill>
                <a:latin typeface="+mn-lt"/>
                <a:ea typeface="+mn-ea"/>
                <a:cs typeface="+mn-cs"/>
              </a:defRPr>
            </a:lvl1pPr>
            <a:lvl2pPr marL="456676" algn="l" defTabSz="913355" rtl="0" eaLnBrk="1" latinLnBrk="0" hangingPunct="1">
              <a:defRPr sz="1800" kern="1200">
                <a:solidFill>
                  <a:schemeClr val="lt1"/>
                </a:solidFill>
                <a:latin typeface="+mn-lt"/>
                <a:ea typeface="+mn-ea"/>
                <a:cs typeface="+mn-cs"/>
              </a:defRPr>
            </a:lvl2pPr>
            <a:lvl3pPr marL="913355" algn="l" defTabSz="913355" rtl="0" eaLnBrk="1" latinLnBrk="0" hangingPunct="1">
              <a:defRPr sz="1800" kern="1200">
                <a:solidFill>
                  <a:schemeClr val="lt1"/>
                </a:solidFill>
                <a:latin typeface="+mn-lt"/>
                <a:ea typeface="+mn-ea"/>
                <a:cs typeface="+mn-cs"/>
              </a:defRPr>
            </a:lvl3pPr>
            <a:lvl4pPr marL="1370033" algn="l" defTabSz="913355" rtl="0" eaLnBrk="1" latinLnBrk="0" hangingPunct="1">
              <a:defRPr sz="1800" kern="1200">
                <a:solidFill>
                  <a:schemeClr val="lt1"/>
                </a:solidFill>
                <a:latin typeface="+mn-lt"/>
                <a:ea typeface="+mn-ea"/>
                <a:cs typeface="+mn-cs"/>
              </a:defRPr>
            </a:lvl4pPr>
            <a:lvl5pPr marL="1826706" algn="l" defTabSz="913355" rtl="0" eaLnBrk="1" latinLnBrk="0" hangingPunct="1">
              <a:defRPr sz="1800" kern="1200">
                <a:solidFill>
                  <a:schemeClr val="lt1"/>
                </a:solidFill>
                <a:latin typeface="+mn-lt"/>
                <a:ea typeface="+mn-ea"/>
                <a:cs typeface="+mn-cs"/>
              </a:defRPr>
            </a:lvl5pPr>
            <a:lvl6pPr marL="2283380" algn="l" defTabSz="913355" rtl="0" eaLnBrk="1" latinLnBrk="0" hangingPunct="1">
              <a:defRPr sz="1800" kern="1200">
                <a:solidFill>
                  <a:schemeClr val="lt1"/>
                </a:solidFill>
                <a:latin typeface="+mn-lt"/>
                <a:ea typeface="+mn-ea"/>
                <a:cs typeface="+mn-cs"/>
              </a:defRPr>
            </a:lvl6pPr>
            <a:lvl7pPr marL="2740065" algn="l" defTabSz="913355" rtl="0" eaLnBrk="1" latinLnBrk="0" hangingPunct="1">
              <a:defRPr sz="1800" kern="1200">
                <a:solidFill>
                  <a:schemeClr val="lt1"/>
                </a:solidFill>
                <a:latin typeface="+mn-lt"/>
                <a:ea typeface="+mn-ea"/>
                <a:cs typeface="+mn-cs"/>
              </a:defRPr>
            </a:lvl7pPr>
            <a:lvl8pPr marL="3196734" algn="l" defTabSz="913355" rtl="0" eaLnBrk="1" latinLnBrk="0" hangingPunct="1">
              <a:defRPr sz="1800" kern="1200">
                <a:solidFill>
                  <a:schemeClr val="lt1"/>
                </a:solidFill>
                <a:latin typeface="+mn-lt"/>
                <a:ea typeface="+mn-ea"/>
                <a:cs typeface="+mn-cs"/>
              </a:defRPr>
            </a:lvl8pPr>
            <a:lvl9pPr marL="3653405" algn="l" defTabSz="913355"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mj-lt"/>
              </a:rPr>
              <a:t>Any group space</a:t>
            </a:r>
          </a:p>
        </p:txBody>
      </p:sp>
      <p:sp>
        <p:nvSpPr>
          <p:cNvPr id="136" name="Rounded Rectangle 164">
            <a:extLst>
              <a:ext uri="{FF2B5EF4-FFF2-40B4-BE49-F238E27FC236}">
                <a16:creationId xmlns:a16="http://schemas.microsoft.com/office/drawing/2014/main" id="{E5DE7F2B-09ED-4E9D-BF6D-86A0F5ECA72D}"/>
              </a:ext>
            </a:extLst>
          </p:cNvPr>
          <p:cNvSpPr/>
          <p:nvPr/>
        </p:nvSpPr>
        <p:spPr>
          <a:xfrm>
            <a:off x="5247248" y="2772813"/>
            <a:ext cx="1097280" cy="548640"/>
          </a:xfrm>
          <a:prstGeom prst="roundRect">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3355" rtl="0" eaLnBrk="1" latinLnBrk="0" hangingPunct="1">
              <a:defRPr sz="1800" kern="1200">
                <a:solidFill>
                  <a:schemeClr val="lt1"/>
                </a:solidFill>
                <a:latin typeface="+mn-lt"/>
                <a:ea typeface="+mn-ea"/>
                <a:cs typeface="+mn-cs"/>
              </a:defRPr>
            </a:lvl1pPr>
            <a:lvl2pPr marL="456676" algn="l" defTabSz="913355" rtl="0" eaLnBrk="1" latinLnBrk="0" hangingPunct="1">
              <a:defRPr sz="1800" kern="1200">
                <a:solidFill>
                  <a:schemeClr val="lt1"/>
                </a:solidFill>
                <a:latin typeface="+mn-lt"/>
                <a:ea typeface="+mn-ea"/>
                <a:cs typeface="+mn-cs"/>
              </a:defRPr>
            </a:lvl2pPr>
            <a:lvl3pPr marL="913355" algn="l" defTabSz="913355" rtl="0" eaLnBrk="1" latinLnBrk="0" hangingPunct="1">
              <a:defRPr sz="1800" kern="1200">
                <a:solidFill>
                  <a:schemeClr val="lt1"/>
                </a:solidFill>
                <a:latin typeface="+mn-lt"/>
                <a:ea typeface="+mn-ea"/>
                <a:cs typeface="+mn-cs"/>
              </a:defRPr>
            </a:lvl3pPr>
            <a:lvl4pPr marL="1370033" algn="l" defTabSz="913355" rtl="0" eaLnBrk="1" latinLnBrk="0" hangingPunct="1">
              <a:defRPr sz="1800" kern="1200">
                <a:solidFill>
                  <a:schemeClr val="lt1"/>
                </a:solidFill>
                <a:latin typeface="+mn-lt"/>
                <a:ea typeface="+mn-ea"/>
                <a:cs typeface="+mn-cs"/>
              </a:defRPr>
            </a:lvl4pPr>
            <a:lvl5pPr marL="1826706" algn="l" defTabSz="913355" rtl="0" eaLnBrk="1" latinLnBrk="0" hangingPunct="1">
              <a:defRPr sz="1800" kern="1200">
                <a:solidFill>
                  <a:schemeClr val="lt1"/>
                </a:solidFill>
                <a:latin typeface="+mn-lt"/>
                <a:ea typeface="+mn-ea"/>
                <a:cs typeface="+mn-cs"/>
              </a:defRPr>
            </a:lvl5pPr>
            <a:lvl6pPr marL="2283380" algn="l" defTabSz="913355" rtl="0" eaLnBrk="1" latinLnBrk="0" hangingPunct="1">
              <a:defRPr sz="1800" kern="1200">
                <a:solidFill>
                  <a:schemeClr val="lt1"/>
                </a:solidFill>
                <a:latin typeface="+mn-lt"/>
                <a:ea typeface="+mn-ea"/>
                <a:cs typeface="+mn-cs"/>
              </a:defRPr>
            </a:lvl6pPr>
            <a:lvl7pPr marL="2740065" algn="l" defTabSz="913355" rtl="0" eaLnBrk="1" latinLnBrk="0" hangingPunct="1">
              <a:defRPr sz="1800" kern="1200">
                <a:solidFill>
                  <a:schemeClr val="lt1"/>
                </a:solidFill>
                <a:latin typeface="+mn-lt"/>
                <a:ea typeface="+mn-ea"/>
                <a:cs typeface="+mn-cs"/>
              </a:defRPr>
            </a:lvl7pPr>
            <a:lvl8pPr marL="3196734" algn="l" defTabSz="913355" rtl="0" eaLnBrk="1" latinLnBrk="0" hangingPunct="1">
              <a:defRPr sz="1800" kern="1200">
                <a:solidFill>
                  <a:schemeClr val="lt1"/>
                </a:solidFill>
                <a:latin typeface="+mn-lt"/>
                <a:ea typeface="+mn-ea"/>
                <a:cs typeface="+mn-cs"/>
              </a:defRPr>
            </a:lvl8pPr>
            <a:lvl9pPr marL="3653405" algn="l" defTabSz="913355"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mj-lt"/>
              </a:rPr>
              <a:t>Larger spaces</a:t>
            </a:r>
          </a:p>
        </p:txBody>
      </p:sp>
      <p:grpSp>
        <p:nvGrpSpPr>
          <p:cNvPr id="203" name="Group 202">
            <a:extLst>
              <a:ext uri="{FF2B5EF4-FFF2-40B4-BE49-F238E27FC236}">
                <a16:creationId xmlns:a16="http://schemas.microsoft.com/office/drawing/2014/main" id="{E0EE8F67-1A7A-4FC8-8D57-F25914B1C61C}"/>
              </a:ext>
            </a:extLst>
          </p:cNvPr>
          <p:cNvGrpSpPr>
            <a:grpSpLocks noChangeAspect="1"/>
          </p:cNvGrpSpPr>
          <p:nvPr/>
        </p:nvGrpSpPr>
        <p:grpSpPr>
          <a:xfrm>
            <a:off x="555896" y="1864591"/>
            <a:ext cx="822960" cy="822960"/>
            <a:chOff x="555896" y="3511401"/>
            <a:chExt cx="822960" cy="822960"/>
          </a:xfrm>
        </p:grpSpPr>
        <p:sp>
          <p:nvSpPr>
            <p:cNvPr id="139" name="Oval 138">
              <a:extLst>
                <a:ext uri="{FF2B5EF4-FFF2-40B4-BE49-F238E27FC236}">
                  <a16:creationId xmlns:a16="http://schemas.microsoft.com/office/drawing/2014/main" id="{9D018DEB-CB8D-4A2B-B4E9-5D99301CCFE8}"/>
                </a:ext>
              </a:extLst>
            </p:cNvPr>
            <p:cNvSpPr/>
            <p:nvPr/>
          </p:nvSpPr>
          <p:spPr>
            <a:xfrm>
              <a:off x="555896" y="3511401"/>
              <a:ext cx="822960" cy="822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E4FCE981-C051-4395-B3E0-2E1642C31336}"/>
                </a:ext>
              </a:extLst>
            </p:cNvPr>
            <p:cNvGrpSpPr/>
            <p:nvPr/>
          </p:nvGrpSpPr>
          <p:grpSpPr>
            <a:xfrm>
              <a:off x="820381" y="3662140"/>
              <a:ext cx="293990" cy="521482"/>
              <a:chOff x="820381" y="3662140"/>
              <a:chExt cx="293990" cy="521482"/>
            </a:xfrm>
          </p:grpSpPr>
          <p:sp>
            <p:nvSpPr>
              <p:cNvPr id="145" name="Freeform 307">
                <a:extLst>
                  <a:ext uri="{FF2B5EF4-FFF2-40B4-BE49-F238E27FC236}">
                    <a16:creationId xmlns:a16="http://schemas.microsoft.com/office/drawing/2014/main" id="{CF04D7AF-54B5-4FEA-9D8D-5533E4CA0E44}"/>
                  </a:ext>
                </a:extLst>
              </p:cNvPr>
              <p:cNvSpPr>
                <a:spLocks/>
              </p:cNvSpPr>
              <p:nvPr/>
            </p:nvSpPr>
            <p:spPr bwMode="auto">
              <a:xfrm>
                <a:off x="820381" y="3662140"/>
                <a:ext cx="293990" cy="521482"/>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Rectangle 310">
                <a:extLst>
                  <a:ext uri="{FF2B5EF4-FFF2-40B4-BE49-F238E27FC236}">
                    <a16:creationId xmlns:a16="http://schemas.microsoft.com/office/drawing/2014/main" id="{4445DA7D-0B7F-45D9-9C6E-3838DB8CE915}"/>
                  </a:ext>
                </a:extLst>
              </p:cNvPr>
              <p:cNvSpPr>
                <a:spLocks noChangeArrowheads="1"/>
              </p:cNvSpPr>
              <p:nvPr/>
            </p:nvSpPr>
            <p:spPr bwMode="auto">
              <a:xfrm>
                <a:off x="850129" y="3737383"/>
                <a:ext cx="234492" cy="36048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Rectangle 311">
                <a:extLst>
                  <a:ext uri="{FF2B5EF4-FFF2-40B4-BE49-F238E27FC236}">
                    <a16:creationId xmlns:a16="http://schemas.microsoft.com/office/drawing/2014/main" id="{D99BF10F-4D73-45E3-8C69-5A1DD7C2A92B}"/>
                  </a:ext>
                </a:extLst>
              </p:cNvPr>
              <p:cNvSpPr>
                <a:spLocks noChangeArrowheads="1"/>
              </p:cNvSpPr>
              <p:nvPr/>
            </p:nvSpPr>
            <p:spPr bwMode="auto">
              <a:xfrm>
                <a:off x="850129" y="3737383"/>
                <a:ext cx="234492" cy="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2" name="Group 4">
                <a:extLst>
                  <a:ext uri="{FF2B5EF4-FFF2-40B4-BE49-F238E27FC236}">
                    <a16:creationId xmlns:a16="http://schemas.microsoft.com/office/drawing/2014/main" id="{43CE3AAD-E7AD-453D-9981-0AF0F95B255C}"/>
                  </a:ext>
                </a:extLst>
              </p:cNvPr>
              <p:cNvGrpSpPr>
                <a:grpSpLocks noChangeAspect="1"/>
              </p:cNvGrpSpPr>
              <p:nvPr/>
            </p:nvGrpSpPr>
            <p:grpSpPr bwMode="auto">
              <a:xfrm flipH="1">
                <a:off x="882032" y="3790950"/>
                <a:ext cx="170689" cy="365760"/>
                <a:chOff x="598" y="1936"/>
                <a:chExt cx="287" cy="615"/>
              </a:xfrm>
              <a:solidFill>
                <a:schemeClr val="bg1"/>
              </a:solidFill>
            </p:grpSpPr>
            <p:sp>
              <p:nvSpPr>
                <p:cNvPr id="143" name="Freeform 6">
                  <a:extLst>
                    <a:ext uri="{FF2B5EF4-FFF2-40B4-BE49-F238E27FC236}">
                      <a16:creationId xmlns:a16="http://schemas.microsoft.com/office/drawing/2014/main" id="{453E242B-E7CE-400C-AFBE-3429A6289C60}"/>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7">
                  <a:extLst>
                    <a:ext uri="{FF2B5EF4-FFF2-40B4-BE49-F238E27FC236}">
                      <a16:creationId xmlns:a16="http://schemas.microsoft.com/office/drawing/2014/main" id="{83F2C691-897B-4D37-A696-91622550370A}"/>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6" name="Oval 308">
                <a:extLst>
                  <a:ext uri="{FF2B5EF4-FFF2-40B4-BE49-F238E27FC236}">
                    <a16:creationId xmlns:a16="http://schemas.microsoft.com/office/drawing/2014/main" id="{3A9CC3D7-F8F1-404E-9F6A-083270765F21}"/>
                  </a:ext>
                </a:extLst>
              </p:cNvPr>
              <p:cNvSpPr>
                <a:spLocks noChangeArrowheads="1"/>
              </p:cNvSpPr>
              <p:nvPr/>
            </p:nvSpPr>
            <p:spPr bwMode="auto">
              <a:xfrm>
                <a:off x="953377" y="4129369"/>
                <a:ext cx="33248" cy="33248"/>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309">
                <a:extLst>
                  <a:ext uri="{FF2B5EF4-FFF2-40B4-BE49-F238E27FC236}">
                    <a16:creationId xmlns:a16="http://schemas.microsoft.com/office/drawing/2014/main" id="{5079235D-FD3D-4198-9AAD-EAF644C28B4C}"/>
                  </a:ext>
                </a:extLst>
              </p:cNvPr>
              <p:cNvSpPr>
                <a:spLocks/>
              </p:cNvSpPr>
              <p:nvPr/>
            </p:nvSpPr>
            <p:spPr bwMode="auto">
              <a:xfrm>
                <a:off x="935877" y="3691885"/>
                <a:ext cx="62998" cy="35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215" name="Group 214">
            <a:extLst>
              <a:ext uri="{FF2B5EF4-FFF2-40B4-BE49-F238E27FC236}">
                <a16:creationId xmlns:a16="http://schemas.microsoft.com/office/drawing/2014/main" id="{02B951AA-AA73-4EF9-A43B-B9E9987C7BA9}"/>
              </a:ext>
            </a:extLst>
          </p:cNvPr>
          <p:cNvGrpSpPr>
            <a:grpSpLocks noChangeAspect="1"/>
          </p:cNvGrpSpPr>
          <p:nvPr/>
        </p:nvGrpSpPr>
        <p:grpSpPr>
          <a:xfrm>
            <a:off x="1763024" y="1864591"/>
            <a:ext cx="822960" cy="822960"/>
            <a:chOff x="1760247" y="3511401"/>
            <a:chExt cx="822960" cy="822960"/>
          </a:xfrm>
        </p:grpSpPr>
        <p:sp>
          <p:nvSpPr>
            <p:cNvPr id="186" name="Oval 185">
              <a:extLst>
                <a:ext uri="{FF2B5EF4-FFF2-40B4-BE49-F238E27FC236}">
                  <a16:creationId xmlns:a16="http://schemas.microsoft.com/office/drawing/2014/main" id="{44CFF1AA-F53D-4039-A534-F2D24BC47024}"/>
                </a:ext>
              </a:extLst>
            </p:cNvPr>
            <p:cNvSpPr>
              <a:spLocks noChangeAspect="1"/>
            </p:cNvSpPr>
            <p:nvPr/>
          </p:nvSpPr>
          <p:spPr>
            <a:xfrm>
              <a:off x="1760247" y="3511401"/>
              <a:ext cx="822960" cy="822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 name="Group 213">
              <a:extLst>
                <a:ext uri="{FF2B5EF4-FFF2-40B4-BE49-F238E27FC236}">
                  <a16:creationId xmlns:a16="http://schemas.microsoft.com/office/drawing/2014/main" id="{88FB02C2-8D5F-4D09-885D-C4F03261C56F}"/>
                </a:ext>
              </a:extLst>
            </p:cNvPr>
            <p:cNvGrpSpPr/>
            <p:nvPr/>
          </p:nvGrpSpPr>
          <p:grpSpPr>
            <a:xfrm>
              <a:off x="1901265" y="3718545"/>
              <a:ext cx="540924" cy="408672"/>
              <a:chOff x="1901265" y="3718545"/>
              <a:chExt cx="540924" cy="408672"/>
            </a:xfrm>
          </p:grpSpPr>
          <p:grpSp>
            <p:nvGrpSpPr>
              <p:cNvPr id="188" name="Group 187">
                <a:extLst>
                  <a:ext uri="{FF2B5EF4-FFF2-40B4-BE49-F238E27FC236}">
                    <a16:creationId xmlns:a16="http://schemas.microsoft.com/office/drawing/2014/main" id="{108AA9EA-3472-4849-A4B4-A8EF5EDED7F2}"/>
                  </a:ext>
                </a:extLst>
              </p:cNvPr>
              <p:cNvGrpSpPr>
                <a:grpSpLocks noChangeAspect="1"/>
              </p:cNvGrpSpPr>
              <p:nvPr/>
            </p:nvGrpSpPr>
            <p:grpSpPr>
              <a:xfrm rot="16200000">
                <a:off x="1967391" y="3652419"/>
                <a:ext cx="408672" cy="540924"/>
                <a:chOff x="1631724" y="3365526"/>
                <a:chExt cx="342990" cy="453986"/>
              </a:xfrm>
            </p:grpSpPr>
            <p:sp>
              <p:nvSpPr>
                <p:cNvPr id="199" name="Freeform 312">
                  <a:extLst>
                    <a:ext uri="{FF2B5EF4-FFF2-40B4-BE49-F238E27FC236}">
                      <a16:creationId xmlns:a16="http://schemas.microsoft.com/office/drawing/2014/main" id="{291C43AA-428F-41E5-9310-3CB3D3BF89C8}"/>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313">
                  <a:extLst>
                    <a:ext uri="{FF2B5EF4-FFF2-40B4-BE49-F238E27FC236}">
                      <a16:creationId xmlns:a16="http://schemas.microsoft.com/office/drawing/2014/main" id="{2E26C94D-BF05-4D43-B270-AE1FFB859447}"/>
                    </a:ext>
                  </a:extLst>
                </p:cNvPr>
                <p:cNvSpPr>
                  <a:spLocks noChangeArrowheads="1"/>
                </p:cNvSpPr>
                <p:nvPr/>
              </p:nvSpPr>
              <p:spPr bwMode="auto">
                <a:xfrm>
                  <a:off x="1791707" y="3773923"/>
                  <a:ext cx="23023" cy="2302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314">
                  <a:extLst>
                    <a:ext uri="{FF2B5EF4-FFF2-40B4-BE49-F238E27FC236}">
                      <a16:creationId xmlns:a16="http://schemas.microsoft.com/office/drawing/2014/main" id="{18154A10-219B-4C98-BAFB-1E49E8A28B47}"/>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315">
                  <a:extLst>
                    <a:ext uri="{FF2B5EF4-FFF2-40B4-BE49-F238E27FC236}">
                      <a16:creationId xmlns:a16="http://schemas.microsoft.com/office/drawing/2014/main" id="{4C27B6C6-03AF-4B05-8514-5FFFDA1AF724}"/>
                    </a:ext>
                  </a:extLst>
                </p:cNvPr>
                <p:cNvSpPr>
                  <a:spLocks noChangeArrowheads="1"/>
                </p:cNvSpPr>
                <p:nvPr/>
              </p:nvSpPr>
              <p:spPr bwMode="auto">
                <a:xfrm>
                  <a:off x="1657723" y="3426524"/>
                  <a:ext cx="290991" cy="3339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9" name="Group 188">
                <a:extLst>
                  <a:ext uri="{FF2B5EF4-FFF2-40B4-BE49-F238E27FC236}">
                    <a16:creationId xmlns:a16="http://schemas.microsoft.com/office/drawing/2014/main" id="{00118067-2AE0-42A1-AED4-5B560CB096EC}"/>
                  </a:ext>
                </a:extLst>
              </p:cNvPr>
              <p:cNvGrpSpPr/>
              <p:nvPr/>
            </p:nvGrpSpPr>
            <p:grpSpPr>
              <a:xfrm>
                <a:off x="1993416" y="3881175"/>
                <a:ext cx="360430" cy="216849"/>
                <a:chOff x="3034615" y="2169781"/>
                <a:chExt cx="454528" cy="273461"/>
              </a:xfrm>
            </p:grpSpPr>
            <p:grpSp>
              <p:nvGrpSpPr>
                <p:cNvPr id="190" name="Group 189">
                  <a:extLst>
                    <a:ext uri="{FF2B5EF4-FFF2-40B4-BE49-F238E27FC236}">
                      <a16:creationId xmlns:a16="http://schemas.microsoft.com/office/drawing/2014/main" id="{43484218-95F3-4A17-825A-C7485AF9FB5F}"/>
                    </a:ext>
                  </a:extLst>
                </p:cNvPr>
                <p:cNvGrpSpPr/>
                <p:nvPr/>
              </p:nvGrpSpPr>
              <p:grpSpPr>
                <a:xfrm>
                  <a:off x="3034615" y="2209749"/>
                  <a:ext cx="151306" cy="233489"/>
                  <a:chOff x="3002712" y="2222795"/>
                  <a:chExt cx="151306" cy="233489"/>
                </a:xfrm>
              </p:grpSpPr>
              <p:sp>
                <p:nvSpPr>
                  <p:cNvPr id="197" name="Freeform 155">
                    <a:extLst>
                      <a:ext uri="{FF2B5EF4-FFF2-40B4-BE49-F238E27FC236}">
                        <a16:creationId xmlns:a16="http://schemas.microsoft.com/office/drawing/2014/main" id="{2CB0E5C1-4FA6-4BEC-8ECD-DB2BBD0F4993}"/>
                      </a:ext>
                    </a:extLst>
                  </p:cNvPr>
                  <p:cNvSpPr>
                    <a:spLocks/>
                  </p:cNvSpPr>
                  <p:nvPr/>
                </p:nvSpPr>
                <p:spPr bwMode="auto">
                  <a:xfrm>
                    <a:off x="3002712" y="2339833"/>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8" name="Freeform 7">
                    <a:extLst>
                      <a:ext uri="{FF2B5EF4-FFF2-40B4-BE49-F238E27FC236}">
                        <a16:creationId xmlns:a16="http://schemas.microsoft.com/office/drawing/2014/main" id="{FB20C72F-849B-4AD6-BFEB-45635B73DA39}"/>
                      </a:ext>
                    </a:extLst>
                  </p:cNvPr>
                  <p:cNvSpPr>
                    <a:spLocks/>
                  </p:cNvSpPr>
                  <p:nvPr/>
                </p:nvSpPr>
                <p:spPr bwMode="auto">
                  <a:xfrm>
                    <a:off x="3032762" y="2222795"/>
                    <a:ext cx="90677"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1" name="Group 190">
                  <a:extLst>
                    <a:ext uri="{FF2B5EF4-FFF2-40B4-BE49-F238E27FC236}">
                      <a16:creationId xmlns:a16="http://schemas.microsoft.com/office/drawing/2014/main" id="{E8B68111-2971-490B-B992-2E1CE37772B2}"/>
                    </a:ext>
                  </a:extLst>
                </p:cNvPr>
                <p:cNvGrpSpPr/>
                <p:nvPr/>
              </p:nvGrpSpPr>
              <p:grpSpPr>
                <a:xfrm>
                  <a:off x="3337837" y="2209751"/>
                  <a:ext cx="151306" cy="233491"/>
                  <a:chOff x="3370793" y="2222797"/>
                  <a:chExt cx="151306" cy="233491"/>
                </a:xfrm>
              </p:grpSpPr>
              <p:sp>
                <p:nvSpPr>
                  <p:cNvPr id="195" name="Freeform 153">
                    <a:extLst>
                      <a:ext uri="{FF2B5EF4-FFF2-40B4-BE49-F238E27FC236}">
                        <a16:creationId xmlns:a16="http://schemas.microsoft.com/office/drawing/2014/main" id="{6F137B41-F96A-41B2-B9B2-549DE482B303}"/>
                      </a:ext>
                    </a:extLst>
                  </p:cNvPr>
                  <p:cNvSpPr>
                    <a:spLocks/>
                  </p:cNvSpPr>
                  <p:nvPr/>
                </p:nvSpPr>
                <p:spPr bwMode="auto">
                  <a:xfrm>
                    <a:off x="3370793" y="2339837"/>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6" name="Freeform 7">
                    <a:extLst>
                      <a:ext uri="{FF2B5EF4-FFF2-40B4-BE49-F238E27FC236}">
                        <a16:creationId xmlns:a16="http://schemas.microsoft.com/office/drawing/2014/main" id="{4B995CD4-F0B2-4E78-B7AA-FFF2259E32F9}"/>
                      </a:ext>
                    </a:extLst>
                  </p:cNvPr>
                  <p:cNvSpPr>
                    <a:spLocks/>
                  </p:cNvSpPr>
                  <p:nvPr/>
                </p:nvSpPr>
                <p:spPr bwMode="auto">
                  <a:xfrm>
                    <a:off x="3400843" y="2222797"/>
                    <a:ext cx="90677"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2" name="Group 191">
                  <a:extLst>
                    <a:ext uri="{FF2B5EF4-FFF2-40B4-BE49-F238E27FC236}">
                      <a16:creationId xmlns:a16="http://schemas.microsoft.com/office/drawing/2014/main" id="{22EC7573-6530-4231-8654-B8ABDCC92B48}"/>
                    </a:ext>
                  </a:extLst>
                </p:cNvPr>
                <p:cNvGrpSpPr/>
                <p:nvPr/>
              </p:nvGrpSpPr>
              <p:grpSpPr>
                <a:xfrm>
                  <a:off x="3172537" y="2169781"/>
                  <a:ext cx="177206" cy="273447"/>
                  <a:chOff x="3186755" y="2222396"/>
                  <a:chExt cx="151306" cy="233482"/>
                </a:xfrm>
              </p:grpSpPr>
              <p:sp>
                <p:nvSpPr>
                  <p:cNvPr id="193" name="Freeform 151">
                    <a:extLst>
                      <a:ext uri="{FF2B5EF4-FFF2-40B4-BE49-F238E27FC236}">
                        <a16:creationId xmlns:a16="http://schemas.microsoft.com/office/drawing/2014/main" id="{9E3349F7-0ACA-4A7B-AFCD-6E038257EE9E}"/>
                      </a:ext>
                    </a:extLst>
                  </p:cNvPr>
                  <p:cNvSpPr>
                    <a:spLocks/>
                  </p:cNvSpPr>
                  <p:nvPr/>
                </p:nvSpPr>
                <p:spPr bwMode="auto">
                  <a:xfrm>
                    <a:off x="3186755" y="2339427"/>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4" name="Freeform 7">
                    <a:extLst>
                      <a:ext uri="{FF2B5EF4-FFF2-40B4-BE49-F238E27FC236}">
                        <a16:creationId xmlns:a16="http://schemas.microsoft.com/office/drawing/2014/main" id="{ADF73FDD-9654-486E-B541-8804462A766C}"/>
                      </a:ext>
                    </a:extLst>
                  </p:cNvPr>
                  <p:cNvSpPr>
                    <a:spLocks/>
                  </p:cNvSpPr>
                  <p:nvPr/>
                </p:nvSpPr>
                <p:spPr bwMode="auto">
                  <a:xfrm>
                    <a:off x="3216803" y="2222396"/>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nvGrpSpPr>
          <p:cNvPr id="265" name="Group 264">
            <a:extLst>
              <a:ext uri="{FF2B5EF4-FFF2-40B4-BE49-F238E27FC236}">
                <a16:creationId xmlns:a16="http://schemas.microsoft.com/office/drawing/2014/main" id="{2FA6479C-FB01-403F-BB5F-2CDD1F69D0A2}"/>
              </a:ext>
            </a:extLst>
          </p:cNvPr>
          <p:cNvGrpSpPr>
            <a:grpSpLocks noChangeAspect="1"/>
          </p:cNvGrpSpPr>
          <p:nvPr/>
        </p:nvGrpSpPr>
        <p:grpSpPr>
          <a:xfrm>
            <a:off x="4177280" y="1864591"/>
            <a:ext cx="822960" cy="822960"/>
            <a:chOff x="4157433" y="3582440"/>
            <a:chExt cx="822960" cy="822960"/>
          </a:xfrm>
        </p:grpSpPr>
        <p:sp>
          <p:nvSpPr>
            <p:cNvPr id="217" name="Oval 216">
              <a:extLst>
                <a:ext uri="{FF2B5EF4-FFF2-40B4-BE49-F238E27FC236}">
                  <a16:creationId xmlns:a16="http://schemas.microsoft.com/office/drawing/2014/main" id="{12E8AD52-7E10-4E33-8E4F-A0DDA4B8573F}"/>
                </a:ext>
              </a:extLst>
            </p:cNvPr>
            <p:cNvSpPr>
              <a:spLocks noChangeAspect="1"/>
            </p:cNvSpPr>
            <p:nvPr/>
          </p:nvSpPr>
          <p:spPr>
            <a:xfrm>
              <a:off x="4157433" y="3582440"/>
              <a:ext cx="822960" cy="822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4" name="Group 263">
              <a:extLst>
                <a:ext uri="{FF2B5EF4-FFF2-40B4-BE49-F238E27FC236}">
                  <a16:creationId xmlns:a16="http://schemas.microsoft.com/office/drawing/2014/main" id="{BF19C6C7-89D6-4D16-80F3-541AF6C350B4}"/>
                </a:ext>
              </a:extLst>
            </p:cNvPr>
            <p:cNvGrpSpPr/>
            <p:nvPr/>
          </p:nvGrpSpPr>
          <p:grpSpPr>
            <a:xfrm>
              <a:off x="4317453" y="3744393"/>
              <a:ext cx="502920" cy="556820"/>
              <a:chOff x="4317453" y="3744393"/>
              <a:chExt cx="502920" cy="556820"/>
            </a:xfrm>
          </p:grpSpPr>
          <p:grpSp>
            <p:nvGrpSpPr>
              <p:cNvPr id="246" name="Group 245">
                <a:extLst>
                  <a:ext uri="{FF2B5EF4-FFF2-40B4-BE49-F238E27FC236}">
                    <a16:creationId xmlns:a16="http://schemas.microsoft.com/office/drawing/2014/main" id="{459A6201-2E49-4B72-BDA1-7D3C0234BC26}"/>
                  </a:ext>
                </a:extLst>
              </p:cNvPr>
              <p:cNvGrpSpPr/>
              <p:nvPr/>
            </p:nvGrpSpPr>
            <p:grpSpPr>
              <a:xfrm>
                <a:off x="4317453" y="3744393"/>
                <a:ext cx="502920" cy="556820"/>
                <a:chOff x="4317453" y="3744393"/>
                <a:chExt cx="502920" cy="556820"/>
              </a:xfrm>
            </p:grpSpPr>
            <p:sp>
              <p:nvSpPr>
                <p:cNvPr id="241" name="Rectangle: Rounded Corners 240">
                  <a:extLst>
                    <a:ext uri="{FF2B5EF4-FFF2-40B4-BE49-F238E27FC236}">
                      <a16:creationId xmlns:a16="http://schemas.microsoft.com/office/drawing/2014/main" id="{83076D1C-72E5-4B62-A5D4-2B4A2311DB56}"/>
                    </a:ext>
                  </a:extLst>
                </p:cNvPr>
                <p:cNvSpPr/>
                <p:nvPr/>
              </p:nvSpPr>
              <p:spPr>
                <a:xfrm>
                  <a:off x="4317453" y="3744393"/>
                  <a:ext cx="502920" cy="320040"/>
                </a:xfrm>
                <a:prstGeom prst="roundRect">
                  <a:avLst>
                    <a:gd name="adj" fmla="val 750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Rectangle 241">
                  <a:extLst>
                    <a:ext uri="{FF2B5EF4-FFF2-40B4-BE49-F238E27FC236}">
                      <a16:creationId xmlns:a16="http://schemas.microsoft.com/office/drawing/2014/main" id="{FBED278D-5AC4-44EC-AE0E-FCF3C3278901}"/>
                    </a:ext>
                  </a:extLst>
                </p:cNvPr>
                <p:cNvSpPr/>
                <p:nvPr/>
              </p:nvSpPr>
              <p:spPr>
                <a:xfrm>
                  <a:off x="4361907" y="3784915"/>
                  <a:ext cx="414012" cy="23899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Rectangle 242">
                  <a:extLst>
                    <a:ext uri="{FF2B5EF4-FFF2-40B4-BE49-F238E27FC236}">
                      <a16:creationId xmlns:a16="http://schemas.microsoft.com/office/drawing/2014/main" id="{0A190625-3D95-4F8C-A791-0FF4A99C7C90}"/>
                    </a:ext>
                  </a:extLst>
                </p:cNvPr>
                <p:cNvSpPr/>
                <p:nvPr/>
              </p:nvSpPr>
              <p:spPr>
                <a:xfrm>
                  <a:off x="4546053" y="4039845"/>
                  <a:ext cx="45720" cy="2462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Rectangle: Rounded Corners 243">
                  <a:extLst>
                    <a:ext uri="{FF2B5EF4-FFF2-40B4-BE49-F238E27FC236}">
                      <a16:creationId xmlns:a16="http://schemas.microsoft.com/office/drawing/2014/main" id="{63D1758C-B534-494E-8F39-AA58CEA85B7D}"/>
                    </a:ext>
                  </a:extLst>
                </p:cNvPr>
                <p:cNvSpPr/>
                <p:nvPr/>
              </p:nvSpPr>
              <p:spPr>
                <a:xfrm>
                  <a:off x="4431753" y="4255493"/>
                  <a:ext cx="274320" cy="4572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Oval 244">
                  <a:extLst>
                    <a:ext uri="{FF2B5EF4-FFF2-40B4-BE49-F238E27FC236}">
                      <a16:creationId xmlns:a16="http://schemas.microsoft.com/office/drawing/2014/main" id="{3E21CF88-3008-4754-9EB9-BEC91EBB491D}"/>
                    </a:ext>
                  </a:extLst>
                </p:cNvPr>
                <p:cNvSpPr>
                  <a:spLocks noChangeAspect="1"/>
                </p:cNvSpPr>
                <p:nvPr/>
              </p:nvSpPr>
              <p:spPr>
                <a:xfrm>
                  <a:off x="4559769" y="3756143"/>
                  <a:ext cx="18288" cy="1828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1" name="Group 250">
                <a:extLst>
                  <a:ext uri="{FF2B5EF4-FFF2-40B4-BE49-F238E27FC236}">
                    <a16:creationId xmlns:a16="http://schemas.microsoft.com/office/drawing/2014/main" id="{6E8A0AF5-043E-40AB-AF67-B2F864F930F4}"/>
                  </a:ext>
                </a:extLst>
              </p:cNvPr>
              <p:cNvGrpSpPr/>
              <p:nvPr/>
            </p:nvGrpSpPr>
            <p:grpSpPr>
              <a:xfrm>
                <a:off x="4396633" y="3819875"/>
                <a:ext cx="338808" cy="203836"/>
                <a:chOff x="3034615" y="2167010"/>
                <a:chExt cx="454528" cy="273456"/>
              </a:xfrm>
            </p:grpSpPr>
            <p:grpSp>
              <p:nvGrpSpPr>
                <p:cNvPr id="252" name="Group 251">
                  <a:extLst>
                    <a:ext uri="{FF2B5EF4-FFF2-40B4-BE49-F238E27FC236}">
                      <a16:creationId xmlns:a16="http://schemas.microsoft.com/office/drawing/2014/main" id="{E5E5B4FD-EDEA-4130-BBAA-AD7861878968}"/>
                    </a:ext>
                  </a:extLst>
                </p:cNvPr>
                <p:cNvGrpSpPr/>
                <p:nvPr/>
              </p:nvGrpSpPr>
              <p:grpSpPr>
                <a:xfrm>
                  <a:off x="3034615" y="2206977"/>
                  <a:ext cx="151306" cy="233489"/>
                  <a:chOff x="3002712" y="2220023"/>
                  <a:chExt cx="151306" cy="233489"/>
                </a:xfrm>
              </p:grpSpPr>
              <p:sp>
                <p:nvSpPr>
                  <p:cNvPr id="259" name="Freeform 137">
                    <a:extLst>
                      <a:ext uri="{FF2B5EF4-FFF2-40B4-BE49-F238E27FC236}">
                        <a16:creationId xmlns:a16="http://schemas.microsoft.com/office/drawing/2014/main" id="{0F04C667-FF17-494E-B54C-C0B4E406A4DD}"/>
                      </a:ext>
                    </a:extLst>
                  </p:cNvPr>
                  <p:cNvSpPr>
                    <a:spLocks/>
                  </p:cNvSpPr>
                  <p:nvPr/>
                </p:nvSpPr>
                <p:spPr bwMode="auto">
                  <a:xfrm>
                    <a:off x="3002712"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60" name="Freeform 7">
                    <a:extLst>
                      <a:ext uri="{FF2B5EF4-FFF2-40B4-BE49-F238E27FC236}">
                        <a16:creationId xmlns:a16="http://schemas.microsoft.com/office/drawing/2014/main" id="{AA5D2AA6-2ABF-4512-8791-E17960764F94}"/>
                      </a:ext>
                    </a:extLst>
                  </p:cNvPr>
                  <p:cNvSpPr>
                    <a:spLocks/>
                  </p:cNvSpPr>
                  <p:nvPr/>
                </p:nvSpPr>
                <p:spPr bwMode="auto">
                  <a:xfrm>
                    <a:off x="3032762"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3" name="Group 252">
                  <a:extLst>
                    <a:ext uri="{FF2B5EF4-FFF2-40B4-BE49-F238E27FC236}">
                      <a16:creationId xmlns:a16="http://schemas.microsoft.com/office/drawing/2014/main" id="{3C3AB24C-1E26-42B6-B946-912E0CCEE809}"/>
                    </a:ext>
                  </a:extLst>
                </p:cNvPr>
                <p:cNvGrpSpPr/>
                <p:nvPr/>
              </p:nvGrpSpPr>
              <p:grpSpPr>
                <a:xfrm>
                  <a:off x="3337837" y="2206977"/>
                  <a:ext cx="151306" cy="233489"/>
                  <a:chOff x="3370793" y="2220023"/>
                  <a:chExt cx="151306" cy="233489"/>
                </a:xfrm>
              </p:grpSpPr>
              <p:sp>
                <p:nvSpPr>
                  <p:cNvPr id="257" name="Freeform 141">
                    <a:extLst>
                      <a:ext uri="{FF2B5EF4-FFF2-40B4-BE49-F238E27FC236}">
                        <a16:creationId xmlns:a16="http://schemas.microsoft.com/office/drawing/2014/main" id="{9A8763B9-CE45-4ECB-B810-C6AA73566731}"/>
                      </a:ext>
                    </a:extLst>
                  </p:cNvPr>
                  <p:cNvSpPr>
                    <a:spLocks/>
                  </p:cNvSpPr>
                  <p:nvPr/>
                </p:nvSpPr>
                <p:spPr bwMode="auto">
                  <a:xfrm>
                    <a:off x="3370793"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58" name="Freeform 7">
                    <a:extLst>
                      <a:ext uri="{FF2B5EF4-FFF2-40B4-BE49-F238E27FC236}">
                        <a16:creationId xmlns:a16="http://schemas.microsoft.com/office/drawing/2014/main" id="{F437A53D-4957-467E-8D36-8D544512BED3}"/>
                      </a:ext>
                    </a:extLst>
                  </p:cNvPr>
                  <p:cNvSpPr>
                    <a:spLocks/>
                  </p:cNvSpPr>
                  <p:nvPr/>
                </p:nvSpPr>
                <p:spPr bwMode="auto">
                  <a:xfrm>
                    <a:off x="3400843"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4" name="Group 253">
                  <a:extLst>
                    <a:ext uri="{FF2B5EF4-FFF2-40B4-BE49-F238E27FC236}">
                      <a16:creationId xmlns:a16="http://schemas.microsoft.com/office/drawing/2014/main" id="{34C51E02-6721-4287-9324-9236779A3E8A}"/>
                    </a:ext>
                  </a:extLst>
                </p:cNvPr>
                <p:cNvGrpSpPr/>
                <p:nvPr/>
              </p:nvGrpSpPr>
              <p:grpSpPr>
                <a:xfrm>
                  <a:off x="3172535" y="2167010"/>
                  <a:ext cx="177206" cy="273456"/>
                  <a:chOff x="3186753" y="2220023"/>
                  <a:chExt cx="151306" cy="233489"/>
                </a:xfrm>
              </p:grpSpPr>
              <p:sp>
                <p:nvSpPr>
                  <p:cNvPr id="255" name="Freeform 139">
                    <a:extLst>
                      <a:ext uri="{FF2B5EF4-FFF2-40B4-BE49-F238E27FC236}">
                        <a16:creationId xmlns:a16="http://schemas.microsoft.com/office/drawing/2014/main" id="{69A35172-0439-4B42-A2D8-7383AFB1B372}"/>
                      </a:ext>
                    </a:extLst>
                  </p:cNvPr>
                  <p:cNvSpPr>
                    <a:spLocks/>
                  </p:cNvSpPr>
                  <p:nvPr/>
                </p:nvSpPr>
                <p:spPr bwMode="auto">
                  <a:xfrm>
                    <a:off x="3186753"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56" name="Freeform 7">
                    <a:extLst>
                      <a:ext uri="{FF2B5EF4-FFF2-40B4-BE49-F238E27FC236}">
                        <a16:creationId xmlns:a16="http://schemas.microsoft.com/office/drawing/2014/main" id="{6525EE35-D6FC-4C62-A7E2-95604F84575D}"/>
                      </a:ext>
                    </a:extLst>
                  </p:cNvPr>
                  <p:cNvSpPr>
                    <a:spLocks/>
                  </p:cNvSpPr>
                  <p:nvPr/>
                </p:nvSpPr>
                <p:spPr bwMode="auto">
                  <a:xfrm>
                    <a:off x="3216803"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nvGrpSpPr>
          <p:cNvPr id="293" name="Group 292">
            <a:extLst>
              <a:ext uri="{FF2B5EF4-FFF2-40B4-BE49-F238E27FC236}">
                <a16:creationId xmlns:a16="http://schemas.microsoft.com/office/drawing/2014/main" id="{AFE82F7D-C4EF-423E-ADC3-0A26B3D0D265}"/>
              </a:ext>
            </a:extLst>
          </p:cNvPr>
          <p:cNvGrpSpPr>
            <a:grpSpLocks noChangeAspect="1"/>
          </p:cNvGrpSpPr>
          <p:nvPr/>
        </p:nvGrpSpPr>
        <p:grpSpPr>
          <a:xfrm>
            <a:off x="5384408" y="1864591"/>
            <a:ext cx="822960" cy="822960"/>
            <a:chOff x="5365237" y="3582440"/>
            <a:chExt cx="822960" cy="822960"/>
          </a:xfrm>
        </p:grpSpPr>
        <p:sp>
          <p:nvSpPr>
            <p:cNvPr id="218" name="Oval 217">
              <a:extLst>
                <a:ext uri="{FF2B5EF4-FFF2-40B4-BE49-F238E27FC236}">
                  <a16:creationId xmlns:a16="http://schemas.microsoft.com/office/drawing/2014/main" id="{FE3BE66B-16C0-47C5-BA0B-A16B3606358C}"/>
                </a:ext>
              </a:extLst>
            </p:cNvPr>
            <p:cNvSpPr>
              <a:spLocks noChangeAspect="1"/>
            </p:cNvSpPr>
            <p:nvPr/>
          </p:nvSpPr>
          <p:spPr>
            <a:xfrm>
              <a:off x="5365237" y="3582440"/>
              <a:ext cx="822960" cy="822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2" name="Group 291">
              <a:extLst>
                <a:ext uri="{FF2B5EF4-FFF2-40B4-BE49-F238E27FC236}">
                  <a16:creationId xmlns:a16="http://schemas.microsoft.com/office/drawing/2014/main" id="{394078A1-413A-4BCE-8586-6273205E0EAC}"/>
                </a:ext>
              </a:extLst>
            </p:cNvPr>
            <p:cNvGrpSpPr/>
            <p:nvPr/>
          </p:nvGrpSpPr>
          <p:grpSpPr>
            <a:xfrm>
              <a:off x="5489334" y="3788180"/>
              <a:ext cx="574766" cy="411480"/>
              <a:chOff x="5489334" y="3811040"/>
              <a:chExt cx="574766" cy="411480"/>
            </a:xfrm>
          </p:grpSpPr>
          <p:sp>
            <p:nvSpPr>
              <p:cNvPr id="281" name="Rectangle: Rounded Corners 280">
                <a:extLst>
                  <a:ext uri="{FF2B5EF4-FFF2-40B4-BE49-F238E27FC236}">
                    <a16:creationId xmlns:a16="http://schemas.microsoft.com/office/drawing/2014/main" id="{4075B17D-32AE-4ED3-B477-C558D6E365DE}"/>
                  </a:ext>
                </a:extLst>
              </p:cNvPr>
              <p:cNvSpPr/>
              <p:nvPr/>
            </p:nvSpPr>
            <p:spPr>
              <a:xfrm>
                <a:off x="5489334" y="3811040"/>
                <a:ext cx="574766" cy="411480"/>
              </a:xfrm>
              <a:prstGeom prst="roundRect">
                <a:avLst>
                  <a:gd name="adj" fmla="val 976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Rectangle 281">
                <a:extLst>
                  <a:ext uri="{FF2B5EF4-FFF2-40B4-BE49-F238E27FC236}">
                    <a16:creationId xmlns:a16="http://schemas.microsoft.com/office/drawing/2014/main" id="{148BB2C6-10BC-4595-B54C-8C702B0ACE8C}"/>
                  </a:ext>
                </a:extLst>
              </p:cNvPr>
              <p:cNvSpPr/>
              <p:nvPr/>
            </p:nvSpPr>
            <p:spPr>
              <a:xfrm>
                <a:off x="5525257" y="3858937"/>
                <a:ext cx="502920" cy="32918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Oval 284">
                <a:extLst>
                  <a:ext uri="{FF2B5EF4-FFF2-40B4-BE49-F238E27FC236}">
                    <a16:creationId xmlns:a16="http://schemas.microsoft.com/office/drawing/2014/main" id="{11968399-5048-4A96-A00A-82EB341F2FEF}"/>
                  </a:ext>
                </a:extLst>
              </p:cNvPr>
              <p:cNvSpPr>
                <a:spLocks noChangeAspect="1"/>
              </p:cNvSpPr>
              <p:nvPr/>
            </p:nvSpPr>
            <p:spPr>
              <a:xfrm>
                <a:off x="5766267" y="3824469"/>
                <a:ext cx="20901" cy="20901"/>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1" name="Group 270">
                <a:extLst>
                  <a:ext uri="{FF2B5EF4-FFF2-40B4-BE49-F238E27FC236}">
                    <a16:creationId xmlns:a16="http://schemas.microsoft.com/office/drawing/2014/main" id="{792016C2-CCFD-4F76-83A7-85D17B20F656}"/>
                  </a:ext>
                </a:extLst>
              </p:cNvPr>
              <p:cNvGrpSpPr>
                <a:grpSpLocks noChangeAspect="1"/>
              </p:cNvGrpSpPr>
              <p:nvPr/>
            </p:nvGrpSpPr>
            <p:grpSpPr>
              <a:xfrm>
                <a:off x="5570051" y="3897305"/>
                <a:ext cx="227982" cy="137160"/>
                <a:chOff x="3034615" y="2167010"/>
                <a:chExt cx="454528" cy="273456"/>
              </a:xfrm>
            </p:grpSpPr>
            <p:grpSp>
              <p:nvGrpSpPr>
                <p:cNvPr id="272" name="Group 271">
                  <a:extLst>
                    <a:ext uri="{FF2B5EF4-FFF2-40B4-BE49-F238E27FC236}">
                      <a16:creationId xmlns:a16="http://schemas.microsoft.com/office/drawing/2014/main" id="{347BFAF3-44DB-4801-A2EE-5544F3D18689}"/>
                    </a:ext>
                  </a:extLst>
                </p:cNvPr>
                <p:cNvGrpSpPr/>
                <p:nvPr/>
              </p:nvGrpSpPr>
              <p:grpSpPr>
                <a:xfrm>
                  <a:off x="3034615" y="2206977"/>
                  <a:ext cx="151306" cy="233489"/>
                  <a:chOff x="3002712" y="2220023"/>
                  <a:chExt cx="151306" cy="233489"/>
                </a:xfrm>
              </p:grpSpPr>
              <p:sp>
                <p:nvSpPr>
                  <p:cNvPr id="279" name="Freeform 137">
                    <a:extLst>
                      <a:ext uri="{FF2B5EF4-FFF2-40B4-BE49-F238E27FC236}">
                        <a16:creationId xmlns:a16="http://schemas.microsoft.com/office/drawing/2014/main" id="{F018A7F0-EE16-4FB3-B84D-6C7471F33E58}"/>
                      </a:ext>
                    </a:extLst>
                  </p:cNvPr>
                  <p:cNvSpPr>
                    <a:spLocks/>
                  </p:cNvSpPr>
                  <p:nvPr/>
                </p:nvSpPr>
                <p:spPr bwMode="auto">
                  <a:xfrm>
                    <a:off x="3002712"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0" name="Freeform 7">
                    <a:extLst>
                      <a:ext uri="{FF2B5EF4-FFF2-40B4-BE49-F238E27FC236}">
                        <a16:creationId xmlns:a16="http://schemas.microsoft.com/office/drawing/2014/main" id="{CE76C23A-0C36-4488-8FA2-B7EF70AF4C30}"/>
                      </a:ext>
                    </a:extLst>
                  </p:cNvPr>
                  <p:cNvSpPr>
                    <a:spLocks/>
                  </p:cNvSpPr>
                  <p:nvPr/>
                </p:nvSpPr>
                <p:spPr bwMode="auto">
                  <a:xfrm>
                    <a:off x="3032762"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3" name="Group 272">
                  <a:extLst>
                    <a:ext uri="{FF2B5EF4-FFF2-40B4-BE49-F238E27FC236}">
                      <a16:creationId xmlns:a16="http://schemas.microsoft.com/office/drawing/2014/main" id="{4C45547B-DFF4-44DC-9EFB-EFD004F5AF8C}"/>
                    </a:ext>
                  </a:extLst>
                </p:cNvPr>
                <p:cNvGrpSpPr/>
                <p:nvPr/>
              </p:nvGrpSpPr>
              <p:grpSpPr>
                <a:xfrm>
                  <a:off x="3337837" y="2206977"/>
                  <a:ext cx="151306" cy="233489"/>
                  <a:chOff x="3370793" y="2220023"/>
                  <a:chExt cx="151306" cy="233489"/>
                </a:xfrm>
              </p:grpSpPr>
              <p:sp>
                <p:nvSpPr>
                  <p:cNvPr id="277" name="Freeform 141">
                    <a:extLst>
                      <a:ext uri="{FF2B5EF4-FFF2-40B4-BE49-F238E27FC236}">
                        <a16:creationId xmlns:a16="http://schemas.microsoft.com/office/drawing/2014/main" id="{F0DDBBB6-8F05-4B37-9426-B7CAA1004C50}"/>
                      </a:ext>
                    </a:extLst>
                  </p:cNvPr>
                  <p:cNvSpPr>
                    <a:spLocks/>
                  </p:cNvSpPr>
                  <p:nvPr/>
                </p:nvSpPr>
                <p:spPr bwMode="auto">
                  <a:xfrm>
                    <a:off x="3370793"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8" name="Freeform 7">
                    <a:extLst>
                      <a:ext uri="{FF2B5EF4-FFF2-40B4-BE49-F238E27FC236}">
                        <a16:creationId xmlns:a16="http://schemas.microsoft.com/office/drawing/2014/main" id="{27BA0EAB-00B9-4D63-927F-2900BD6716AD}"/>
                      </a:ext>
                    </a:extLst>
                  </p:cNvPr>
                  <p:cNvSpPr>
                    <a:spLocks/>
                  </p:cNvSpPr>
                  <p:nvPr/>
                </p:nvSpPr>
                <p:spPr bwMode="auto">
                  <a:xfrm>
                    <a:off x="3400843"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4" name="Group 273">
                  <a:extLst>
                    <a:ext uri="{FF2B5EF4-FFF2-40B4-BE49-F238E27FC236}">
                      <a16:creationId xmlns:a16="http://schemas.microsoft.com/office/drawing/2014/main" id="{57D185F7-ABB1-42B8-B169-E4B6BDEE3DE0}"/>
                    </a:ext>
                  </a:extLst>
                </p:cNvPr>
                <p:cNvGrpSpPr/>
                <p:nvPr/>
              </p:nvGrpSpPr>
              <p:grpSpPr>
                <a:xfrm>
                  <a:off x="3172535" y="2167010"/>
                  <a:ext cx="177206" cy="273456"/>
                  <a:chOff x="3186753" y="2220023"/>
                  <a:chExt cx="151306" cy="233489"/>
                </a:xfrm>
              </p:grpSpPr>
              <p:sp>
                <p:nvSpPr>
                  <p:cNvPr id="275" name="Freeform 139">
                    <a:extLst>
                      <a:ext uri="{FF2B5EF4-FFF2-40B4-BE49-F238E27FC236}">
                        <a16:creationId xmlns:a16="http://schemas.microsoft.com/office/drawing/2014/main" id="{7D6D5DBF-F72D-4D8B-9119-60D963B800E4}"/>
                      </a:ext>
                    </a:extLst>
                  </p:cNvPr>
                  <p:cNvSpPr>
                    <a:spLocks/>
                  </p:cNvSpPr>
                  <p:nvPr/>
                </p:nvSpPr>
                <p:spPr bwMode="auto">
                  <a:xfrm>
                    <a:off x="3186753"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6" name="Freeform 7">
                    <a:extLst>
                      <a:ext uri="{FF2B5EF4-FFF2-40B4-BE49-F238E27FC236}">
                        <a16:creationId xmlns:a16="http://schemas.microsoft.com/office/drawing/2014/main" id="{DBE71BD2-C847-41C4-A02A-9D23B5FC00EA}"/>
                      </a:ext>
                    </a:extLst>
                  </p:cNvPr>
                  <p:cNvSpPr>
                    <a:spLocks/>
                  </p:cNvSpPr>
                  <p:nvPr/>
                </p:nvSpPr>
                <p:spPr bwMode="auto">
                  <a:xfrm>
                    <a:off x="3216803"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86" name="Rectangle 285">
                <a:extLst>
                  <a:ext uri="{FF2B5EF4-FFF2-40B4-BE49-F238E27FC236}">
                    <a16:creationId xmlns:a16="http://schemas.microsoft.com/office/drawing/2014/main" id="{875CDAA4-239C-42F4-AF3F-C55A8B77A311}"/>
                  </a:ext>
                </a:extLst>
              </p:cNvPr>
              <p:cNvSpPr/>
              <p:nvPr/>
            </p:nvSpPr>
            <p:spPr>
              <a:xfrm>
                <a:off x="5504219" y="4034794"/>
                <a:ext cx="544997" cy="182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1" name="Group 290">
                <a:extLst>
                  <a:ext uri="{FF2B5EF4-FFF2-40B4-BE49-F238E27FC236}">
                    <a16:creationId xmlns:a16="http://schemas.microsoft.com/office/drawing/2014/main" id="{87AC6894-4215-4037-9176-51CDA3D5CAD7}"/>
                  </a:ext>
                </a:extLst>
              </p:cNvPr>
              <p:cNvGrpSpPr/>
              <p:nvPr/>
            </p:nvGrpSpPr>
            <p:grpSpPr>
              <a:xfrm>
                <a:off x="5855915" y="3895598"/>
                <a:ext cx="115795" cy="118872"/>
                <a:chOff x="5863535" y="3895598"/>
                <a:chExt cx="115795" cy="118872"/>
              </a:xfrm>
              <a:solidFill>
                <a:schemeClr val="bg1"/>
              </a:solidFill>
            </p:grpSpPr>
            <p:sp>
              <p:nvSpPr>
                <p:cNvPr id="287" name="Rectangle: Rounded Corners 286">
                  <a:extLst>
                    <a:ext uri="{FF2B5EF4-FFF2-40B4-BE49-F238E27FC236}">
                      <a16:creationId xmlns:a16="http://schemas.microsoft.com/office/drawing/2014/main" id="{BCB2E102-715F-4BC7-9964-4E35FF844D0D}"/>
                    </a:ext>
                  </a:extLst>
                </p:cNvPr>
                <p:cNvSpPr/>
                <p:nvPr/>
              </p:nvSpPr>
              <p:spPr>
                <a:xfrm>
                  <a:off x="5863535" y="3950462"/>
                  <a:ext cx="18288" cy="64008"/>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Rectangle: Rounded Corners 287">
                  <a:extLst>
                    <a:ext uri="{FF2B5EF4-FFF2-40B4-BE49-F238E27FC236}">
                      <a16:creationId xmlns:a16="http://schemas.microsoft.com/office/drawing/2014/main" id="{A82411A1-3B03-4146-B65F-3B54E3B5D3CA}"/>
                    </a:ext>
                  </a:extLst>
                </p:cNvPr>
                <p:cNvSpPr/>
                <p:nvPr/>
              </p:nvSpPr>
              <p:spPr>
                <a:xfrm>
                  <a:off x="5896037" y="3919381"/>
                  <a:ext cx="18288" cy="95089"/>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Rectangle: Rounded Corners 288">
                  <a:extLst>
                    <a:ext uri="{FF2B5EF4-FFF2-40B4-BE49-F238E27FC236}">
                      <a16:creationId xmlns:a16="http://schemas.microsoft.com/office/drawing/2014/main" id="{ED78B8A4-0900-45B0-B2D2-D1A6A92D8D4B}"/>
                    </a:ext>
                  </a:extLst>
                </p:cNvPr>
                <p:cNvSpPr/>
                <p:nvPr/>
              </p:nvSpPr>
              <p:spPr>
                <a:xfrm>
                  <a:off x="5928539" y="3950462"/>
                  <a:ext cx="18288" cy="64008"/>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Rectangle: Rounded Corners 289">
                  <a:extLst>
                    <a:ext uri="{FF2B5EF4-FFF2-40B4-BE49-F238E27FC236}">
                      <a16:creationId xmlns:a16="http://schemas.microsoft.com/office/drawing/2014/main" id="{2E829F9D-A0CC-4788-8893-4776AC390212}"/>
                    </a:ext>
                  </a:extLst>
                </p:cNvPr>
                <p:cNvSpPr/>
                <p:nvPr/>
              </p:nvSpPr>
              <p:spPr>
                <a:xfrm>
                  <a:off x="5961042" y="3895598"/>
                  <a:ext cx="18288" cy="11887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334" name="Group 333">
            <a:extLst>
              <a:ext uri="{FF2B5EF4-FFF2-40B4-BE49-F238E27FC236}">
                <a16:creationId xmlns:a16="http://schemas.microsoft.com/office/drawing/2014/main" id="{D197ED94-66ED-4D87-8862-A29F13A47A57}"/>
              </a:ext>
            </a:extLst>
          </p:cNvPr>
          <p:cNvGrpSpPr>
            <a:grpSpLocks noChangeAspect="1"/>
          </p:cNvGrpSpPr>
          <p:nvPr/>
        </p:nvGrpSpPr>
        <p:grpSpPr>
          <a:xfrm>
            <a:off x="6591536" y="1864591"/>
            <a:ext cx="822960" cy="822960"/>
            <a:chOff x="6544224" y="3525118"/>
            <a:chExt cx="822960" cy="822960"/>
          </a:xfrm>
        </p:grpSpPr>
        <p:sp>
          <p:nvSpPr>
            <p:cNvPr id="298" name="Oval 297">
              <a:extLst>
                <a:ext uri="{FF2B5EF4-FFF2-40B4-BE49-F238E27FC236}">
                  <a16:creationId xmlns:a16="http://schemas.microsoft.com/office/drawing/2014/main" id="{3648D80E-80A0-479C-983A-77CC6B16F685}"/>
                </a:ext>
              </a:extLst>
            </p:cNvPr>
            <p:cNvSpPr>
              <a:spLocks noChangeAspect="1"/>
            </p:cNvSpPr>
            <p:nvPr/>
          </p:nvSpPr>
          <p:spPr>
            <a:xfrm>
              <a:off x="6544224" y="3525118"/>
              <a:ext cx="822960" cy="822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3" name="Group 332">
              <a:extLst>
                <a:ext uri="{FF2B5EF4-FFF2-40B4-BE49-F238E27FC236}">
                  <a16:creationId xmlns:a16="http://schemas.microsoft.com/office/drawing/2014/main" id="{52420125-69F1-4756-AC68-434827E65792}"/>
                </a:ext>
              </a:extLst>
            </p:cNvPr>
            <p:cNvGrpSpPr>
              <a:grpSpLocks noChangeAspect="1"/>
            </p:cNvGrpSpPr>
            <p:nvPr/>
          </p:nvGrpSpPr>
          <p:grpSpPr>
            <a:xfrm>
              <a:off x="6702740" y="3756430"/>
              <a:ext cx="505928" cy="457200"/>
              <a:chOff x="6668321" y="3730858"/>
              <a:chExt cx="574766" cy="519408"/>
            </a:xfrm>
          </p:grpSpPr>
          <p:sp>
            <p:nvSpPr>
              <p:cNvPr id="300" name="Rectangle: Rounded Corners 299">
                <a:extLst>
                  <a:ext uri="{FF2B5EF4-FFF2-40B4-BE49-F238E27FC236}">
                    <a16:creationId xmlns:a16="http://schemas.microsoft.com/office/drawing/2014/main" id="{82AF6AD6-260B-417C-B338-3EC05114E7C7}"/>
                  </a:ext>
                </a:extLst>
              </p:cNvPr>
              <p:cNvSpPr/>
              <p:nvPr/>
            </p:nvSpPr>
            <p:spPr>
              <a:xfrm>
                <a:off x="6668321" y="3730858"/>
                <a:ext cx="574766" cy="411480"/>
              </a:xfrm>
              <a:prstGeom prst="roundRect">
                <a:avLst>
                  <a:gd name="adj" fmla="val 976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Rectangle 300">
                <a:extLst>
                  <a:ext uri="{FF2B5EF4-FFF2-40B4-BE49-F238E27FC236}">
                    <a16:creationId xmlns:a16="http://schemas.microsoft.com/office/drawing/2014/main" id="{86FB3709-F3A9-4E26-9AF7-550AF22E557F}"/>
                  </a:ext>
                </a:extLst>
              </p:cNvPr>
              <p:cNvSpPr/>
              <p:nvPr/>
            </p:nvSpPr>
            <p:spPr>
              <a:xfrm>
                <a:off x="6704244" y="3772006"/>
                <a:ext cx="502920" cy="32918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1" name="Group 330">
                <a:extLst>
                  <a:ext uri="{FF2B5EF4-FFF2-40B4-BE49-F238E27FC236}">
                    <a16:creationId xmlns:a16="http://schemas.microsoft.com/office/drawing/2014/main" id="{5098BC8E-F9AB-41AF-B2DF-4AA4971B4896}"/>
                  </a:ext>
                </a:extLst>
              </p:cNvPr>
              <p:cNvGrpSpPr>
                <a:grpSpLocks noChangeAspect="1"/>
              </p:cNvGrpSpPr>
              <p:nvPr/>
            </p:nvGrpSpPr>
            <p:grpSpPr>
              <a:xfrm>
                <a:off x="6818544" y="3837081"/>
                <a:ext cx="274320" cy="153427"/>
                <a:chOff x="6824263" y="3845461"/>
                <a:chExt cx="326981" cy="199036"/>
              </a:xfrm>
            </p:grpSpPr>
            <p:grpSp>
              <p:nvGrpSpPr>
                <p:cNvPr id="326" name="Group 325">
                  <a:extLst>
                    <a:ext uri="{FF2B5EF4-FFF2-40B4-BE49-F238E27FC236}">
                      <a16:creationId xmlns:a16="http://schemas.microsoft.com/office/drawing/2014/main" id="{7C1D2C54-149B-4D04-8798-0C792E77241C}"/>
                    </a:ext>
                  </a:extLst>
                </p:cNvPr>
                <p:cNvGrpSpPr/>
                <p:nvPr/>
              </p:nvGrpSpPr>
              <p:grpSpPr>
                <a:xfrm>
                  <a:off x="6824263" y="3845461"/>
                  <a:ext cx="326981" cy="79108"/>
                  <a:chOff x="6824263" y="3845461"/>
                  <a:chExt cx="326981" cy="79108"/>
                </a:xfrm>
              </p:grpSpPr>
              <p:sp>
                <p:nvSpPr>
                  <p:cNvPr id="323" name="Oval 322">
                    <a:extLst>
                      <a:ext uri="{FF2B5EF4-FFF2-40B4-BE49-F238E27FC236}">
                        <a16:creationId xmlns:a16="http://schemas.microsoft.com/office/drawing/2014/main" id="{D0C0E544-88EE-4883-B029-4A7C087F4728}"/>
                      </a:ext>
                    </a:extLst>
                  </p:cNvPr>
                  <p:cNvSpPr>
                    <a:spLocks noChangeAspect="1"/>
                  </p:cNvSpPr>
                  <p:nvPr/>
                </p:nvSpPr>
                <p:spPr>
                  <a:xfrm>
                    <a:off x="6824263" y="3845461"/>
                    <a:ext cx="79108" cy="7910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Oval 323">
                    <a:extLst>
                      <a:ext uri="{FF2B5EF4-FFF2-40B4-BE49-F238E27FC236}">
                        <a16:creationId xmlns:a16="http://schemas.microsoft.com/office/drawing/2014/main" id="{23C708FF-BF3C-428E-A09F-48434030BB25}"/>
                      </a:ext>
                    </a:extLst>
                  </p:cNvPr>
                  <p:cNvSpPr>
                    <a:spLocks noChangeAspect="1"/>
                  </p:cNvSpPr>
                  <p:nvPr/>
                </p:nvSpPr>
                <p:spPr>
                  <a:xfrm>
                    <a:off x="6948200" y="3845461"/>
                    <a:ext cx="79108" cy="7910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Oval 324">
                    <a:extLst>
                      <a:ext uri="{FF2B5EF4-FFF2-40B4-BE49-F238E27FC236}">
                        <a16:creationId xmlns:a16="http://schemas.microsoft.com/office/drawing/2014/main" id="{6F1680B9-852F-449B-A61F-E744B481FF9D}"/>
                      </a:ext>
                    </a:extLst>
                  </p:cNvPr>
                  <p:cNvSpPr>
                    <a:spLocks noChangeAspect="1"/>
                  </p:cNvSpPr>
                  <p:nvPr/>
                </p:nvSpPr>
                <p:spPr>
                  <a:xfrm>
                    <a:off x="7072136" y="3845461"/>
                    <a:ext cx="79108" cy="7910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7" name="Group 326">
                  <a:extLst>
                    <a:ext uri="{FF2B5EF4-FFF2-40B4-BE49-F238E27FC236}">
                      <a16:creationId xmlns:a16="http://schemas.microsoft.com/office/drawing/2014/main" id="{D6799FBC-B747-4C9B-9F98-C384CC764F10}"/>
                    </a:ext>
                  </a:extLst>
                </p:cNvPr>
                <p:cNvGrpSpPr/>
                <p:nvPr/>
              </p:nvGrpSpPr>
              <p:grpSpPr>
                <a:xfrm>
                  <a:off x="6824263" y="3965389"/>
                  <a:ext cx="326981" cy="79108"/>
                  <a:chOff x="6824263" y="3845461"/>
                  <a:chExt cx="326981" cy="79108"/>
                </a:xfrm>
              </p:grpSpPr>
              <p:sp>
                <p:nvSpPr>
                  <p:cNvPr id="328" name="Oval 327">
                    <a:extLst>
                      <a:ext uri="{FF2B5EF4-FFF2-40B4-BE49-F238E27FC236}">
                        <a16:creationId xmlns:a16="http://schemas.microsoft.com/office/drawing/2014/main" id="{3AB44B6F-0E5C-4843-A76A-84CAFB523506}"/>
                      </a:ext>
                    </a:extLst>
                  </p:cNvPr>
                  <p:cNvSpPr>
                    <a:spLocks noChangeAspect="1"/>
                  </p:cNvSpPr>
                  <p:nvPr/>
                </p:nvSpPr>
                <p:spPr>
                  <a:xfrm>
                    <a:off x="6824263" y="3845461"/>
                    <a:ext cx="79108" cy="7910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Oval 328">
                    <a:extLst>
                      <a:ext uri="{FF2B5EF4-FFF2-40B4-BE49-F238E27FC236}">
                        <a16:creationId xmlns:a16="http://schemas.microsoft.com/office/drawing/2014/main" id="{1A4D986D-1949-4F2F-B122-645439CDD52C}"/>
                      </a:ext>
                    </a:extLst>
                  </p:cNvPr>
                  <p:cNvSpPr>
                    <a:spLocks noChangeAspect="1"/>
                  </p:cNvSpPr>
                  <p:nvPr/>
                </p:nvSpPr>
                <p:spPr>
                  <a:xfrm>
                    <a:off x="6948200" y="3845461"/>
                    <a:ext cx="79108" cy="7910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Oval 329">
                    <a:extLst>
                      <a:ext uri="{FF2B5EF4-FFF2-40B4-BE49-F238E27FC236}">
                        <a16:creationId xmlns:a16="http://schemas.microsoft.com/office/drawing/2014/main" id="{881A8199-4ED9-493F-8066-479999B6119E}"/>
                      </a:ext>
                    </a:extLst>
                  </p:cNvPr>
                  <p:cNvSpPr>
                    <a:spLocks noChangeAspect="1"/>
                  </p:cNvSpPr>
                  <p:nvPr/>
                </p:nvSpPr>
                <p:spPr>
                  <a:xfrm>
                    <a:off x="7072136" y="3845461"/>
                    <a:ext cx="79108" cy="7910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32" name="Rectangle: Rounded Corners 331">
                <a:extLst>
                  <a:ext uri="{FF2B5EF4-FFF2-40B4-BE49-F238E27FC236}">
                    <a16:creationId xmlns:a16="http://schemas.microsoft.com/office/drawing/2014/main" id="{70D790F2-CFEA-4CEC-93C4-BB29E0362810}"/>
                  </a:ext>
                </a:extLst>
              </p:cNvPr>
              <p:cNvSpPr/>
              <p:nvPr/>
            </p:nvSpPr>
            <p:spPr>
              <a:xfrm rot="19197472">
                <a:off x="7059054" y="3975946"/>
                <a:ext cx="45720" cy="27432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82" name="Group 381">
            <a:extLst>
              <a:ext uri="{FF2B5EF4-FFF2-40B4-BE49-F238E27FC236}">
                <a16:creationId xmlns:a16="http://schemas.microsoft.com/office/drawing/2014/main" id="{489F50C6-ED91-4BD9-BCB7-19C90E18596F}"/>
              </a:ext>
            </a:extLst>
          </p:cNvPr>
          <p:cNvGrpSpPr>
            <a:grpSpLocks noChangeAspect="1"/>
          </p:cNvGrpSpPr>
          <p:nvPr/>
        </p:nvGrpSpPr>
        <p:grpSpPr>
          <a:xfrm>
            <a:off x="2970152" y="1864591"/>
            <a:ext cx="822960" cy="822960"/>
            <a:chOff x="2989322" y="3788417"/>
            <a:chExt cx="822960" cy="822960"/>
          </a:xfrm>
        </p:grpSpPr>
        <p:sp>
          <p:nvSpPr>
            <p:cNvPr id="169" name="Oval 168">
              <a:extLst>
                <a:ext uri="{FF2B5EF4-FFF2-40B4-BE49-F238E27FC236}">
                  <a16:creationId xmlns:a16="http://schemas.microsoft.com/office/drawing/2014/main" id="{4E97B5E8-D1F1-49F0-980D-D81A56A83047}"/>
                </a:ext>
              </a:extLst>
            </p:cNvPr>
            <p:cNvSpPr>
              <a:spLocks noChangeAspect="1"/>
            </p:cNvSpPr>
            <p:nvPr/>
          </p:nvSpPr>
          <p:spPr>
            <a:xfrm>
              <a:off x="2989322" y="3788417"/>
              <a:ext cx="822960" cy="822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1" name="Group 380">
              <a:extLst>
                <a:ext uri="{FF2B5EF4-FFF2-40B4-BE49-F238E27FC236}">
                  <a16:creationId xmlns:a16="http://schemas.microsoft.com/office/drawing/2014/main" id="{ACB5738E-0CD6-40D7-9927-0E46A1249D36}"/>
                </a:ext>
              </a:extLst>
            </p:cNvPr>
            <p:cNvGrpSpPr/>
            <p:nvPr/>
          </p:nvGrpSpPr>
          <p:grpSpPr>
            <a:xfrm>
              <a:off x="3147838" y="3930983"/>
              <a:ext cx="505928" cy="486302"/>
              <a:chOff x="3147838" y="3907853"/>
              <a:chExt cx="505928" cy="486302"/>
            </a:xfrm>
          </p:grpSpPr>
          <p:grpSp>
            <p:nvGrpSpPr>
              <p:cNvPr id="358" name="Group 21">
                <a:extLst>
                  <a:ext uri="{FF2B5EF4-FFF2-40B4-BE49-F238E27FC236}">
                    <a16:creationId xmlns:a16="http://schemas.microsoft.com/office/drawing/2014/main" id="{2D4B6A56-DF72-4451-8D3A-0358E301126F}"/>
                  </a:ext>
                </a:extLst>
              </p:cNvPr>
              <p:cNvGrpSpPr/>
              <p:nvPr/>
            </p:nvGrpSpPr>
            <p:grpSpPr>
              <a:xfrm>
                <a:off x="3360228" y="3907853"/>
                <a:ext cx="81149" cy="93493"/>
                <a:chOff x="4043359" y="2173279"/>
                <a:chExt cx="1054096" cy="1214433"/>
              </a:xfrm>
              <a:solidFill>
                <a:schemeClr val="bg1"/>
              </a:solidFill>
              <a:effectLst/>
            </p:grpSpPr>
            <p:sp>
              <p:nvSpPr>
                <p:cNvPr id="363" name="Freeform 26">
                  <a:extLst>
                    <a:ext uri="{FF2B5EF4-FFF2-40B4-BE49-F238E27FC236}">
                      <a16:creationId xmlns:a16="http://schemas.microsoft.com/office/drawing/2014/main" id="{4D02A269-08A1-40FF-8E89-942D799973EB}"/>
                    </a:ext>
                  </a:extLst>
                </p:cNvPr>
                <p:cNvSpPr>
                  <a:spLocks noEditPoints="1"/>
                </p:cNvSpPr>
                <p:nvPr/>
              </p:nvSpPr>
              <p:spPr bwMode="auto">
                <a:xfrm>
                  <a:off x="4343394" y="2468558"/>
                  <a:ext cx="454027" cy="449270"/>
                </a:xfrm>
                <a:custGeom>
                  <a:avLst/>
                  <a:gdLst/>
                  <a:ahLst/>
                  <a:cxnLst>
                    <a:cxn ang="0">
                      <a:pos x="61" y="0"/>
                    </a:cxn>
                    <a:cxn ang="0">
                      <a:pos x="0" y="60"/>
                    </a:cxn>
                    <a:cxn ang="0">
                      <a:pos x="61" y="120"/>
                    </a:cxn>
                    <a:cxn ang="0">
                      <a:pos x="121" y="60"/>
                    </a:cxn>
                    <a:cxn ang="0">
                      <a:pos x="61" y="0"/>
                    </a:cxn>
                    <a:cxn ang="0">
                      <a:pos x="61" y="98"/>
                    </a:cxn>
                    <a:cxn ang="0">
                      <a:pos x="22" y="60"/>
                    </a:cxn>
                    <a:cxn ang="0">
                      <a:pos x="61" y="21"/>
                    </a:cxn>
                    <a:cxn ang="0">
                      <a:pos x="99" y="60"/>
                    </a:cxn>
                    <a:cxn ang="0">
                      <a:pos x="61" y="98"/>
                    </a:cxn>
                  </a:cxnLst>
                  <a:rect l="0" t="0" r="r" b="b"/>
                  <a:pathLst>
                    <a:path w="121" h="120">
                      <a:moveTo>
                        <a:pt x="61" y="0"/>
                      </a:moveTo>
                      <a:cubicBezTo>
                        <a:pt x="27" y="0"/>
                        <a:pt x="0" y="27"/>
                        <a:pt x="0" y="60"/>
                      </a:cubicBezTo>
                      <a:cubicBezTo>
                        <a:pt x="0" y="93"/>
                        <a:pt x="27" y="120"/>
                        <a:pt x="61" y="120"/>
                      </a:cubicBezTo>
                      <a:cubicBezTo>
                        <a:pt x="94" y="120"/>
                        <a:pt x="121" y="93"/>
                        <a:pt x="121" y="60"/>
                      </a:cubicBezTo>
                      <a:cubicBezTo>
                        <a:pt x="121" y="27"/>
                        <a:pt x="94" y="0"/>
                        <a:pt x="61" y="0"/>
                      </a:cubicBezTo>
                      <a:moveTo>
                        <a:pt x="61" y="98"/>
                      </a:moveTo>
                      <a:cubicBezTo>
                        <a:pt x="39" y="98"/>
                        <a:pt x="22" y="81"/>
                        <a:pt x="22" y="60"/>
                      </a:cubicBezTo>
                      <a:cubicBezTo>
                        <a:pt x="22" y="39"/>
                        <a:pt x="39" y="21"/>
                        <a:pt x="61" y="21"/>
                      </a:cubicBezTo>
                      <a:cubicBezTo>
                        <a:pt x="82" y="21"/>
                        <a:pt x="99" y="39"/>
                        <a:pt x="99" y="60"/>
                      </a:cubicBezTo>
                      <a:cubicBezTo>
                        <a:pt x="99" y="81"/>
                        <a:pt x="82" y="98"/>
                        <a:pt x="61" y="98"/>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3355" rtl="0" eaLnBrk="1" latinLnBrk="0" hangingPunct="1">
                    <a:defRPr sz="1800" kern="1200">
                      <a:solidFill>
                        <a:schemeClr val="tx1"/>
                      </a:solidFill>
                      <a:latin typeface="+mn-lt"/>
                      <a:ea typeface="+mn-ea"/>
                      <a:cs typeface="+mn-cs"/>
                    </a:defRPr>
                  </a:lvl1pPr>
                  <a:lvl2pPr marL="456676"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3" algn="l" defTabSz="913355" rtl="0" eaLnBrk="1" latinLnBrk="0" hangingPunct="1">
                    <a:defRPr sz="1800" kern="1200">
                      <a:solidFill>
                        <a:schemeClr val="tx1"/>
                      </a:solidFill>
                      <a:latin typeface="+mn-lt"/>
                      <a:ea typeface="+mn-ea"/>
                      <a:cs typeface="+mn-cs"/>
                    </a:defRPr>
                  </a:lvl4pPr>
                  <a:lvl5pPr marL="1826706" algn="l" defTabSz="913355" rtl="0" eaLnBrk="1" latinLnBrk="0" hangingPunct="1">
                    <a:defRPr sz="1800" kern="1200">
                      <a:solidFill>
                        <a:schemeClr val="tx1"/>
                      </a:solidFill>
                      <a:latin typeface="+mn-lt"/>
                      <a:ea typeface="+mn-ea"/>
                      <a:cs typeface="+mn-cs"/>
                    </a:defRPr>
                  </a:lvl5pPr>
                  <a:lvl6pPr marL="2283380" algn="l" defTabSz="913355" rtl="0" eaLnBrk="1" latinLnBrk="0" hangingPunct="1">
                    <a:defRPr sz="1800" kern="1200">
                      <a:solidFill>
                        <a:schemeClr val="tx1"/>
                      </a:solidFill>
                      <a:latin typeface="+mn-lt"/>
                      <a:ea typeface="+mn-ea"/>
                      <a:cs typeface="+mn-cs"/>
                    </a:defRPr>
                  </a:lvl6pPr>
                  <a:lvl7pPr marL="2740065" algn="l" defTabSz="913355" rtl="0" eaLnBrk="1" latinLnBrk="0" hangingPunct="1">
                    <a:defRPr sz="1800" kern="1200">
                      <a:solidFill>
                        <a:schemeClr val="tx1"/>
                      </a:solidFill>
                      <a:latin typeface="+mn-lt"/>
                      <a:ea typeface="+mn-ea"/>
                      <a:cs typeface="+mn-cs"/>
                    </a:defRPr>
                  </a:lvl7pPr>
                  <a:lvl8pPr marL="3196734" algn="l" defTabSz="913355" rtl="0" eaLnBrk="1" latinLnBrk="0" hangingPunct="1">
                    <a:defRPr sz="1800" kern="1200">
                      <a:solidFill>
                        <a:schemeClr val="tx1"/>
                      </a:solidFill>
                      <a:latin typeface="+mn-lt"/>
                      <a:ea typeface="+mn-ea"/>
                      <a:cs typeface="+mn-cs"/>
                    </a:defRPr>
                  </a:lvl8pPr>
                  <a:lvl9pPr marL="3653405" algn="l" defTabSz="913355" rtl="0" eaLnBrk="1" latinLnBrk="0" hangingPunct="1">
                    <a:defRPr sz="1800" kern="1200">
                      <a:solidFill>
                        <a:schemeClr val="tx1"/>
                      </a:solidFill>
                      <a:latin typeface="+mn-lt"/>
                      <a:ea typeface="+mn-ea"/>
                      <a:cs typeface="+mn-cs"/>
                    </a:defRPr>
                  </a:lvl9pPr>
                </a:lstStyle>
                <a:p>
                  <a:endParaRPr lang="en-US" dirty="0">
                    <a:latin typeface="+mj-lt"/>
                  </a:endParaRPr>
                </a:p>
              </p:txBody>
            </p:sp>
            <p:sp>
              <p:nvSpPr>
                <p:cNvPr id="364" name="Freeform 27">
                  <a:extLst>
                    <a:ext uri="{FF2B5EF4-FFF2-40B4-BE49-F238E27FC236}">
                      <a16:creationId xmlns:a16="http://schemas.microsoft.com/office/drawing/2014/main" id="{3C35F07C-52AA-4F7E-B158-30340FC3A53C}"/>
                    </a:ext>
                  </a:extLst>
                </p:cNvPr>
                <p:cNvSpPr>
                  <a:spLocks noEditPoints="1"/>
                </p:cNvSpPr>
                <p:nvPr/>
              </p:nvSpPr>
              <p:spPr bwMode="auto">
                <a:xfrm>
                  <a:off x="4043359" y="2173279"/>
                  <a:ext cx="1054096" cy="1214433"/>
                </a:xfrm>
                <a:custGeom>
                  <a:avLst/>
                  <a:gdLst/>
                  <a:ahLst/>
                  <a:cxnLst>
                    <a:cxn ang="0">
                      <a:pos x="220" y="256"/>
                    </a:cxn>
                    <a:cxn ang="0">
                      <a:pos x="281" y="140"/>
                    </a:cxn>
                    <a:cxn ang="0">
                      <a:pos x="141" y="0"/>
                    </a:cxn>
                    <a:cxn ang="0">
                      <a:pos x="0" y="140"/>
                    </a:cxn>
                    <a:cxn ang="0">
                      <a:pos x="67" y="260"/>
                    </a:cxn>
                    <a:cxn ang="0">
                      <a:pos x="16" y="324"/>
                    </a:cxn>
                    <a:cxn ang="0">
                      <a:pos x="277" y="324"/>
                    </a:cxn>
                    <a:cxn ang="0">
                      <a:pos x="220" y="256"/>
                    </a:cxn>
                    <a:cxn ang="0">
                      <a:pos x="141" y="231"/>
                    </a:cxn>
                    <a:cxn ang="0">
                      <a:pos x="48" y="139"/>
                    </a:cxn>
                    <a:cxn ang="0">
                      <a:pos x="141" y="47"/>
                    </a:cxn>
                    <a:cxn ang="0">
                      <a:pos x="233" y="139"/>
                    </a:cxn>
                    <a:cxn ang="0">
                      <a:pos x="141" y="231"/>
                    </a:cxn>
                  </a:cxnLst>
                  <a:rect l="0" t="0" r="r" b="b"/>
                  <a:pathLst>
                    <a:path w="281" h="324">
                      <a:moveTo>
                        <a:pt x="220" y="256"/>
                      </a:moveTo>
                      <a:cubicBezTo>
                        <a:pt x="257" y="231"/>
                        <a:pt x="281" y="189"/>
                        <a:pt x="281" y="140"/>
                      </a:cubicBezTo>
                      <a:cubicBezTo>
                        <a:pt x="281" y="63"/>
                        <a:pt x="218" y="0"/>
                        <a:pt x="141" y="0"/>
                      </a:cubicBezTo>
                      <a:cubicBezTo>
                        <a:pt x="63" y="0"/>
                        <a:pt x="0" y="63"/>
                        <a:pt x="0" y="140"/>
                      </a:cubicBezTo>
                      <a:cubicBezTo>
                        <a:pt x="0" y="191"/>
                        <a:pt x="27" y="235"/>
                        <a:pt x="67" y="260"/>
                      </a:cubicBezTo>
                      <a:cubicBezTo>
                        <a:pt x="44" y="276"/>
                        <a:pt x="26" y="298"/>
                        <a:pt x="16" y="324"/>
                      </a:cubicBezTo>
                      <a:cubicBezTo>
                        <a:pt x="277" y="324"/>
                        <a:pt x="277" y="324"/>
                        <a:pt x="277" y="324"/>
                      </a:cubicBezTo>
                      <a:cubicBezTo>
                        <a:pt x="266" y="296"/>
                        <a:pt x="246" y="272"/>
                        <a:pt x="220" y="256"/>
                      </a:cubicBezTo>
                      <a:moveTo>
                        <a:pt x="141" y="231"/>
                      </a:moveTo>
                      <a:cubicBezTo>
                        <a:pt x="90" y="231"/>
                        <a:pt x="48" y="190"/>
                        <a:pt x="48" y="139"/>
                      </a:cubicBezTo>
                      <a:cubicBezTo>
                        <a:pt x="48" y="88"/>
                        <a:pt x="90" y="47"/>
                        <a:pt x="141" y="47"/>
                      </a:cubicBezTo>
                      <a:cubicBezTo>
                        <a:pt x="192" y="47"/>
                        <a:pt x="233" y="88"/>
                        <a:pt x="233" y="139"/>
                      </a:cubicBezTo>
                      <a:cubicBezTo>
                        <a:pt x="233" y="190"/>
                        <a:pt x="192" y="231"/>
                        <a:pt x="141" y="231"/>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3355" rtl="0" eaLnBrk="1" latinLnBrk="0" hangingPunct="1">
                    <a:defRPr sz="1800" kern="1200">
                      <a:solidFill>
                        <a:schemeClr val="tx1"/>
                      </a:solidFill>
                      <a:latin typeface="+mn-lt"/>
                      <a:ea typeface="+mn-ea"/>
                      <a:cs typeface="+mn-cs"/>
                    </a:defRPr>
                  </a:lvl1pPr>
                  <a:lvl2pPr marL="456676" algn="l" defTabSz="913355" rtl="0" eaLnBrk="1" latinLnBrk="0" hangingPunct="1">
                    <a:defRPr sz="1800" kern="1200">
                      <a:solidFill>
                        <a:schemeClr val="tx1"/>
                      </a:solidFill>
                      <a:latin typeface="+mn-lt"/>
                      <a:ea typeface="+mn-ea"/>
                      <a:cs typeface="+mn-cs"/>
                    </a:defRPr>
                  </a:lvl2pPr>
                  <a:lvl3pPr marL="913355" algn="l" defTabSz="913355" rtl="0" eaLnBrk="1" latinLnBrk="0" hangingPunct="1">
                    <a:defRPr sz="1800" kern="1200">
                      <a:solidFill>
                        <a:schemeClr val="tx1"/>
                      </a:solidFill>
                      <a:latin typeface="+mn-lt"/>
                      <a:ea typeface="+mn-ea"/>
                      <a:cs typeface="+mn-cs"/>
                    </a:defRPr>
                  </a:lvl3pPr>
                  <a:lvl4pPr marL="1370033" algn="l" defTabSz="913355" rtl="0" eaLnBrk="1" latinLnBrk="0" hangingPunct="1">
                    <a:defRPr sz="1800" kern="1200">
                      <a:solidFill>
                        <a:schemeClr val="tx1"/>
                      </a:solidFill>
                      <a:latin typeface="+mn-lt"/>
                      <a:ea typeface="+mn-ea"/>
                      <a:cs typeface="+mn-cs"/>
                    </a:defRPr>
                  </a:lvl4pPr>
                  <a:lvl5pPr marL="1826706" algn="l" defTabSz="913355" rtl="0" eaLnBrk="1" latinLnBrk="0" hangingPunct="1">
                    <a:defRPr sz="1800" kern="1200">
                      <a:solidFill>
                        <a:schemeClr val="tx1"/>
                      </a:solidFill>
                      <a:latin typeface="+mn-lt"/>
                      <a:ea typeface="+mn-ea"/>
                      <a:cs typeface="+mn-cs"/>
                    </a:defRPr>
                  </a:lvl5pPr>
                  <a:lvl6pPr marL="2283380" algn="l" defTabSz="913355" rtl="0" eaLnBrk="1" latinLnBrk="0" hangingPunct="1">
                    <a:defRPr sz="1800" kern="1200">
                      <a:solidFill>
                        <a:schemeClr val="tx1"/>
                      </a:solidFill>
                      <a:latin typeface="+mn-lt"/>
                      <a:ea typeface="+mn-ea"/>
                      <a:cs typeface="+mn-cs"/>
                    </a:defRPr>
                  </a:lvl6pPr>
                  <a:lvl7pPr marL="2740065" algn="l" defTabSz="913355" rtl="0" eaLnBrk="1" latinLnBrk="0" hangingPunct="1">
                    <a:defRPr sz="1800" kern="1200">
                      <a:solidFill>
                        <a:schemeClr val="tx1"/>
                      </a:solidFill>
                      <a:latin typeface="+mn-lt"/>
                      <a:ea typeface="+mn-ea"/>
                      <a:cs typeface="+mn-cs"/>
                    </a:defRPr>
                  </a:lvl7pPr>
                  <a:lvl8pPr marL="3196734" algn="l" defTabSz="913355" rtl="0" eaLnBrk="1" latinLnBrk="0" hangingPunct="1">
                    <a:defRPr sz="1800" kern="1200">
                      <a:solidFill>
                        <a:schemeClr val="tx1"/>
                      </a:solidFill>
                      <a:latin typeface="+mn-lt"/>
                      <a:ea typeface="+mn-ea"/>
                      <a:cs typeface="+mn-cs"/>
                    </a:defRPr>
                  </a:lvl8pPr>
                  <a:lvl9pPr marL="3653405" algn="l" defTabSz="913355" rtl="0" eaLnBrk="1" latinLnBrk="0" hangingPunct="1">
                    <a:defRPr sz="1800" kern="1200">
                      <a:solidFill>
                        <a:schemeClr val="tx1"/>
                      </a:solidFill>
                      <a:latin typeface="+mn-lt"/>
                      <a:ea typeface="+mn-ea"/>
                      <a:cs typeface="+mn-cs"/>
                    </a:defRPr>
                  </a:lvl9pPr>
                </a:lstStyle>
                <a:p>
                  <a:endParaRPr lang="en-US" dirty="0">
                    <a:latin typeface="+mj-lt"/>
                  </a:endParaRPr>
                </a:p>
              </p:txBody>
            </p:sp>
          </p:grpSp>
          <p:sp>
            <p:nvSpPr>
              <p:cNvPr id="361" name="Trapezoid 360">
                <a:extLst>
                  <a:ext uri="{FF2B5EF4-FFF2-40B4-BE49-F238E27FC236}">
                    <a16:creationId xmlns:a16="http://schemas.microsoft.com/office/drawing/2014/main" id="{D8F68B73-1575-4652-97DB-DC44D4B670BD}"/>
                  </a:ext>
                </a:extLst>
              </p:cNvPr>
              <p:cNvSpPr/>
              <p:nvPr/>
            </p:nvSpPr>
            <p:spPr>
              <a:xfrm flipV="1">
                <a:off x="3147838" y="4321003"/>
                <a:ext cx="91440" cy="73152"/>
              </a:xfrm>
              <a:prstGeom prst="trapezoi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355" rtl="0" eaLnBrk="1" latinLnBrk="0" hangingPunct="1">
                  <a:defRPr sz="1800" kern="1200">
                    <a:solidFill>
                      <a:schemeClr val="lt1"/>
                    </a:solidFill>
                    <a:latin typeface="+mn-lt"/>
                    <a:ea typeface="+mn-ea"/>
                    <a:cs typeface="+mn-cs"/>
                  </a:defRPr>
                </a:lvl1pPr>
                <a:lvl2pPr marL="456676" algn="l" defTabSz="913355" rtl="0" eaLnBrk="1" latinLnBrk="0" hangingPunct="1">
                  <a:defRPr sz="1800" kern="1200">
                    <a:solidFill>
                      <a:schemeClr val="lt1"/>
                    </a:solidFill>
                    <a:latin typeface="+mn-lt"/>
                    <a:ea typeface="+mn-ea"/>
                    <a:cs typeface="+mn-cs"/>
                  </a:defRPr>
                </a:lvl2pPr>
                <a:lvl3pPr marL="913355" algn="l" defTabSz="913355" rtl="0" eaLnBrk="1" latinLnBrk="0" hangingPunct="1">
                  <a:defRPr sz="1800" kern="1200">
                    <a:solidFill>
                      <a:schemeClr val="lt1"/>
                    </a:solidFill>
                    <a:latin typeface="+mn-lt"/>
                    <a:ea typeface="+mn-ea"/>
                    <a:cs typeface="+mn-cs"/>
                  </a:defRPr>
                </a:lvl3pPr>
                <a:lvl4pPr marL="1370033" algn="l" defTabSz="913355" rtl="0" eaLnBrk="1" latinLnBrk="0" hangingPunct="1">
                  <a:defRPr sz="1800" kern="1200">
                    <a:solidFill>
                      <a:schemeClr val="lt1"/>
                    </a:solidFill>
                    <a:latin typeface="+mn-lt"/>
                    <a:ea typeface="+mn-ea"/>
                    <a:cs typeface="+mn-cs"/>
                  </a:defRPr>
                </a:lvl4pPr>
                <a:lvl5pPr marL="1826706" algn="l" defTabSz="913355" rtl="0" eaLnBrk="1" latinLnBrk="0" hangingPunct="1">
                  <a:defRPr sz="1800" kern="1200">
                    <a:solidFill>
                      <a:schemeClr val="lt1"/>
                    </a:solidFill>
                    <a:latin typeface="+mn-lt"/>
                    <a:ea typeface="+mn-ea"/>
                    <a:cs typeface="+mn-cs"/>
                  </a:defRPr>
                </a:lvl5pPr>
                <a:lvl6pPr marL="2283380" algn="l" defTabSz="913355" rtl="0" eaLnBrk="1" latinLnBrk="0" hangingPunct="1">
                  <a:defRPr sz="1800" kern="1200">
                    <a:solidFill>
                      <a:schemeClr val="lt1"/>
                    </a:solidFill>
                    <a:latin typeface="+mn-lt"/>
                    <a:ea typeface="+mn-ea"/>
                    <a:cs typeface="+mn-cs"/>
                  </a:defRPr>
                </a:lvl6pPr>
                <a:lvl7pPr marL="2740065" algn="l" defTabSz="913355" rtl="0" eaLnBrk="1" latinLnBrk="0" hangingPunct="1">
                  <a:defRPr sz="1800" kern="1200">
                    <a:solidFill>
                      <a:schemeClr val="lt1"/>
                    </a:solidFill>
                    <a:latin typeface="+mn-lt"/>
                    <a:ea typeface="+mn-ea"/>
                    <a:cs typeface="+mn-cs"/>
                  </a:defRPr>
                </a:lvl7pPr>
                <a:lvl8pPr marL="3196734" algn="l" defTabSz="913355" rtl="0" eaLnBrk="1" latinLnBrk="0" hangingPunct="1">
                  <a:defRPr sz="1800" kern="1200">
                    <a:solidFill>
                      <a:schemeClr val="lt1"/>
                    </a:solidFill>
                    <a:latin typeface="+mn-lt"/>
                    <a:ea typeface="+mn-ea"/>
                    <a:cs typeface="+mn-cs"/>
                  </a:defRPr>
                </a:lvl8pPr>
                <a:lvl9pPr marL="3653405" algn="l" defTabSz="913355"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nvGrpSpPr>
              <p:cNvPr id="367" name="Group 366">
                <a:extLst>
                  <a:ext uri="{FF2B5EF4-FFF2-40B4-BE49-F238E27FC236}">
                    <a16:creationId xmlns:a16="http://schemas.microsoft.com/office/drawing/2014/main" id="{1858E3F2-DF4C-458E-A61F-205CB4D5E7C7}"/>
                  </a:ext>
                </a:extLst>
              </p:cNvPr>
              <p:cNvGrpSpPr>
                <a:grpSpLocks noChangeAspect="1"/>
              </p:cNvGrpSpPr>
              <p:nvPr/>
            </p:nvGrpSpPr>
            <p:grpSpPr>
              <a:xfrm>
                <a:off x="3147838" y="3995381"/>
                <a:ext cx="505928" cy="362198"/>
                <a:chOff x="6668321" y="3730858"/>
                <a:chExt cx="574766" cy="411480"/>
              </a:xfrm>
            </p:grpSpPr>
            <p:sp>
              <p:nvSpPr>
                <p:cNvPr id="368" name="Rectangle: Rounded Corners 367">
                  <a:extLst>
                    <a:ext uri="{FF2B5EF4-FFF2-40B4-BE49-F238E27FC236}">
                      <a16:creationId xmlns:a16="http://schemas.microsoft.com/office/drawing/2014/main" id="{C52029FC-1F95-4D64-8856-1BCC6E3474F6}"/>
                    </a:ext>
                  </a:extLst>
                </p:cNvPr>
                <p:cNvSpPr/>
                <p:nvPr/>
              </p:nvSpPr>
              <p:spPr>
                <a:xfrm>
                  <a:off x="6668321" y="3730858"/>
                  <a:ext cx="574766" cy="411480"/>
                </a:xfrm>
                <a:prstGeom prst="roundRect">
                  <a:avLst>
                    <a:gd name="adj" fmla="val 976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Rectangle 368">
                  <a:extLst>
                    <a:ext uri="{FF2B5EF4-FFF2-40B4-BE49-F238E27FC236}">
                      <a16:creationId xmlns:a16="http://schemas.microsoft.com/office/drawing/2014/main" id="{67CAEFAB-0769-48E6-BCA9-259CE779380F}"/>
                    </a:ext>
                  </a:extLst>
                </p:cNvPr>
                <p:cNvSpPr/>
                <p:nvPr/>
              </p:nvSpPr>
              <p:spPr>
                <a:xfrm>
                  <a:off x="6704244" y="3772006"/>
                  <a:ext cx="502920" cy="32918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 name="Group 171">
                <a:extLst>
                  <a:ext uri="{FF2B5EF4-FFF2-40B4-BE49-F238E27FC236}">
                    <a16:creationId xmlns:a16="http://schemas.microsoft.com/office/drawing/2014/main" id="{044FE3E0-E8D2-44D9-89EB-30A35A6975BA}"/>
                  </a:ext>
                </a:extLst>
              </p:cNvPr>
              <p:cNvGrpSpPr>
                <a:grpSpLocks noChangeAspect="1"/>
              </p:cNvGrpSpPr>
              <p:nvPr/>
            </p:nvGrpSpPr>
            <p:grpSpPr>
              <a:xfrm>
                <a:off x="3210817" y="4091830"/>
                <a:ext cx="379970" cy="228600"/>
                <a:chOff x="3034615" y="2167010"/>
                <a:chExt cx="454528" cy="273456"/>
              </a:xfrm>
            </p:grpSpPr>
            <p:grpSp>
              <p:nvGrpSpPr>
                <p:cNvPr id="173" name="Group 172">
                  <a:extLst>
                    <a:ext uri="{FF2B5EF4-FFF2-40B4-BE49-F238E27FC236}">
                      <a16:creationId xmlns:a16="http://schemas.microsoft.com/office/drawing/2014/main" id="{A71160B8-1EE1-421E-92F4-D3640F0A69B6}"/>
                    </a:ext>
                  </a:extLst>
                </p:cNvPr>
                <p:cNvGrpSpPr/>
                <p:nvPr/>
              </p:nvGrpSpPr>
              <p:grpSpPr>
                <a:xfrm>
                  <a:off x="3034615" y="2206977"/>
                  <a:ext cx="151306" cy="233489"/>
                  <a:chOff x="3002712" y="2220023"/>
                  <a:chExt cx="151306" cy="233489"/>
                </a:xfrm>
              </p:grpSpPr>
              <p:sp>
                <p:nvSpPr>
                  <p:cNvPr id="180" name="Freeform 137">
                    <a:extLst>
                      <a:ext uri="{FF2B5EF4-FFF2-40B4-BE49-F238E27FC236}">
                        <a16:creationId xmlns:a16="http://schemas.microsoft.com/office/drawing/2014/main" id="{68B5A002-0274-4C4D-B6C7-41F2154E5388}"/>
                      </a:ext>
                    </a:extLst>
                  </p:cNvPr>
                  <p:cNvSpPr>
                    <a:spLocks/>
                  </p:cNvSpPr>
                  <p:nvPr/>
                </p:nvSpPr>
                <p:spPr bwMode="auto">
                  <a:xfrm>
                    <a:off x="3002712"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1" name="Freeform 7">
                    <a:extLst>
                      <a:ext uri="{FF2B5EF4-FFF2-40B4-BE49-F238E27FC236}">
                        <a16:creationId xmlns:a16="http://schemas.microsoft.com/office/drawing/2014/main" id="{7F5F80ED-26C6-4BCB-9A55-2632C7C7BBDA}"/>
                      </a:ext>
                    </a:extLst>
                  </p:cNvPr>
                  <p:cNvSpPr>
                    <a:spLocks/>
                  </p:cNvSpPr>
                  <p:nvPr/>
                </p:nvSpPr>
                <p:spPr bwMode="auto">
                  <a:xfrm>
                    <a:off x="3032762"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4" name="Group 173">
                  <a:extLst>
                    <a:ext uri="{FF2B5EF4-FFF2-40B4-BE49-F238E27FC236}">
                      <a16:creationId xmlns:a16="http://schemas.microsoft.com/office/drawing/2014/main" id="{CDBE7C3F-6DE9-4149-B039-97C77261215C}"/>
                    </a:ext>
                  </a:extLst>
                </p:cNvPr>
                <p:cNvGrpSpPr/>
                <p:nvPr/>
              </p:nvGrpSpPr>
              <p:grpSpPr>
                <a:xfrm>
                  <a:off x="3337837" y="2206977"/>
                  <a:ext cx="151306" cy="233489"/>
                  <a:chOff x="3370793" y="2220023"/>
                  <a:chExt cx="151306" cy="233489"/>
                </a:xfrm>
              </p:grpSpPr>
              <p:sp>
                <p:nvSpPr>
                  <p:cNvPr id="178" name="Freeform 141">
                    <a:extLst>
                      <a:ext uri="{FF2B5EF4-FFF2-40B4-BE49-F238E27FC236}">
                        <a16:creationId xmlns:a16="http://schemas.microsoft.com/office/drawing/2014/main" id="{EBC11CBB-6A6B-44EE-95C2-C439843D5DA2}"/>
                      </a:ext>
                    </a:extLst>
                  </p:cNvPr>
                  <p:cNvSpPr>
                    <a:spLocks/>
                  </p:cNvSpPr>
                  <p:nvPr/>
                </p:nvSpPr>
                <p:spPr bwMode="auto">
                  <a:xfrm>
                    <a:off x="3370793"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9" name="Freeform 7">
                    <a:extLst>
                      <a:ext uri="{FF2B5EF4-FFF2-40B4-BE49-F238E27FC236}">
                        <a16:creationId xmlns:a16="http://schemas.microsoft.com/office/drawing/2014/main" id="{27E84601-465E-4FB7-92C6-231CFFF0753C}"/>
                      </a:ext>
                    </a:extLst>
                  </p:cNvPr>
                  <p:cNvSpPr>
                    <a:spLocks/>
                  </p:cNvSpPr>
                  <p:nvPr/>
                </p:nvSpPr>
                <p:spPr bwMode="auto">
                  <a:xfrm>
                    <a:off x="3400843"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5" name="Group 174">
                  <a:extLst>
                    <a:ext uri="{FF2B5EF4-FFF2-40B4-BE49-F238E27FC236}">
                      <a16:creationId xmlns:a16="http://schemas.microsoft.com/office/drawing/2014/main" id="{1CCF8B6F-54D0-4D57-8026-BB8207081E7F}"/>
                    </a:ext>
                  </a:extLst>
                </p:cNvPr>
                <p:cNvGrpSpPr/>
                <p:nvPr/>
              </p:nvGrpSpPr>
              <p:grpSpPr>
                <a:xfrm>
                  <a:off x="3172535" y="2167010"/>
                  <a:ext cx="177206" cy="273456"/>
                  <a:chOff x="3186753" y="2220023"/>
                  <a:chExt cx="151306" cy="233489"/>
                </a:xfrm>
              </p:grpSpPr>
              <p:sp>
                <p:nvSpPr>
                  <p:cNvPr id="176" name="Freeform 139">
                    <a:extLst>
                      <a:ext uri="{FF2B5EF4-FFF2-40B4-BE49-F238E27FC236}">
                        <a16:creationId xmlns:a16="http://schemas.microsoft.com/office/drawing/2014/main" id="{ACE2B6A3-63A9-450D-A70B-A2373A7E9CF5}"/>
                      </a:ext>
                    </a:extLst>
                  </p:cNvPr>
                  <p:cNvSpPr>
                    <a:spLocks/>
                  </p:cNvSpPr>
                  <p:nvPr/>
                </p:nvSpPr>
                <p:spPr bwMode="auto">
                  <a:xfrm>
                    <a:off x="3186753"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7" name="Freeform 7">
                    <a:extLst>
                      <a:ext uri="{FF2B5EF4-FFF2-40B4-BE49-F238E27FC236}">
                        <a16:creationId xmlns:a16="http://schemas.microsoft.com/office/drawing/2014/main" id="{595F3981-C6BC-4F81-95CA-786D62AC95F8}"/>
                      </a:ext>
                    </a:extLst>
                  </p:cNvPr>
                  <p:cNvSpPr>
                    <a:spLocks/>
                  </p:cNvSpPr>
                  <p:nvPr/>
                </p:nvSpPr>
                <p:spPr bwMode="auto">
                  <a:xfrm>
                    <a:off x="3216803"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80" name="Trapezoid 379">
                <a:extLst>
                  <a:ext uri="{FF2B5EF4-FFF2-40B4-BE49-F238E27FC236}">
                    <a16:creationId xmlns:a16="http://schemas.microsoft.com/office/drawing/2014/main" id="{6EE5D52D-0C7C-4389-9721-16D69A2584EE}"/>
                  </a:ext>
                </a:extLst>
              </p:cNvPr>
              <p:cNvSpPr/>
              <p:nvPr/>
            </p:nvSpPr>
            <p:spPr>
              <a:xfrm flipV="1">
                <a:off x="3562326" y="4321003"/>
                <a:ext cx="91440" cy="73152"/>
              </a:xfrm>
              <a:prstGeom prst="trapezoi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355" rtl="0" eaLnBrk="1" latinLnBrk="0" hangingPunct="1">
                  <a:defRPr sz="1800" kern="1200">
                    <a:solidFill>
                      <a:schemeClr val="lt1"/>
                    </a:solidFill>
                    <a:latin typeface="+mn-lt"/>
                    <a:ea typeface="+mn-ea"/>
                    <a:cs typeface="+mn-cs"/>
                  </a:defRPr>
                </a:lvl1pPr>
                <a:lvl2pPr marL="456676" algn="l" defTabSz="913355" rtl="0" eaLnBrk="1" latinLnBrk="0" hangingPunct="1">
                  <a:defRPr sz="1800" kern="1200">
                    <a:solidFill>
                      <a:schemeClr val="lt1"/>
                    </a:solidFill>
                    <a:latin typeface="+mn-lt"/>
                    <a:ea typeface="+mn-ea"/>
                    <a:cs typeface="+mn-cs"/>
                  </a:defRPr>
                </a:lvl2pPr>
                <a:lvl3pPr marL="913355" algn="l" defTabSz="913355" rtl="0" eaLnBrk="1" latinLnBrk="0" hangingPunct="1">
                  <a:defRPr sz="1800" kern="1200">
                    <a:solidFill>
                      <a:schemeClr val="lt1"/>
                    </a:solidFill>
                    <a:latin typeface="+mn-lt"/>
                    <a:ea typeface="+mn-ea"/>
                    <a:cs typeface="+mn-cs"/>
                  </a:defRPr>
                </a:lvl3pPr>
                <a:lvl4pPr marL="1370033" algn="l" defTabSz="913355" rtl="0" eaLnBrk="1" latinLnBrk="0" hangingPunct="1">
                  <a:defRPr sz="1800" kern="1200">
                    <a:solidFill>
                      <a:schemeClr val="lt1"/>
                    </a:solidFill>
                    <a:latin typeface="+mn-lt"/>
                    <a:ea typeface="+mn-ea"/>
                    <a:cs typeface="+mn-cs"/>
                  </a:defRPr>
                </a:lvl4pPr>
                <a:lvl5pPr marL="1826706" algn="l" defTabSz="913355" rtl="0" eaLnBrk="1" latinLnBrk="0" hangingPunct="1">
                  <a:defRPr sz="1800" kern="1200">
                    <a:solidFill>
                      <a:schemeClr val="lt1"/>
                    </a:solidFill>
                    <a:latin typeface="+mn-lt"/>
                    <a:ea typeface="+mn-ea"/>
                    <a:cs typeface="+mn-cs"/>
                  </a:defRPr>
                </a:lvl5pPr>
                <a:lvl6pPr marL="2283380" algn="l" defTabSz="913355" rtl="0" eaLnBrk="1" latinLnBrk="0" hangingPunct="1">
                  <a:defRPr sz="1800" kern="1200">
                    <a:solidFill>
                      <a:schemeClr val="lt1"/>
                    </a:solidFill>
                    <a:latin typeface="+mn-lt"/>
                    <a:ea typeface="+mn-ea"/>
                    <a:cs typeface="+mn-cs"/>
                  </a:defRPr>
                </a:lvl6pPr>
                <a:lvl7pPr marL="2740065" algn="l" defTabSz="913355" rtl="0" eaLnBrk="1" latinLnBrk="0" hangingPunct="1">
                  <a:defRPr sz="1800" kern="1200">
                    <a:solidFill>
                      <a:schemeClr val="lt1"/>
                    </a:solidFill>
                    <a:latin typeface="+mn-lt"/>
                    <a:ea typeface="+mn-ea"/>
                    <a:cs typeface="+mn-cs"/>
                  </a:defRPr>
                </a:lvl7pPr>
                <a:lvl8pPr marL="3196734" algn="l" defTabSz="913355" rtl="0" eaLnBrk="1" latinLnBrk="0" hangingPunct="1">
                  <a:defRPr sz="1800" kern="1200">
                    <a:solidFill>
                      <a:schemeClr val="lt1"/>
                    </a:solidFill>
                    <a:latin typeface="+mn-lt"/>
                    <a:ea typeface="+mn-ea"/>
                    <a:cs typeface="+mn-cs"/>
                  </a:defRPr>
                </a:lvl8pPr>
                <a:lvl9pPr marL="3653405" algn="l" defTabSz="913355" rtl="0" eaLnBrk="1" latinLnBrk="0" hangingPunct="1">
                  <a:defRPr sz="1800" kern="1200">
                    <a:solidFill>
                      <a:schemeClr val="lt1"/>
                    </a:solidFill>
                    <a:latin typeface="+mn-lt"/>
                    <a:ea typeface="+mn-ea"/>
                    <a:cs typeface="+mn-cs"/>
                  </a:defRPr>
                </a:lvl9pPr>
              </a:lstStyle>
              <a:p>
                <a:pPr algn="ctr"/>
                <a:endParaRPr lang="en-US" dirty="0">
                  <a:latin typeface="+mj-lt"/>
                </a:endParaRPr>
              </a:p>
            </p:txBody>
          </p:sp>
        </p:grpSp>
      </p:grpSp>
      <p:grpSp>
        <p:nvGrpSpPr>
          <p:cNvPr id="417" name="Group 416">
            <a:extLst>
              <a:ext uri="{FF2B5EF4-FFF2-40B4-BE49-F238E27FC236}">
                <a16:creationId xmlns:a16="http://schemas.microsoft.com/office/drawing/2014/main" id="{72F64BF1-B0E2-44DC-A2F3-7BE0011BC026}"/>
              </a:ext>
            </a:extLst>
          </p:cNvPr>
          <p:cNvGrpSpPr>
            <a:grpSpLocks noChangeAspect="1"/>
          </p:cNvGrpSpPr>
          <p:nvPr/>
        </p:nvGrpSpPr>
        <p:grpSpPr>
          <a:xfrm>
            <a:off x="7798663" y="1864591"/>
            <a:ext cx="822960" cy="822960"/>
            <a:chOff x="7798663" y="3511401"/>
            <a:chExt cx="822960" cy="822960"/>
          </a:xfrm>
        </p:grpSpPr>
        <p:sp>
          <p:nvSpPr>
            <p:cNvPr id="220" name="Oval 219">
              <a:extLst>
                <a:ext uri="{FF2B5EF4-FFF2-40B4-BE49-F238E27FC236}">
                  <a16:creationId xmlns:a16="http://schemas.microsoft.com/office/drawing/2014/main" id="{8C232E6E-8E00-4A61-848C-AD36A98C2788}"/>
                </a:ext>
              </a:extLst>
            </p:cNvPr>
            <p:cNvSpPr>
              <a:spLocks noChangeAspect="1"/>
            </p:cNvSpPr>
            <p:nvPr/>
          </p:nvSpPr>
          <p:spPr>
            <a:xfrm>
              <a:off x="7798663" y="3511401"/>
              <a:ext cx="822960" cy="822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4" name="Group 383">
              <a:extLst>
                <a:ext uri="{FF2B5EF4-FFF2-40B4-BE49-F238E27FC236}">
                  <a16:creationId xmlns:a16="http://schemas.microsoft.com/office/drawing/2014/main" id="{DA2FE231-8B45-4421-83A2-A999EA2AAB58}"/>
                </a:ext>
              </a:extLst>
            </p:cNvPr>
            <p:cNvGrpSpPr>
              <a:grpSpLocks noChangeAspect="1"/>
            </p:cNvGrpSpPr>
            <p:nvPr/>
          </p:nvGrpSpPr>
          <p:grpSpPr>
            <a:xfrm>
              <a:off x="7958683" y="3692061"/>
              <a:ext cx="502920" cy="251460"/>
              <a:chOff x="7994606" y="3643386"/>
              <a:chExt cx="548640" cy="274320"/>
            </a:xfrm>
          </p:grpSpPr>
          <p:grpSp>
            <p:nvGrpSpPr>
              <p:cNvPr id="383" name="Group 382">
                <a:extLst>
                  <a:ext uri="{FF2B5EF4-FFF2-40B4-BE49-F238E27FC236}">
                    <a16:creationId xmlns:a16="http://schemas.microsoft.com/office/drawing/2014/main" id="{A3681555-4A49-4589-9887-BDF72C7697A4}"/>
                  </a:ext>
                </a:extLst>
              </p:cNvPr>
              <p:cNvGrpSpPr/>
              <p:nvPr/>
            </p:nvGrpSpPr>
            <p:grpSpPr>
              <a:xfrm>
                <a:off x="7994606" y="3643386"/>
                <a:ext cx="548640" cy="274320"/>
                <a:chOff x="7994606" y="3643386"/>
                <a:chExt cx="431074" cy="274320"/>
              </a:xfrm>
            </p:grpSpPr>
            <p:sp>
              <p:nvSpPr>
                <p:cNvPr id="349" name="Rectangle: Rounded Corners 348">
                  <a:extLst>
                    <a:ext uri="{FF2B5EF4-FFF2-40B4-BE49-F238E27FC236}">
                      <a16:creationId xmlns:a16="http://schemas.microsoft.com/office/drawing/2014/main" id="{18793482-8C69-4104-932B-49E716E6CD1F}"/>
                    </a:ext>
                  </a:extLst>
                </p:cNvPr>
                <p:cNvSpPr/>
                <p:nvPr/>
              </p:nvSpPr>
              <p:spPr>
                <a:xfrm>
                  <a:off x="7994606" y="3643386"/>
                  <a:ext cx="431074" cy="274320"/>
                </a:xfrm>
                <a:prstGeom prst="roundRect">
                  <a:avLst>
                    <a:gd name="adj" fmla="val 750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Rectangle 349">
                  <a:extLst>
                    <a:ext uri="{FF2B5EF4-FFF2-40B4-BE49-F238E27FC236}">
                      <a16:creationId xmlns:a16="http://schemas.microsoft.com/office/drawing/2014/main" id="{63A707D8-0630-4845-B12D-D6ABE692AF9D}"/>
                    </a:ext>
                  </a:extLst>
                </p:cNvPr>
                <p:cNvSpPr/>
                <p:nvPr/>
              </p:nvSpPr>
              <p:spPr>
                <a:xfrm>
                  <a:off x="8016160" y="3668835"/>
                  <a:ext cx="387967" cy="19594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3" name="Oval 352">
                <a:extLst>
                  <a:ext uri="{FF2B5EF4-FFF2-40B4-BE49-F238E27FC236}">
                    <a16:creationId xmlns:a16="http://schemas.microsoft.com/office/drawing/2014/main" id="{723CFA8E-22B5-4294-AA42-5FEB60005A89}"/>
                  </a:ext>
                </a:extLst>
              </p:cNvPr>
              <p:cNvSpPr>
                <a:spLocks noChangeAspect="1"/>
              </p:cNvSpPr>
              <p:nvPr/>
            </p:nvSpPr>
            <p:spPr>
              <a:xfrm>
                <a:off x="8261089" y="3881637"/>
                <a:ext cx="15675" cy="1567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9" name="Group 338">
                <a:extLst>
                  <a:ext uri="{FF2B5EF4-FFF2-40B4-BE49-F238E27FC236}">
                    <a16:creationId xmlns:a16="http://schemas.microsoft.com/office/drawing/2014/main" id="{C3801678-BC23-42B8-BCE0-91D63F317D94}"/>
                  </a:ext>
                </a:extLst>
              </p:cNvPr>
              <p:cNvGrpSpPr/>
              <p:nvPr/>
            </p:nvGrpSpPr>
            <p:grpSpPr>
              <a:xfrm>
                <a:off x="8123723" y="3690061"/>
                <a:ext cx="290407" cy="174717"/>
                <a:chOff x="3034615" y="2167010"/>
                <a:chExt cx="454528" cy="273456"/>
              </a:xfrm>
            </p:grpSpPr>
            <p:grpSp>
              <p:nvGrpSpPr>
                <p:cNvPr id="340" name="Group 339">
                  <a:extLst>
                    <a:ext uri="{FF2B5EF4-FFF2-40B4-BE49-F238E27FC236}">
                      <a16:creationId xmlns:a16="http://schemas.microsoft.com/office/drawing/2014/main" id="{2720B36B-6CA8-436A-9F93-2E8967EB6BF9}"/>
                    </a:ext>
                  </a:extLst>
                </p:cNvPr>
                <p:cNvGrpSpPr/>
                <p:nvPr/>
              </p:nvGrpSpPr>
              <p:grpSpPr>
                <a:xfrm>
                  <a:off x="3034615" y="2206977"/>
                  <a:ext cx="151306" cy="233489"/>
                  <a:chOff x="3002712" y="2220023"/>
                  <a:chExt cx="151306" cy="233489"/>
                </a:xfrm>
              </p:grpSpPr>
              <p:sp>
                <p:nvSpPr>
                  <p:cNvPr id="347" name="Freeform 137">
                    <a:extLst>
                      <a:ext uri="{FF2B5EF4-FFF2-40B4-BE49-F238E27FC236}">
                        <a16:creationId xmlns:a16="http://schemas.microsoft.com/office/drawing/2014/main" id="{C33F745A-B179-4315-BAF2-F818BB38593B}"/>
                      </a:ext>
                    </a:extLst>
                  </p:cNvPr>
                  <p:cNvSpPr>
                    <a:spLocks/>
                  </p:cNvSpPr>
                  <p:nvPr/>
                </p:nvSpPr>
                <p:spPr bwMode="auto">
                  <a:xfrm>
                    <a:off x="3002712"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48" name="Freeform 7">
                    <a:extLst>
                      <a:ext uri="{FF2B5EF4-FFF2-40B4-BE49-F238E27FC236}">
                        <a16:creationId xmlns:a16="http://schemas.microsoft.com/office/drawing/2014/main" id="{A9FD1F40-9390-426E-92E6-8BB1AF27CB75}"/>
                      </a:ext>
                    </a:extLst>
                  </p:cNvPr>
                  <p:cNvSpPr>
                    <a:spLocks/>
                  </p:cNvSpPr>
                  <p:nvPr/>
                </p:nvSpPr>
                <p:spPr bwMode="auto">
                  <a:xfrm>
                    <a:off x="3032762"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1" name="Group 340">
                  <a:extLst>
                    <a:ext uri="{FF2B5EF4-FFF2-40B4-BE49-F238E27FC236}">
                      <a16:creationId xmlns:a16="http://schemas.microsoft.com/office/drawing/2014/main" id="{F16DDB26-D673-45F8-A400-E7062AE050E7}"/>
                    </a:ext>
                  </a:extLst>
                </p:cNvPr>
                <p:cNvGrpSpPr/>
                <p:nvPr/>
              </p:nvGrpSpPr>
              <p:grpSpPr>
                <a:xfrm>
                  <a:off x="3337837" y="2206977"/>
                  <a:ext cx="151306" cy="233489"/>
                  <a:chOff x="3370793" y="2220023"/>
                  <a:chExt cx="151306" cy="233489"/>
                </a:xfrm>
              </p:grpSpPr>
              <p:sp>
                <p:nvSpPr>
                  <p:cNvPr id="345" name="Freeform 141">
                    <a:extLst>
                      <a:ext uri="{FF2B5EF4-FFF2-40B4-BE49-F238E27FC236}">
                        <a16:creationId xmlns:a16="http://schemas.microsoft.com/office/drawing/2014/main" id="{32F5CFDD-D83A-45C5-8993-E52E8B2E727C}"/>
                      </a:ext>
                    </a:extLst>
                  </p:cNvPr>
                  <p:cNvSpPr>
                    <a:spLocks/>
                  </p:cNvSpPr>
                  <p:nvPr/>
                </p:nvSpPr>
                <p:spPr bwMode="auto">
                  <a:xfrm>
                    <a:off x="3370793"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46" name="Freeform 7">
                    <a:extLst>
                      <a:ext uri="{FF2B5EF4-FFF2-40B4-BE49-F238E27FC236}">
                        <a16:creationId xmlns:a16="http://schemas.microsoft.com/office/drawing/2014/main" id="{B83295AF-FA5B-4965-A95B-66CC80F2BBD5}"/>
                      </a:ext>
                    </a:extLst>
                  </p:cNvPr>
                  <p:cNvSpPr>
                    <a:spLocks/>
                  </p:cNvSpPr>
                  <p:nvPr/>
                </p:nvSpPr>
                <p:spPr bwMode="auto">
                  <a:xfrm>
                    <a:off x="3400843"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2" name="Group 341">
                  <a:extLst>
                    <a:ext uri="{FF2B5EF4-FFF2-40B4-BE49-F238E27FC236}">
                      <a16:creationId xmlns:a16="http://schemas.microsoft.com/office/drawing/2014/main" id="{C4014880-B57A-4FC7-A850-42DCF801DEA4}"/>
                    </a:ext>
                  </a:extLst>
                </p:cNvPr>
                <p:cNvGrpSpPr/>
                <p:nvPr/>
              </p:nvGrpSpPr>
              <p:grpSpPr>
                <a:xfrm>
                  <a:off x="3172535" y="2167010"/>
                  <a:ext cx="177206" cy="273456"/>
                  <a:chOff x="3186753" y="2220023"/>
                  <a:chExt cx="151306" cy="233489"/>
                </a:xfrm>
              </p:grpSpPr>
              <p:sp>
                <p:nvSpPr>
                  <p:cNvPr id="343" name="Freeform 139">
                    <a:extLst>
                      <a:ext uri="{FF2B5EF4-FFF2-40B4-BE49-F238E27FC236}">
                        <a16:creationId xmlns:a16="http://schemas.microsoft.com/office/drawing/2014/main" id="{0F63101A-1382-46A6-B943-B371C9B46ADF}"/>
                      </a:ext>
                    </a:extLst>
                  </p:cNvPr>
                  <p:cNvSpPr>
                    <a:spLocks/>
                  </p:cNvSpPr>
                  <p:nvPr/>
                </p:nvSpPr>
                <p:spPr bwMode="auto">
                  <a:xfrm>
                    <a:off x="3186753"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44" name="Freeform 7">
                    <a:extLst>
                      <a:ext uri="{FF2B5EF4-FFF2-40B4-BE49-F238E27FC236}">
                        <a16:creationId xmlns:a16="http://schemas.microsoft.com/office/drawing/2014/main" id="{1530B65F-538D-4564-B805-29DC577EAC83}"/>
                      </a:ext>
                    </a:extLst>
                  </p:cNvPr>
                  <p:cNvSpPr>
                    <a:spLocks/>
                  </p:cNvSpPr>
                  <p:nvPr/>
                </p:nvSpPr>
                <p:spPr bwMode="auto">
                  <a:xfrm>
                    <a:off x="3216803"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416" name="Group 415">
              <a:extLst>
                <a:ext uri="{FF2B5EF4-FFF2-40B4-BE49-F238E27FC236}">
                  <a16:creationId xmlns:a16="http://schemas.microsoft.com/office/drawing/2014/main" id="{4736E547-000A-4DB4-8FEC-D13A2BEF7327}"/>
                </a:ext>
              </a:extLst>
            </p:cNvPr>
            <p:cNvGrpSpPr/>
            <p:nvPr/>
          </p:nvGrpSpPr>
          <p:grpSpPr>
            <a:xfrm>
              <a:off x="7924526" y="3991399"/>
              <a:ext cx="570002" cy="160157"/>
              <a:chOff x="7924526" y="3989989"/>
              <a:chExt cx="570002" cy="160157"/>
            </a:xfrm>
          </p:grpSpPr>
          <p:sp>
            <p:nvSpPr>
              <p:cNvPr id="414" name="Rectangle: Rounded Corners 413">
                <a:extLst>
                  <a:ext uri="{FF2B5EF4-FFF2-40B4-BE49-F238E27FC236}">
                    <a16:creationId xmlns:a16="http://schemas.microsoft.com/office/drawing/2014/main" id="{0B070439-6BFE-4BF9-BB87-6BA932F08580}"/>
                  </a:ext>
                </a:extLst>
              </p:cNvPr>
              <p:cNvSpPr/>
              <p:nvPr/>
            </p:nvSpPr>
            <p:spPr>
              <a:xfrm>
                <a:off x="7924526" y="4070270"/>
                <a:ext cx="570002" cy="79876"/>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5" name="Group 414">
                <a:extLst>
                  <a:ext uri="{FF2B5EF4-FFF2-40B4-BE49-F238E27FC236}">
                    <a16:creationId xmlns:a16="http://schemas.microsoft.com/office/drawing/2014/main" id="{11E2BAB2-9515-4AD9-B132-F2A96EE62934}"/>
                  </a:ext>
                </a:extLst>
              </p:cNvPr>
              <p:cNvGrpSpPr/>
              <p:nvPr/>
            </p:nvGrpSpPr>
            <p:grpSpPr>
              <a:xfrm>
                <a:off x="7962086" y="3989989"/>
                <a:ext cx="496114" cy="160157"/>
                <a:chOff x="7962086" y="4058192"/>
                <a:chExt cx="496114" cy="160157"/>
              </a:xfrm>
            </p:grpSpPr>
            <p:grpSp>
              <p:nvGrpSpPr>
                <p:cNvPr id="389" name="Group 388">
                  <a:extLst>
                    <a:ext uri="{FF2B5EF4-FFF2-40B4-BE49-F238E27FC236}">
                      <a16:creationId xmlns:a16="http://schemas.microsoft.com/office/drawing/2014/main" id="{960A6FED-16A2-4D35-8EFE-28F270AA7AEB}"/>
                    </a:ext>
                  </a:extLst>
                </p:cNvPr>
                <p:cNvGrpSpPr/>
                <p:nvPr/>
              </p:nvGrpSpPr>
              <p:grpSpPr>
                <a:xfrm>
                  <a:off x="8060168" y="4081600"/>
                  <a:ext cx="88616" cy="136749"/>
                  <a:chOff x="3002712" y="2220023"/>
                  <a:chExt cx="151306" cy="233489"/>
                </a:xfrm>
                <a:solidFill>
                  <a:schemeClr val="bg1"/>
                </a:solidFill>
              </p:grpSpPr>
              <p:sp>
                <p:nvSpPr>
                  <p:cNvPr id="396" name="Freeform 137">
                    <a:extLst>
                      <a:ext uri="{FF2B5EF4-FFF2-40B4-BE49-F238E27FC236}">
                        <a16:creationId xmlns:a16="http://schemas.microsoft.com/office/drawing/2014/main" id="{033FCA0B-B066-4B40-AA06-6A1FCC871089}"/>
                      </a:ext>
                    </a:extLst>
                  </p:cNvPr>
                  <p:cNvSpPr>
                    <a:spLocks/>
                  </p:cNvSpPr>
                  <p:nvPr/>
                </p:nvSpPr>
                <p:spPr bwMode="auto">
                  <a:xfrm>
                    <a:off x="3002712"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97" name="Freeform 7">
                    <a:extLst>
                      <a:ext uri="{FF2B5EF4-FFF2-40B4-BE49-F238E27FC236}">
                        <a16:creationId xmlns:a16="http://schemas.microsoft.com/office/drawing/2014/main" id="{91117B73-C093-41E0-8675-164DFFCC4B77}"/>
                      </a:ext>
                    </a:extLst>
                  </p:cNvPr>
                  <p:cNvSpPr>
                    <a:spLocks/>
                  </p:cNvSpPr>
                  <p:nvPr/>
                </p:nvSpPr>
                <p:spPr bwMode="auto">
                  <a:xfrm>
                    <a:off x="3032762"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0" name="Group 389">
                  <a:extLst>
                    <a:ext uri="{FF2B5EF4-FFF2-40B4-BE49-F238E27FC236}">
                      <a16:creationId xmlns:a16="http://schemas.microsoft.com/office/drawing/2014/main" id="{BC3C7671-0C01-4BF2-ACD8-FB21494EDEB9}"/>
                    </a:ext>
                  </a:extLst>
                </p:cNvPr>
                <p:cNvGrpSpPr/>
                <p:nvPr/>
              </p:nvGrpSpPr>
              <p:grpSpPr>
                <a:xfrm>
                  <a:off x="8271501" y="4081600"/>
                  <a:ext cx="88616" cy="136749"/>
                  <a:chOff x="3370793" y="2220023"/>
                  <a:chExt cx="151306" cy="233489"/>
                </a:xfrm>
                <a:solidFill>
                  <a:schemeClr val="bg1"/>
                </a:solidFill>
              </p:grpSpPr>
              <p:sp>
                <p:nvSpPr>
                  <p:cNvPr id="394" name="Freeform 141">
                    <a:extLst>
                      <a:ext uri="{FF2B5EF4-FFF2-40B4-BE49-F238E27FC236}">
                        <a16:creationId xmlns:a16="http://schemas.microsoft.com/office/drawing/2014/main" id="{4CA7D90F-2FA0-4BFD-9633-EE96232C728F}"/>
                      </a:ext>
                    </a:extLst>
                  </p:cNvPr>
                  <p:cNvSpPr>
                    <a:spLocks/>
                  </p:cNvSpPr>
                  <p:nvPr/>
                </p:nvSpPr>
                <p:spPr bwMode="auto">
                  <a:xfrm>
                    <a:off x="3370793"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95" name="Freeform 7">
                    <a:extLst>
                      <a:ext uri="{FF2B5EF4-FFF2-40B4-BE49-F238E27FC236}">
                        <a16:creationId xmlns:a16="http://schemas.microsoft.com/office/drawing/2014/main" id="{F8A89040-56DB-4083-81C5-337A6AC19938}"/>
                      </a:ext>
                    </a:extLst>
                  </p:cNvPr>
                  <p:cNvSpPr>
                    <a:spLocks/>
                  </p:cNvSpPr>
                  <p:nvPr/>
                </p:nvSpPr>
                <p:spPr bwMode="auto">
                  <a:xfrm>
                    <a:off x="3400843"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1" name="Group 390">
                  <a:extLst>
                    <a:ext uri="{FF2B5EF4-FFF2-40B4-BE49-F238E27FC236}">
                      <a16:creationId xmlns:a16="http://schemas.microsoft.com/office/drawing/2014/main" id="{49D6DD7E-2CB8-4958-91E9-CC1D185F0495}"/>
                    </a:ext>
                  </a:extLst>
                </p:cNvPr>
                <p:cNvGrpSpPr/>
                <p:nvPr/>
              </p:nvGrpSpPr>
              <p:grpSpPr>
                <a:xfrm>
                  <a:off x="8158250" y="4058192"/>
                  <a:ext cx="103785" cy="160157"/>
                  <a:chOff x="3186753" y="2220023"/>
                  <a:chExt cx="151306" cy="233489"/>
                </a:xfrm>
                <a:solidFill>
                  <a:schemeClr val="bg1"/>
                </a:solidFill>
              </p:grpSpPr>
              <p:sp>
                <p:nvSpPr>
                  <p:cNvPr id="392" name="Freeform 139">
                    <a:extLst>
                      <a:ext uri="{FF2B5EF4-FFF2-40B4-BE49-F238E27FC236}">
                        <a16:creationId xmlns:a16="http://schemas.microsoft.com/office/drawing/2014/main" id="{DB02C43E-7229-4CF6-BE06-52950FDFCF15}"/>
                      </a:ext>
                    </a:extLst>
                  </p:cNvPr>
                  <p:cNvSpPr>
                    <a:spLocks/>
                  </p:cNvSpPr>
                  <p:nvPr/>
                </p:nvSpPr>
                <p:spPr bwMode="auto">
                  <a:xfrm>
                    <a:off x="3186753"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93" name="Freeform 7">
                    <a:extLst>
                      <a:ext uri="{FF2B5EF4-FFF2-40B4-BE49-F238E27FC236}">
                        <a16:creationId xmlns:a16="http://schemas.microsoft.com/office/drawing/2014/main" id="{55D269D7-2254-42DE-9B62-8B15681E2BB1}"/>
                      </a:ext>
                    </a:extLst>
                  </p:cNvPr>
                  <p:cNvSpPr>
                    <a:spLocks/>
                  </p:cNvSpPr>
                  <p:nvPr/>
                </p:nvSpPr>
                <p:spPr bwMode="auto">
                  <a:xfrm>
                    <a:off x="3216803"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1" name="Group 400">
                  <a:extLst>
                    <a:ext uri="{FF2B5EF4-FFF2-40B4-BE49-F238E27FC236}">
                      <a16:creationId xmlns:a16="http://schemas.microsoft.com/office/drawing/2014/main" id="{FD5F14F2-52F4-4927-B1AE-3C788C4084C4}"/>
                    </a:ext>
                  </a:extLst>
                </p:cNvPr>
                <p:cNvGrpSpPr/>
                <p:nvPr/>
              </p:nvGrpSpPr>
              <p:grpSpPr>
                <a:xfrm>
                  <a:off x="8369584" y="4081600"/>
                  <a:ext cx="88616" cy="136749"/>
                  <a:chOff x="3002712" y="2220023"/>
                  <a:chExt cx="151306" cy="233489"/>
                </a:xfrm>
                <a:solidFill>
                  <a:schemeClr val="bg1"/>
                </a:solidFill>
              </p:grpSpPr>
              <p:sp>
                <p:nvSpPr>
                  <p:cNvPr id="408" name="Freeform 137">
                    <a:extLst>
                      <a:ext uri="{FF2B5EF4-FFF2-40B4-BE49-F238E27FC236}">
                        <a16:creationId xmlns:a16="http://schemas.microsoft.com/office/drawing/2014/main" id="{97AB9612-B2E3-4FC3-B9A7-9C87877ED707}"/>
                      </a:ext>
                    </a:extLst>
                  </p:cNvPr>
                  <p:cNvSpPr>
                    <a:spLocks/>
                  </p:cNvSpPr>
                  <p:nvPr/>
                </p:nvSpPr>
                <p:spPr bwMode="auto">
                  <a:xfrm>
                    <a:off x="3002712"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09" name="Freeform 7">
                    <a:extLst>
                      <a:ext uri="{FF2B5EF4-FFF2-40B4-BE49-F238E27FC236}">
                        <a16:creationId xmlns:a16="http://schemas.microsoft.com/office/drawing/2014/main" id="{35D6A9F8-B281-40C2-B846-B6A92A83E658}"/>
                      </a:ext>
                    </a:extLst>
                  </p:cNvPr>
                  <p:cNvSpPr>
                    <a:spLocks/>
                  </p:cNvSpPr>
                  <p:nvPr/>
                </p:nvSpPr>
                <p:spPr bwMode="auto">
                  <a:xfrm>
                    <a:off x="3032762"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0" name="Group 409">
                  <a:extLst>
                    <a:ext uri="{FF2B5EF4-FFF2-40B4-BE49-F238E27FC236}">
                      <a16:creationId xmlns:a16="http://schemas.microsoft.com/office/drawing/2014/main" id="{2FD1A404-B289-44FA-85A8-3D5CC73BF8DE}"/>
                    </a:ext>
                  </a:extLst>
                </p:cNvPr>
                <p:cNvGrpSpPr/>
                <p:nvPr/>
              </p:nvGrpSpPr>
              <p:grpSpPr>
                <a:xfrm>
                  <a:off x="7962086" y="4081600"/>
                  <a:ext cx="88616" cy="136749"/>
                  <a:chOff x="3002712" y="2220023"/>
                  <a:chExt cx="151306" cy="233489"/>
                </a:xfrm>
                <a:solidFill>
                  <a:schemeClr val="bg1"/>
                </a:solidFill>
              </p:grpSpPr>
              <p:sp>
                <p:nvSpPr>
                  <p:cNvPr id="411" name="Freeform 137">
                    <a:extLst>
                      <a:ext uri="{FF2B5EF4-FFF2-40B4-BE49-F238E27FC236}">
                        <a16:creationId xmlns:a16="http://schemas.microsoft.com/office/drawing/2014/main" id="{6B029FDF-1431-4905-8045-540105FFB207}"/>
                      </a:ext>
                    </a:extLst>
                  </p:cNvPr>
                  <p:cNvSpPr>
                    <a:spLocks/>
                  </p:cNvSpPr>
                  <p:nvPr/>
                </p:nvSpPr>
                <p:spPr bwMode="auto">
                  <a:xfrm>
                    <a:off x="3002712" y="2337061"/>
                    <a:ext cx="151306" cy="116451"/>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12" name="Freeform 7">
                    <a:extLst>
                      <a:ext uri="{FF2B5EF4-FFF2-40B4-BE49-F238E27FC236}">
                        <a16:creationId xmlns:a16="http://schemas.microsoft.com/office/drawing/2014/main" id="{84BBD7C5-97B1-4036-9E85-F3B673BEA19E}"/>
                      </a:ext>
                    </a:extLst>
                  </p:cNvPr>
                  <p:cNvSpPr>
                    <a:spLocks/>
                  </p:cNvSpPr>
                  <p:nvPr/>
                </p:nvSpPr>
                <p:spPr bwMode="auto">
                  <a:xfrm>
                    <a:off x="3032762" y="2220023"/>
                    <a:ext cx="90678" cy="9067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nvGrpSpPr>
          <p:cNvPr id="5" name="Group 4">
            <a:extLst>
              <a:ext uri="{FF2B5EF4-FFF2-40B4-BE49-F238E27FC236}">
                <a16:creationId xmlns:a16="http://schemas.microsoft.com/office/drawing/2014/main" id="{48530BC1-EC1B-429E-8B3B-A9C377149F00}"/>
              </a:ext>
            </a:extLst>
          </p:cNvPr>
          <p:cNvGrpSpPr>
            <a:grpSpLocks noChangeAspect="1"/>
          </p:cNvGrpSpPr>
          <p:nvPr/>
        </p:nvGrpSpPr>
        <p:grpSpPr>
          <a:xfrm rot="16200000">
            <a:off x="1443719" y="2138911"/>
            <a:ext cx="238028" cy="274320"/>
            <a:chOff x="1913411" y="3852983"/>
            <a:chExt cx="405073" cy="466833"/>
          </a:xfrm>
        </p:grpSpPr>
        <p:sp>
          <p:nvSpPr>
            <p:cNvPr id="157" name="Freeform 107">
              <a:extLst>
                <a:ext uri="{FF2B5EF4-FFF2-40B4-BE49-F238E27FC236}">
                  <a16:creationId xmlns:a16="http://schemas.microsoft.com/office/drawing/2014/main" id="{7B532C3C-078C-43AD-B09B-49D1150F9362}"/>
                </a:ext>
              </a:extLst>
            </p:cNvPr>
            <p:cNvSpPr>
              <a:spLocks noEditPoints="1"/>
            </p:cNvSpPr>
            <p:nvPr/>
          </p:nvSpPr>
          <p:spPr bwMode="auto">
            <a:xfrm>
              <a:off x="1913411" y="4069597"/>
              <a:ext cx="237049" cy="245678"/>
            </a:xfrm>
            <a:custGeom>
              <a:avLst/>
              <a:gdLst>
                <a:gd name="T0" fmla="*/ 220 w 220"/>
                <a:gd name="T1" fmla="*/ 218 h 228"/>
                <a:gd name="T2" fmla="*/ 218 w 220"/>
                <a:gd name="T3" fmla="*/ 219 h 228"/>
                <a:gd name="T4" fmla="*/ 206 w 220"/>
                <a:gd name="T5" fmla="*/ 228 h 228"/>
                <a:gd name="T6" fmla="*/ 218 w 220"/>
                <a:gd name="T7" fmla="*/ 219 h 228"/>
                <a:gd name="T8" fmla="*/ 219 w 220"/>
                <a:gd name="T9" fmla="*/ 218 h 228"/>
                <a:gd name="T10" fmla="*/ 220 w 220"/>
                <a:gd name="T11" fmla="*/ 218 h 228"/>
                <a:gd name="T12" fmla="*/ 220 w 220"/>
                <a:gd name="T13" fmla="*/ 218 h 228"/>
                <a:gd name="T14" fmla="*/ 43 w 220"/>
                <a:gd name="T15" fmla="*/ 0 h 228"/>
                <a:gd name="T16" fmla="*/ 12 w 220"/>
                <a:gd name="T17" fmla="*/ 13 h 228"/>
                <a:gd name="T18" fmla="*/ 12 w 220"/>
                <a:gd name="T19" fmla="*/ 13 h 228"/>
                <a:gd name="T20" fmla="*/ 0 w 220"/>
                <a:gd name="T21" fmla="*/ 43 h 228"/>
                <a:gd name="T22" fmla="*/ 4 w 220"/>
                <a:gd name="T23" fmla="*/ 62 h 228"/>
                <a:gd name="T24" fmla="*/ 12 w 220"/>
                <a:gd name="T25" fmla="*/ 74 h 228"/>
                <a:gd name="T26" fmla="*/ 156 w 220"/>
                <a:gd name="T27" fmla="*/ 218 h 228"/>
                <a:gd name="T28" fmla="*/ 145 w 220"/>
                <a:gd name="T29" fmla="*/ 188 h 228"/>
                <a:gd name="T30" fmla="*/ 145 w 220"/>
                <a:gd name="T31" fmla="*/ 188 h 228"/>
                <a:gd name="T32" fmla="*/ 145 w 220"/>
                <a:gd name="T33" fmla="*/ 84 h 228"/>
                <a:gd name="T34" fmla="*/ 145 w 220"/>
                <a:gd name="T35" fmla="*/ 84 h 228"/>
                <a:gd name="T36" fmla="*/ 74 w 220"/>
                <a:gd name="T37" fmla="*/ 13 h 228"/>
                <a:gd name="T38" fmla="*/ 74 w 220"/>
                <a:gd name="T39" fmla="*/ 13 h 228"/>
                <a:gd name="T40" fmla="*/ 43 w 220"/>
                <a:gd name="T41"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228">
                  <a:moveTo>
                    <a:pt x="220" y="218"/>
                  </a:moveTo>
                  <a:cubicBezTo>
                    <a:pt x="218" y="219"/>
                    <a:pt x="218" y="219"/>
                    <a:pt x="218" y="219"/>
                  </a:cubicBezTo>
                  <a:cubicBezTo>
                    <a:pt x="215" y="223"/>
                    <a:pt x="210" y="226"/>
                    <a:pt x="206" y="228"/>
                  </a:cubicBezTo>
                  <a:cubicBezTo>
                    <a:pt x="210" y="226"/>
                    <a:pt x="215" y="223"/>
                    <a:pt x="218" y="219"/>
                  </a:cubicBezTo>
                  <a:cubicBezTo>
                    <a:pt x="219" y="218"/>
                    <a:pt x="219" y="218"/>
                    <a:pt x="219" y="218"/>
                  </a:cubicBezTo>
                  <a:cubicBezTo>
                    <a:pt x="220" y="218"/>
                    <a:pt x="220" y="218"/>
                    <a:pt x="220" y="218"/>
                  </a:cubicBezTo>
                  <a:cubicBezTo>
                    <a:pt x="220" y="218"/>
                    <a:pt x="220" y="218"/>
                    <a:pt x="220" y="218"/>
                  </a:cubicBezTo>
                  <a:moveTo>
                    <a:pt x="43" y="0"/>
                  </a:moveTo>
                  <a:cubicBezTo>
                    <a:pt x="32" y="0"/>
                    <a:pt x="21" y="4"/>
                    <a:pt x="12" y="13"/>
                  </a:cubicBezTo>
                  <a:cubicBezTo>
                    <a:pt x="12" y="13"/>
                    <a:pt x="12" y="13"/>
                    <a:pt x="12" y="13"/>
                  </a:cubicBezTo>
                  <a:cubicBezTo>
                    <a:pt x="4" y="21"/>
                    <a:pt x="0" y="32"/>
                    <a:pt x="0" y="43"/>
                  </a:cubicBezTo>
                  <a:cubicBezTo>
                    <a:pt x="0" y="50"/>
                    <a:pt x="1" y="56"/>
                    <a:pt x="4" y="62"/>
                  </a:cubicBezTo>
                  <a:cubicBezTo>
                    <a:pt x="6" y="66"/>
                    <a:pt x="9" y="70"/>
                    <a:pt x="12" y="74"/>
                  </a:cubicBezTo>
                  <a:cubicBezTo>
                    <a:pt x="156" y="218"/>
                    <a:pt x="156" y="218"/>
                    <a:pt x="156" y="218"/>
                  </a:cubicBezTo>
                  <a:cubicBezTo>
                    <a:pt x="148"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4" y="13"/>
                    <a:pt x="74" y="13"/>
                    <a:pt x="74" y="13"/>
                  </a:cubicBezTo>
                  <a:cubicBezTo>
                    <a:pt x="65" y="4"/>
                    <a:pt x="54"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05">
              <a:extLst>
                <a:ext uri="{FF2B5EF4-FFF2-40B4-BE49-F238E27FC236}">
                  <a16:creationId xmlns:a16="http://schemas.microsoft.com/office/drawing/2014/main" id="{6EBECCAB-CE7E-4F74-96A2-EC9CEACCD6D3}"/>
                </a:ext>
              </a:extLst>
            </p:cNvPr>
            <p:cNvSpPr>
              <a:spLocks/>
            </p:cNvSpPr>
            <p:nvPr/>
          </p:nvSpPr>
          <p:spPr bwMode="auto">
            <a:xfrm>
              <a:off x="2069627" y="3852983"/>
              <a:ext cx="92640" cy="353304"/>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06">
              <a:extLst>
                <a:ext uri="{FF2B5EF4-FFF2-40B4-BE49-F238E27FC236}">
                  <a16:creationId xmlns:a16="http://schemas.microsoft.com/office/drawing/2014/main" id="{D56A17B0-D732-49F7-BED6-F9B5A428DFF2}"/>
                </a:ext>
              </a:extLst>
            </p:cNvPr>
            <p:cNvSpPr>
              <a:spLocks noEditPoints="1"/>
            </p:cNvSpPr>
            <p:nvPr/>
          </p:nvSpPr>
          <p:spPr bwMode="auto">
            <a:xfrm>
              <a:off x="1913411" y="4083675"/>
              <a:ext cx="237049" cy="236141"/>
            </a:xfrm>
            <a:custGeom>
              <a:avLst/>
              <a:gdLst>
                <a:gd name="T0" fmla="*/ 220 w 220"/>
                <a:gd name="T1" fmla="*/ 205 h 219"/>
                <a:gd name="T2" fmla="*/ 219 w 220"/>
                <a:gd name="T3" fmla="*/ 205 h 219"/>
                <a:gd name="T4" fmla="*/ 218 w 220"/>
                <a:gd name="T5" fmla="*/ 206 h 219"/>
                <a:gd name="T6" fmla="*/ 206 w 220"/>
                <a:gd name="T7" fmla="*/ 215 h 219"/>
                <a:gd name="T8" fmla="*/ 196 w 220"/>
                <a:gd name="T9" fmla="*/ 218 h 219"/>
                <a:gd name="T10" fmla="*/ 188 w 220"/>
                <a:gd name="T11" fmla="*/ 219 h 219"/>
                <a:gd name="T12" fmla="*/ 188 w 220"/>
                <a:gd name="T13" fmla="*/ 219 h 219"/>
                <a:gd name="T14" fmla="*/ 188 w 220"/>
                <a:gd name="T15" fmla="*/ 219 h 219"/>
                <a:gd name="T16" fmla="*/ 188 w 220"/>
                <a:gd name="T17" fmla="*/ 219 h 219"/>
                <a:gd name="T18" fmla="*/ 188 w 220"/>
                <a:gd name="T19" fmla="*/ 219 h 219"/>
                <a:gd name="T20" fmla="*/ 218 w 220"/>
                <a:gd name="T21" fmla="*/ 206 h 219"/>
                <a:gd name="T22" fmla="*/ 220 w 220"/>
                <a:gd name="T23" fmla="*/ 205 h 219"/>
                <a:gd name="T24" fmla="*/ 4 w 220"/>
                <a:gd name="T25" fmla="*/ 49 h 219"/>
                <a:gd name="T26" fmla="*/ 12 w 220"/>
                <a:gd name="T27" fmla="*/ 61 h 219"/>
                <a:gd name="T28" fmla="*/ 156 w 220"/>
                <a:gd name="T29" fmla="*/ 205 h 219"/>
                <a:gd name="T30" fmla="*/ 156 w 220"/>
                <a:gd name="T31" fmla="*/ 205 h 219"/>
                <a:gd name="T32" fmla="*/ 12 w 220"/>
                <a:gd name="T33" fmla="*/ 61 h 219"/>
                <a:gd name="T34" fmla="*/ 4 w 220"/>
                <a:gd name="T35" fmla="*/ 49 h 219"/>
                <a:gd name="T36" fmla="*/ 12 w 220"/>
                <a:gd name="T37" fmla="*/ 0 h 219"/>
                <a:gd name="T38" fmla="*/ 12 w 220"/>
                <a:gd name="T39" fmla="*/ 0 h 219"/>
                <a:gd name="T40" fmla="*/ 0 w 220"/>
                <a:gd name="T41" fmla="*/ 30 h 219"/>
                <a:gd name="T42" fmla="*/ 12 w 220"/>
                <a:gd name="T43" fmla="*/ 0 h 219"/>
                <a:gd name="T44" fmla="*/ 12 w 220"/>
                <a:gd name="T45" fmla="*/ 0 h 219"/>
                <a:gd name="T46" fmla="*/ 74 w 220"/>
                <a:gd name="T47" fmla="*/ 0 h 219"/>
                <a:gd name="T48" fmla="*/ 74 w 220"/>
                <a:gd name="T49" fmla="*/ 0 h 219"/>
                <a:gd name="T50" fmla="*/ 145 w 220"/>
                <a:gd name="T51" fmla="*/ 71 h 219"/>
                <a:gd name="T52" fmla="*/ 74 w 220"/>
                <a:gd name="T53" fmla="*/ 0 h 219"/>
                <a:gd name="T54" fmla="*/ 74 w 220"/>
                <a:gd name="T5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 h="219">
                  <a:moveTo>
                    <a:pt x="220" y="205"/>
                  </a:moveTo>
                  <a:cubicBezTo>
                    <a:pt x="219" y="205"/>
                    <a:pt x="219" y="205"/>
                    <a:pt x="219" y="205"/>
                  </a:cubicBezTo>
                  <a:cubicBezTo>
                    <a:pt x="218" y="206"/>
                    <a:pt x="218" y="206"/>
                    <a:pt x="218" y="206"/>
                  </a:cubicBezTo>
                  <a:cubicBezTo>
                    <a:pt x="215" y="210"/>
                    <a:pt x="210" y="213"/>
                    <a:pt x="206" y="215"/>
                  </a:cubicBezTo>
                  <a:cubicBezTo>
                    <a:pt x="202" y="216"/>
                    <a:pt x="199" y="217"/>
                    <a:pt x="196" y="218"/>
                  </a:cubicBezTo>
                  <a:cubicBezTo>
                    <a:pt x="193" y="218"/>
                    <a:pt x="191" y="219"/>
                    <a:pt x="188" y="219"/>
                  </a:cubicBezTo>
                  <a:cubicBezTo>
                    <a:pt x="188" y="219"/>
                    <a:pt x="188" y="219"/>
                    <a:pt x="188" y="219"/>
                  </a:cubicBezTo>
                  <a:cubicBezTo>
                    <a:pt x="188" y="219"/>
                    <a:pt x="188" y="219"/>
                    <a:pt x="188" y="219"/>
                  </a:cubicBezTo>
                  <a:cubicBezTo>
                    <a:pt x="188" y="219"/>
                    <a:pt x="188" y="219"/>
                    <a:pt x="188" y="219"/>
                  </a:cubicBezTo>
                  <a:cubicBezTo>
                    <a:pt x="188" y="219"/>
                    <a:pt x="188" y="219"/>
                    <a:pt x="188" y="219"/>
                  </a:cubicBezTo>
                  <a:cubicBezTo>
                    <a:pt x="199" y="219"/>
                    <a:pt x="210" y="214"/>
                    <a:pt x="218" y="206"/>
                  </a:cubicBezTo>
                  <a:cubicBezTo>
                    <a:pt x="219" y="205"/>
                    <a:pt x="219" y="205"/>
                    <a:pt x="220" y="205"/>
                  </a:cubicBezTo>
                  <a:moveTo>
                    <a:pt x="4" y="49"/>
                  </a:moveTo>
                  <a:cubicBezTo>
                    <a:pt x="6" y="53"/>
                    <a:pt x="9" y="57"/>
                    <a:pt x="12" y="61"/>
                  </a:cubicBezTo>
                  <a:cubicBezTo>
                    <a:pt x="156" y="205"/>
                    <a:pt x="156" y="205"/>
                    <a:pt x="156" y="205"/>
                  </a:cubicBezTo>
                  <a:cubicBezTo>
                    <a:pt x="156" y="205"/>
                    <a:pt x="156" y="205"/>
                    <a:pt x="156" y="205"/>
                  </a:cubicBezTo>
                  <a:cubicBezTo>
                    <a:pt x="12" y="61"/>
                    <a:pt x="12" y="61"/>
                    <a:pt x="12" y="61"/>
                  </a:cubicBezTo>
                  <a:cubicBezTo>
                    <a:pt x="9" y="57"/>
                    <a:pt x="6" y="53"/>
                    <a:pt x="4" y="49"/>
                  </a:cubicBezTo>
                  <a:moveTo>
                    <a:pt x="12" y="0"/>
                  </a:moveTo>
                  <a:cubicBezTo>
                    <a:pt x="12" y="0"/>
                    <a:pt x="12" y="0"/>
                    <a:pt x="12" y="0"/>
                  </a:cubicBezTo>
                  <a:cubicBezTo>
                    <a:pt x="4" y="8"/>
                    <a:pt x="0" y="19"/>
                    <a:pt x="0" y="30"/>
                  </a:cubicBezTo>
                  <a:cubicBezTo>
                    <a:pt x="0" y="19"/>
                    <a:pt x="4" y="8"/>
                    <a:pt x="12" y="0"/>
                  </a:cubicBezTo>
                  <a:cubicBezTo>
                    <a:pt x="12" y="0"/>
                    <a:pt x="12" y="0"/>
                    <a:pt x="12" y="0"/>
                  </a:cubicBezTo>
                  <a:moveTo>
                    <a:pt x="74" y="0"/>
                  </a:moveTo>
                  <a:cubicBezTo>
                    <a:pt x="74" y="0"/>
                    <a:pt x="74" y="0"/>
                    <a:pt x="74" y="0"/>
                  </a:cubicBezTo>
                  <a:cubicBezTo>
                    <a:pt x="145" y="71"/>
                    <a:pt x="145" y="71"/>
                    <a:pt x="145" y="71"/>
                  </a:cubicBezTo>
                  <a:cubicBezTo>
                    <a:pt x="74" y="0"/>
                    <a:pt x="74" y="0"/>
                    <a:pt x="74" y="0"/>
                  </a:cubicBezTo>
                  <a:cubicBezTo>
                    <a:pt x="74" y="0"/>
                    <a:pt x="74" y="0"/>
                    <a:pt x="74"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09">
              <a:extLst>
                <a:ext uri="{FF2B5EF4-FFF2-40B4-BE49-F238E27FC236}">
                  <a16:creationId xmlns:a16="http://schemas.microsoft.com/office/drawing/2014/main" id="{ABB5662E-3D6D-4798-9E8F-4BE4C5DD1F27}"/>
                </a:ext>
              </a:extLst>
            </p:cNvPr>
            <p:cNvSpPr>
              <a:spLocks/>
            </p:cNvSpPr>
            <p:nvPr/>
          </p:nvSpPr>
          <p:spPr bwMode="auto">
            <a:xfrm>
              <a:off x="2069627" y="4159967"/>
              <a:ext cx="46320" cy="112167"/>
            </a:xfrm>
            <a:custGeom>
              <a:avLst/>
              <a:gdLst>
                <a:gd name="T0" fmla="*/ 0 w 43"/>
                <a:gd name="T1" fmla="*/ 0 h 104"/>
                <a:gd name="T2" fmla="*/ 0 w 43"/>
                <a:gd name="T3" fmla="*/ 104 h 104"/>
                <a:gd name="T4" fmla="*/ 0 w 43"/>
                <a:gd name="T5" fmla="*/ 104 h 104"/>
                <a:gd name="T6" fmla="*/ 12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2" y="74"/>
                  </a:cubicBezTo>
                  <a:cubicBezTo>
                    <a:pt x="43" y="43"/>
                    <a:pt x="43" y="43"/>
                    <a:pt x="43" y="43"/>
                  </a:cubicBezTo>
                  <a:cubicBezTo>
                    <a:pt x="0" y="0"/>
                    <a:pt x="0" y="0"/>
                    <a:pt x="0"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10">
              <a:extLst>
                <a:ext uri="{FF2B5EF4-FFF2-40B4-BE49-F238E27FC236}">
                  <a16:creationId xmlns:a16="http://schemas.microsoft.com/office/drawing/2014/main" id="{A495788C-888D-4BC9-8146-27755E417E18}"/>
                </a:ext>
              </a:extLst>
            </p:cNvPr>
            <p:cNvSpPr>
              <a:spLocks noEditPoints="1"/>
            </p:cNvSpPr>
            <p:nvPr/>
          </p:nvSpPr>
          <p:spPr bwMode="auto">
            <a:xfrm>
              <a:off x="2081434" y="4083675"/>
              <a:ext cx="237049" cy="236141"/>
            </a:xfrm>
            <a:custGeom>
              <a:avLst/>
              <a:gdLst>
                <a:gd name="T0" fmla="*/ 2 w 220"/>
                <a:gd name="T1" fmla="*/ 206 h 219"/>
                <a:gd name="T2" fmla="*/ 32 w 220"/>
                <a:gd name="T3" fmla="*/ 219 h 219"/>
                <a:gd name="T4" fmla="*/ 32 w 220"/>
                <a:gd name="T5" fmla="*/ 219 h 219"/>
                <a:gd name="T6" fmla="*/ 20 w 220"/>
                <a:gd name="T7" fmla="*/ 217 h 219"/>
                <a:gd name="T8" fmla="*/ 2 w 220"/>
                <a:gd name="T9" fmla="*/ 206 h 219"/>
                <a:gd name="T10" fmla="*/ 2 w 220"/>
                <a:gd name="T11" fmla="*/ 206 h 219"/>
                <a:gd name="T12" fmla="*/ 2 w 220"/>
                <a:gd name="T13" fmla="*/ 206 h 219"/>
                <a:gd name="T14" fmla="*/ 2 w 220"/>
                <a:gd name="T15" fmla="*/ 206 h 219"/>
                <a:gd name="T16" fmla="*/ 1 w 220"/>
                <a:gd name="T17" fmla="*/ 206 h 219"/>
                <a:gd name="T18" fmla="*/ 1 w 220"/>
                <a:gd name="T19" fmla="*/ 206 h 219"/>
                <a:gd name="T20" fmla="*/ 1 w 220"/>
                <a:gd name="T21" fmla="*/ 206 h 219"/>
                <a:gd name="T22" fmla="*/ 1 w 220"/>
                <a:gd name="T23" fmla="*/ 206 h 219"/>
                <a:gd name="T24" fmla="*/ 1 w 220"/>
                <a:gd name="T25" fmla="*/ 206 h 219"/>
                <a:gd name="T26" fmla="*/ 1 w 220"/>
                <a:gd name="T27" fmla="*/ 206 h 219"/>
                <a:gd name="T28" fmla="*/ 0 w 220"/>
                <a:gd name="T29" fmla="*/ 205 h 219"/>
                <a:gd name="T30" fmla="*/ 1 w 220"/>
                <a:gd name="T31" fmla="*/ 206 h 219"/>
                <a:gd name="T32" fmla="*/ 1 w 220"/>
                <a:gd name="T33" fmla="*/ 206 h 219"/>
                <a:gd name="T34" fmla="*/ 1 w 220"/>
                <a:gd name="T35" fmla="*/ 206 h 219"/>
                <a:gd name="T36" fmla="*/ 1 w 220"/>
                <a:gd name="T37" fmla="*/ 206 h 219"/>
                <a:gd name="T38" fmla="*/ 1 w 220"/>
                <a:gd name="T39" fmla="*/ 205 h 219"/>
                <a:gd name="T40" fmla="*/ 0 w 220"/>
                <a:gd name="T41" fmla="*/ 205 h 219"/>
                <a:gd name="T42" fmla="*/ 216 w 220"/>
                <a:gd name="T43" fmla="*/ 49 h 219"/>
                <a:gd name="T44" fmla="*/ 207 w 220"/>
                <a:gd name="T45" fmla="*/ 61 h 219"/>
                <a:gd name="T46" fmla="*/ 135 w 220"/>
                <a:gd name="T47" fmla="*/ 133 h 219"/>
                <a:gd name="T48" fmla="*/ 207 w 220"/>
                <a:gd name="T49" fmla="*/ 61 h 219"/>
                <a:gd name="T50" fmla="*/ 216 w 220"/>
                <a:gd name="T51" fmla="*/ 49 h 219"/>
                <a:gd name="T52" fmla="*/ 146 w 220"/>
                <a:gd name="T53" fmla="*/ 0 h 219"/>
                <a:gd name="T54" fmla="*/ 146 w 220"/>
                <a:gd name="T55" fmla="*/ 0 h 219"/>
                <a:gd name="T56" fmla="*/ 75 w 220"/>
                <a:gd name="T57" fmla="*/ 71 h 219"/>
                <a:gd name="T58" fmla="*/ 75 w 220"/>
                <a:gd name="T59" fmla="*/ 71 h 219"/>
                <a:gd name="T60" fmla="*/ 146 w 220"/>
                <a:gd name="T61" fmla="*/ 0 h 219"/>
                <a:gd name="T62" fmla="*/ 146 w 220"/>
                <a:gd name="T63" fmla="*/ 0 h 219"/>
                <a:gd name="T64" fmla="*/ 207 w 220"/>
                <a:gd name="T65" fmla="*/ 0 h 219"/>
                <a:gd name="T66" fmla="*/ 207 w 220"/>
                <a:gd name="T67" fmla="*/ 0 h 219"/>
                <a:gd name="T68" fmla="*/ 220 w 220"/>
                <a:gd name="T69" fmla="*/ 30 h 219"/>
                <a:gd name="T70" fmla="*/ 207 w 220"/>
                <a:gd name="T71" fmla="*/ 0 h 219"/>
                <a:gd name="T72" fmla="*/ 207 w 220"/>
                <a:gd name="T7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219">
                  <a:moveTo>
                    <a:pt x="2" y="206"/>
                  </a:moveTo>
                  <a:cubicBezTo>
                    <a:pt x="10" y="214"/>
                    <a:pt x="21" y="219"/>
                    <a:pt x="32" y="219"/>
                  </a:cubicBezTo>
                  <a:cubicBezTo>
                    <a:pt x="32" y="219"/>
                    <a:pt x="32" y="219"/>
                    <a:pt x="32" y="219"/>
                  </a:cubicBezTo>
                  <a:cubicBezTo>
                    <a:pt x="28" y="219"/>
                    <a:pt x="24" y="218"/>
                    <a:pt x="20" y="217"/>
                  </a:cubicBezTo>
                  <a:cubicBezTo>
                    <a:pt x="14" y="215"/>
                    <a:pt x="7" y="212"/>
                    <a:pt x="2" y="206"/>
                  </a:cubicBezTo>
                  <a:moveTo>
                    <a:pt x="2" y="206"/>
                  </a:moveTo>
                  <a:cubicBezTo>
                    <a:pt x="2" y="206"/>
                    <a:pt x="2" y="206"/>
                    <a:pt x="2" y="206"/>
                  </a:cubicBezTo>
                  <a:cubicBezTo>
                    <a:pt x="2" y="206"/>
                    <a:pt x="2" y="206"/>
                    <a:pt x="2" y="206"/>
                  </a:cubicBezTo>
                  <a:moveTo>
                    <a:pt x="1" y="206"/>
                  </a:moveTo>
                  <a:cubicBezTo>
                    <a:pt x="1" y="206"/>
                    <a:pt x="1" y="206"/>
                    <a:pt x="1" y="206"/>
                  </a:cubicBezTo>
                  <a:cubicBezTo>
                    <a:pt x="1" y="206"/>
                    <a:pt x="1" y="206"/>
                    <a:pt x="1" y="206"/>
                  </a:cubicBezTo>
                  <a:moveTo>
                    <a:pt x="1" y="206"/>
                  </a:moveTo>
                  <a:cubicBezTo>
                    <a:pt x="1" y="206"/>
                    <a:pt x="1" y="206"/>
                    <a:pt x="1" y="206"/>
                  </a:cubicBezTo>
                  <a:cubicBezTo>
                    <a:pt x="1" y="206"/>
                    <a:pt x="1" y="206"/>
                    <a:pt x="1" y="206"/>
                  </a:cubicBezTo>
                  <a:moveTo>
                    <a:pt x="0" y="205"/>
                  </a:moveTo>
                  <a:cubicBezTo>
                    <a:pt x="0" y="205"/>
                    <a:pt x="1" y="205"/>
                    <a:pt x="1" y="206"/>
                  </a:cubicBezTo>
                  <a:cubicBezTo>
                    <a:pt x="1" y="206"/>
                    <a:pt x="1" y="206"/>
                    <a:pt x="1" y="206"/>
                  </a:cubicBezTo>
                  <a:cubicBezTo>
                    <a:pt x="1" y="206"/>
                    <a:pt x="1" y="206"/>
                    <a:pt x="1" y="206"/>
                  </a:cubicBezTo>
                  <a:cubicBezTo>
                    <a:pt x="1" y="206"/>
                    <a:pt x="1" y="206"/>
                    <a:pt x="1" y="206"/>
                  </a:cubicBezTo>
                  <a:cubicBezTo>
                    <a:pt x="1" y="205"/>
                    <a:pt x="1" y="205"/>
                    <a:pt x="1" y="205"/>
                  </a:cubicBezTo>
                  <a:cubicBezTo>
                    <a:pt x="0" y="205"/>
                    <a:pt x="0" y="205"/>
                    <a:pt x="0" y="205"/>
                  </a:cubicBezTo>
                  <a:moveTo>
                    <a:pt x="216" y="49"/>
                  </a:moveTo>
                  <a:cubicBezTo>
                    <a:pt x="214" y="53"/>
                    <a:pt x="211" y="57"/>
                    <a:pt x="207" y="61"/>
                  </a:cubicBezTo>
                  <a:cubicBezTo>
                    <a:pt x="135" y="133"/>
                    <a:pt x="135" y="133"/>
                    <a:pt x="135" y="133"/>
                  </a:cubicBezTo>
                  <a:cubicBezTo>
                    <a:pt x="207" y="61"/>
                    <a:pt x="207" y="61"/>
                    <a:pt x="207" y="61"/>
                  </a:cubicBezTo>
                  <a:cubicBezTo>
                    <a:pt x="211" y="57"/>
                    <a:pt x="214" y="53"/>
                    <a:pt x="216" y="49"/>
                  </a:cubicBezTo>
                  <a:moveTo>
                    <a:pt x="146" y="0"/>
                  </a:moveTo>
                  <a:cubicBezTo>
                    <a:pt x="146" y="0"/>
                    <a:pt x="146" y="0"/>
                    <a:pt x="146" y="0"/>
                  </a:cubicBezTo>
                  <a:cubicBezTo>
                    <a:pt x="75" y="71"/>
                    <a:pt x="75" y="71"/>
                    <a:pt x="75" y="71"/>
                  </a:cubicBezTo>
                  <a:cubicBezTo>
                    <a:pt x="75" y="71"/>
                    <a:pt x="75" y="71"/>
                    <a:pt x="75" y="71"/>
                  </a:cubicBezTo>
                  <a:cubicBezTo>
                    <a:pt x="146" y="0"/>
                    <a:pt x="146" y="0"/>
                    <a:pt x="146" y="0"/>
                  </a:cubicBezTo>
                  <a:cubicBezTo>
                    <a:pt x="146" y="0"/>
                    <a:pt x="146" y="0"/>
                    <a:pt x="146" y="0"/>
                  </a:cubicBezTo>
                  <a:moveTo>
                    <a:pt x="207" y="0"/>
                  </a:moveTo>
                  <a:cubicBezTo>
                    <a:pt x="207" y="0"/>
                    <a:pt x="207" y="0"/>
                    <a:pt x="207" y="0"/>
                  </a:cubicBezTo>
                  <a:cubicBezTo>
                    <a:pt x="216" y="8"/>
                    <a:pt x="220" y="19"/>
                    <a:pt x="220" y="30"/>
                  </a:cubicBezTo>
                  <a:cubicBezTo>
                    <a:pt x="220" y="19"/>
                    <a:pt x="216" y="8"/>
                    <a:pt x="207" y="0"/>
                  </a:cubicBezTo>
                  <a:cubicBezTo>
                    <a:pt x="207" y="0"/>
                    <a:pt x="207" y="0"/>
                    <a:pt x="207"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11">
              <a:extLst>
                <a:ext uri="{FF2B5EF4-FFF2-40B4-BE49-F238E27FC236}">
                  <a16:creationId xmlns:a16="http://schemas.microsoft.com/office/drawing/2014/main" id="{08C287D6-1BBA-41D2-8354-60CE0D9328B5}"/>
                </a:ext>
              </a:extLst>
            </p:cNvPr>
            <p:cNvSpPr>
              <a:spLocks noEditPoints="1"/>
            </p:cNvSpPr>
            <p:nvPr/>
          </p:nvSpPr>
          <p:spPr bwMode="auto">
            <a:xfrm>
              <a:off x="2082343" y="4069597"/>
              <a:ext cx="236141" cy="247948"/>
            </a:xfrm>
            <a:custGeom>
              <a:avLst/>
              <a:gdLst>
                <a:gd name="T0" fmla="*/ 0 w 219"/>
                <a:gd name="T1" fmla="*/ 218 h 230"/>
                <a:gd name="T2" fmla="*/ 0 w 219"/>
                <a:gd name="T3" fmla="*/ 218 h 230"/>
                <a:gd name="T4" fmla="*/ 0 w 219"/>
                <a:gd name="T5" fmla="*/ 219 h 230"/>
                <a:gd name="T6" fmla="*/ 0 w 219"/>
                <a:gd name="T7" fmla="*/ 219 h 230"/>
                <a:gd name="T8" fmla="*/ 0 w 219"/>
                <a:gd name="T9" fmla="*/ 219 h 230"/>
                <a:gd name="T10" fmla="*/ 0 w 219"/>
                <a:gd name="T11" fmla="*/ 219 h 230"/>
                <a:gd name="T12" fmla="*/ 0 w 219"/>
                <a:gd name="T13" fmla="*/ 219 h 230"/>
                <a:gd name="T14" fmla="*/ 0 w 219"/>
                <a:gd name="T15" fmla="*/ 219 h 230"/>
                <a:gd name="T16" fmla="*/ 1 w 219"/>
                <a:gd name="T17" fmla="*/ 219 h 230"/>
                <a:gd name="T18" fmla="*/ 1 w 219"/>
                <a:gd name="T19" fmla="*/ 219 h 230"/>
                <a:gd name="T20" fmla="*/ 1 w 219"/>
                <a:gd name="T21" fmla="*/ 219 h 230"/>
                <a:gd name="T22" fmla="*/ 19 w 219"/>
                <a:gd name="T23" fmla="*/ 230 h 230"/>
                <a:gd name="T24" fmla="*/ 0 w 219"/>
                <a:gd name="T25" fmla="*/ 219 h 230"/>
                <a:gd name="T26" fmla="*/ 0 w 219"/>
                <a:gd name="T27" fmla="*/ 218 h 230"/>
                <a:gd name="T28" fmla="*/ 176 w 219"/>
                <a:gd name="T29" fmla="*/ 0 h 230"/>
                <a:gd name="T30" fmla="*/ 145 w 219"/>
                <a:gd name="T31" fmla="*/ 13 h 230"/>
                <a:gd name="T32" fmla="*/ 145 w 219"/>
                <a:gd name="T33" fmla="*/ 13 h 230"/>
                <a:gd name="T34" fmla="*/ 74 w 219"/>
                <a:gd name="T35" fmla="*/ 84 h 230"/>
                <a:gd name="T36" fmla="*/ 74 w 219"/>
                <a:gd name="T37" fmla="*/ 188 h 230"/>
                <a:gd name="T38" fmla="*/ 72 w 219"/>
                <a:gd name="T39" fmla="*/ 202 h 230"/>
                <a:gd name="T40" fmla="*/ 63 w 219"/>
                <a:gd name="T41" fmla="*/ 218 h 230"/>
                <a:gd name="T42" fmla="*/ 134 w 219"/>
                <a:gd name="T43" fmla="*/ 146 h 230"/>
                <a:gd name="T44" fmla="*/ 206 w 219"/>
                <a:gd name="T45" fmla="*/ 74 h 230"/>
                <a:gd name="T46" fmla="*/ 215 w 219"/>
                <a:gd name="T47" fmla="*/ 62 h 230"/>
                <a:gd name="T48" fmla="*/ 219 w 219"/>
                <a:gd name="T49" fmla="*/ 43 h 230"/>
                <a:gd name="T50" fmla="*/ 206 w 219"/>
                <a:gd name="T51" fmla="*/ 13 h 230"/>
                <a:gd name="T52" fmla="*/ 206 w 219"/>
                <a:gd name="T53" fmla="*/ 13 h 230"/>
                <a:gd name="T54" fmla="*/ 176 w 219"/>
                <a:gd name="T5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230">
                  <a:moveTo>
                    <a:pt x="0" y="218"/>
                  </a:moveTo>
                  <a:cubicBezTo>
                    <a:pt x="0" y="218"/>
                    <a:pt x="0" y="218"/>
                    <a:pt x="0" y="218"/>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1" y="219"/>
                    <a:pt x="1" y="219"/>
                  </a:cubicBezTo>
                  <a:cubicBezTo>
                    <a:pt x="1" y="219"/>
                    <a:pt x="1" y="219"/>
                    <a:pt x="1" y="219"/>
                  </a:cubicBezTo>
                  <a:cubicBezTo>
                    <a:pt x="1" y="219"/>
                    <a:pt x="1" y="219"/>
                    <a:pt x="1" y="219"/>
                  </a:cubicBezTo>
                  <a:cubicBezTo>
                    <a:pt x="6" y="225"/>
                    <a:pt x="13" y="228"/>
                    <a:pt x="19" y="230"/>
                  </a:cubicBezTo>
                  <a:cubicBezTo>
                    <a:pt x="12" y="228"/>
                    <a:pt x="6" y="224"/>
                    <a:pt x="0" y="219"/>
                  </a:cubicBezTo>
                  <a:cubicBezTo>
                    <a:pt x="0" y="218"/>
                    <a:pt x="0" y="218"/>
                    <a:pt x="0" y="218"/>
                  </a:cubicBezTo>
                  <a:moveTo>
                    <a:pt x="176" y="0"/>
                  </a:moveTo>
                  <a:cubicBezTo>
                    <a:pt x="165" y="0"/>
                    <a:pt x="154" y="4"/>
                    <a:pt x="145" y="13"/>
                  </a:cubicBezTo>
                  <a:cubicBezTo>
                    <a:pt x="145" y="13"/>
                    <a:pt x="145" y="13"/>
                    <a:pt x="145" y="13"/>
                  </a:cubicBezTo>
                  <a:cubicBezTo>
                    <a:pt x="74" y="84"/>
                    <a:pt x="74" y="84"/>
                    <a:pt x="74" y="84"/>
                  </a:cubicBezTo>
                  <a:cubicBezTo>
                    <a:pt x="74" y="188"/>
                    <a:pt x="74" y="188"/>
                    <a:pt x="74" y="188"/>
                  </a:cubicBezTo>
                  <a:cubicBezTo>
                    <a:pt x="74" y="193"/>
                    <a:pt x="73" y="198"/>
                    <a:pt x="72" y="202"/>
                  </a:cubicBezTo>
                  <a:cubicBezTo>
                    <a:pt x="70" y="208"/>
                    <a:pt x="67" y="213"/>
                    <a:pt x="63" y="218"/>
                  </a:cubicBezTo>
                  <a:cubicBezTo>
                    <a:pt x="134" y="146"/>
                    <a:pt x="134" y="146"/>
                    <a:pt x="134" y="146"/>
                  </a:cubicBezTo>
                  <a:cubicBezTo>
                    <a:pt x="206" y="74"/>
                    <a:pt x="206" y="74"/>
                    <a:pt x="206" y="74"/>
                  </a:cubicBezTo>
                  <a:cubicBezTo>
                    <a:pt x="210" y="70"/>
                    <a:pt x="213" y="66"/>
                    <a:pt x="215" y="62"/>
                  </a:cubicBezTo>
                  <a:cubicBezTo>
                    <a:pt x="217" y="56"/>
                    <a:pt x="219" y="50"/>
                    <a:pt x="219" y="43"/>
                  </a:cubicBezTo>
                  <a:cubicBezTo>
                    <a:pt x="219" y="32"/>
                    <a:pt x="215" y="21"/>
                    <a:pt x="206" y="13"/>
                  </a:cubicBezTo>
                  <a:cubicBezTo>
                    <a:pt x="206" y="13"/>
                    <a:pt x="206" y="13"/>
                    <a:pt x="206" y="13"/>
                  </a:cubicBezTo>
                  <a:cubicBezTo>
                    <a:pt x="198" y="4"/>
                    <a:pt x="187" y="0"/>
                    <a:pt x="176"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12">
              <a:extLst>
                <a:ext uri="{FF2B5EF4-FFF2-40B4-BE49-F238E27FC236}">
                  <a16:creationId xmlns:a16="http://schemas.microsoft.com/office/drawing/2014/main" id="{DCB85825-1227-4328-BA90-D86B287A96EC}"/>
                </a:ext>
              </a:extLst>
            </p:cNvPr>
            <p:cNvSpPr>
              <a:spLocks/>
            </p:cNvSpPr>
            <p:nvPr/>
          </p:nvSpPr>
          <p:spPr bwMode="auto">
            <a:xfrm>
              <a:off x="2115947" y="4159967"/>
              <a:ext cx="49499" cy="127607"/>
            </a:xfrm>
            <a:custGeom>
              <a:avLst/>
              <a:gdLst>
                <a:gd name="T0" fmla="*/ 43 w 46"/>
                <a:gd name="T1" fmla="*/ 0 h 118"/>
                <a:gd name="T2" fmla="*/ 0 w 46"/>
                <a:gd name="T3" fmla="*/ 43 h 118"/>
                <a:gd name="T4" fmla="*/ 30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0" y="74"/>
                    <a:pt x="30" y="74"/>
                    <a:pt x="30" y="74"/>
                  </a:cubicBezTo>
                  <a:cubicBezTo>
                    <a:pt x="42" y="86"/>
                    <a:pt x="46" y="103"/>
                    <a:pt x="41" y="118"/>
                  </a:cubicBezTo>
                  <a:cubicBezTo>
                    <a:pt x="42" y="114"/>
                    <a:pt x="43" y="109"/>
                    <a:pt x="43" y="104"/>
                  </a:cubicBezTo>
                  <a:cubicBezTo>
                    <a:pt x="43" y="0"/>
                    <a:pt x="43" y="0"/>
                    <a:pt x="43"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13">
              <a:extLst>
                <a:ext uri="{FF2B5EF4-FFF2-40B4-BE49-F238E27FC236}">
                  <a16:creationId xmlns:a16="http://schemas.microsoft.com/office/drawing/2014/main" id="{8156EC20-6E51-4DB5-BC7C-C035FC251B3C}"/>
                </a:ext>
              </a:extLst>
            </p:cNvPr>
            <p:cNvSpPr>
              <a:spLocks noEditPoints="1"/>
            </p:cNvSpPr>
            <p:nvPr/>
          </p:nvSpPr>
          <p:spPr bwMode="auto">
            <a:xfrm>
              <a:off x="2081434" y="4304830"/>
              <a:ext cx="54040" cy="14986"/>
            </a:xfrm>
            <a:custGeom>
              <a:avLst/>
              <a:gdLst>
                <a:gd name="T0" fmla="*/ 32 w 50"/>
                <a:gd name="T1" fmla="*/ 14 h 14"/>
                <a:gd name="T2" fmla="*/ 32 w 50"/>
                <a:gd name="T3" fmla="*/ 14 h 14"/>
                <a:gd name="T4" fmla="*/ 32 w 50"/>
                <a:gd name="T5" fmla="*/ 14 h 14"/>
                <a:gd name="T6" fmla="*/ 20 w 50"/>
                <a:gd name="T7" fmla="*/ 12 h 14"/>
                <a:gd name="T8" fmla="*/ 32 w 50"/>
                <a:gd name="T9" fmla="*/ 14 h 14"/>
                <a:gd name="T10" fmla="*/ 32 w 50"/>
                <a:gd name="T11" fmla="*/ 14 h 14"/>
                <a:gd name="T12" fmla="*/ 32 w 50"/>
                <a:gd name="T13" fmla="*/ 14 h 14"/>
                <a:gd name="T14" fmla="*/ 25 w 50"/>
                <a:gd name="T15" fmla="*/ 13 h 14"/>
                <a:gd name="T16" fmla="*/ 20 w 50"/>
                <a:gd name="T17" fmla="*/ 12 h 14"/>
                <a:gd name="T18" fmla="*/ 50 w 50"/>
                <a:gd name="T19" fmla="*/ 10 h 14"/>
                <a:gd name="T20" fmla="*/ 45 w 50"/>
                <a:gd name="T21" fmla="*/ 12 h 14"/>
                <a:gd name="T22" fmla="*/ 40 w 50"/>
                <a:gd name="T23" fmla="*/ 13 h 14"/>
                <a:gd name="T24" fmla="*/ 50 w 50"/>
                <a:gd name="T25" fmla="*/ 10 h 14"/>
                <a:gd name="T26" fmla="*/ 0 w 50"/>
                <a:gd name="T27" fmla="*/ 0 h 14"/>
                <a:gd name="T28" fmla="*/ 0 w 50"/>
                <a:gd name="T29" fmla="*/ 0 h 14"/>
                <a:gd name="T30" fmla="*/ 1 w 50"/>
                <a:gd name="T31" fmla="*/ 0 h 14"/>
                <a:gd name="T32" fmla="*/ 0 w 50"/>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14">
                  <a:moveTo>
                    <a:pt x="32" y="14"/>
                  </a:moveTo>
                  <a:cubicBezTo>
                    <a:pt x="32" y="14"/>
                    <a:pt x="32" y="14"/>
                    <a:pt x="32" y="14"/>
                  </a:cubicBezTo>
                  <a:cubicBezTo>
                    <a:pt x="32" y="14"/>
                    <a:pt x="32" y="14"/>
                    <a:pt x="32" y="14"/>
                  </a:cubicBezTo>
                  <a:moveTo>
                    <a:pt x="20" y="12"/>
                  </a:moveTo>
                  <a:cubicBezTo>
                    <a:pt x="24" y="13"/>
                    <a:pt x="28" y="14"/>
                    <a:pt x="32" y="14"/>
                  </a:cubicBezTo>
                  <a:cubicBezTo>
                    <a:pt x="32" y="14"/>
                    <a:pt x="32" y="14"/>
                    <a:pt x="32" y="14"/>
                  </a:cubicBezTo>
                  <a:cubicBezTo>
                    <a:pt x="32" y="14"/>
                    <a:pt x="32" y="14"/>
                    <a:pt x="32" y="14"/>
                  </a:cubicBezTo>
                  <a:cubicBezTo>
                    <a:pt x="29" y="14"/>
                    <a:pt x="27" y="13"/>
                    <a:pt x="25" y="13"/>
                  </a:cubicBezTo>
                  <a:cubicBezTo>
                    <a:pt x="23" y="13"/>
                    <a:pt x="22" y="12"/>
                    <a:pt x="20" y="12"/>
                  </a:cubicBezTo>
                  <a:moveTo>
                    <a:pt x="50" y="10"/>
                  </a:moveTo>
                  <a:cubicBezTo>
                    <a:pt x="48" y="10"/>
                    <a:pt x="47" y="11"/>
                    <a:pt x="45" y="12"/>
                  </a:cubicBezTo>
                  <a:cubicBezTo>
                    <a:pt x="43" y="12"/>
                    <a:pt x="41" y="12"/>
                    <a:pt x="40" y="13"/>
                  </a:cubicBezTo>
                  <a:cubicBezTo>
                    <a:pt x="43" y="12"/>
                    <a:pt x="46" y="11"/>
                    <a:pt x="50" y="10"/>
                  </a:cubicBezTo>
                  <a:moveTo>
                    <a:pt x="0" y="0"/>
                  </a:moveTo>
                  <a:cubicBezTo>
                    <a:pt x="0" y="0"/>
                    <a:pt x="0" y="0"/>
                    <a:pt x="0" y="0"/>
                  </a:cubicBezTo>
                  <a:cubicBezTo>
                    <a:pt x="1" y="0"/>
                    <a:pt x="1" y="0"/>
                    <a:pt x="1" y="0"/>
                  </a:cubicBezTo>
                  <a:cubicBezTo>
                    <a:pt x="0" y="0"/>
                    <a:pt x="0"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14">
              <a:extLst>
                <a:ext uri="{FF2B5EF4-FFF2-40B4-BE49-F238E27FC236}">
                  <a16:creationId xmlns:a16="http://schemas.microsoft.com/office/drawing/2014/main" id="{A9E7BA81-E155-4B05-8D5E-10AD6D277164}"/>
                </a:ext>
              </a:extLst>
            </p:cNvPr>
            <p:cNvSpPr>
              <a:spLocks noEditPoints="1"/>
            </p:cNvSpPr>
            <p:nvPr/>
          </p:nvSpPr>
          <p:spPr bwMode="auto">
            <a:xfrm>
              <a:off x="2069627" y="4272134"/>
              <a:ext cx="90369" cy="46320"/>
            </a:xfrm>
            <a:custGeom>
              <a:avLst/>
              <a:gdLst>
                <a:gd name="T0" fmla="*/ 84 w 84"/>
                <a:gd name="T1" fmla="*/ 14 h 43"/>
                <a:gd name="T2" fmla="*/ 56 w 84"/>
                <a:gd name="T3" fmla="*/ 42 h 43"/>
                <a:gd name="T4" fmla="*/ 61 w 84"/>
                <a:gd name="T5" fmla="*/ 40 h 43"/>
                <a:gd name="T6" fmla="*/ 73 w 84"/>
                <a:gd name="T7" fmla="*/ 31 h 43"/>
                <a:gd name="T8" fmla="*/ 75 w 84"/>
                <a:gd name="T9" fmla="*/ 30 h 43"/>
                <a:gd name="T10" fmla="*/ 84 w 84"/>
                <a:gd name="T11" fmla="*/ 14 h 43"/>
                <a:gd name="T12" fmla="*/ 0 w 84"/>
                <a:gd name="T13" fmla="*/ 0 h 43"/>
                <a:gd name="T14" fmla="*/ 11 w 84"/>
                <a:gd name="T15" fmla="*/ 30 h 43"/>
                <a:gd name="T16" fmla="*/ 12 w 84"/>
                <a:gd name="T17" fmla="*/ 30 h 43"/>
                <a:gd name="T18" fmla="*/ 12 w 84"/>
                <a:gd name="T19" fmla="*/ 31 h 43"/>
                <a:gd name="T20" fmla="*/ 31 w 84"/>
                <a:gd name="T21" fmla="*/ 42 h 43"/>
                <a:gd name="T22" fmla="*/ 36 w 84"/>
                <a:gd name="T23" fmla="*/ 43 h 43"/>
                <a:gd name="T24" fmla="*/ 0 w 84"/>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3">
                  <a:moveTo>
                    <a:pt x="84" y="14"/>
                  </a:moveTo>
                  <a:cubicBezTo>
                    <a:pt x="79" y="27"/>
                    <a:pt x="69" y="37"/>
                    <a:pt x="56" y="42"/>
                  </a:cubicBezTo>
                  <a:cubicBezTo>
                    <a:pt x="58" y="41"/>
                    <a:pt x="59" y="40"/>
                    <a:pt x="61" y="40"/>
                  </a:cubicBezTo>
                  <a:cubicBezTo>
                    <a:pt x="65" y="38"/>
                    <a:pt x="70" y="35"/>
                    <a:pt x="73" y="31"/>
                  </a:cubicBezTo>
                  <a:cubicBezTo>
                    <a:pt x="75" y="30"/>
                    <a:pt x="75" y="30"/>
                    <a:pt x="75" y="30"/>
                  </a:cubicBezTo>
                  <a:cubicBezTo>
                    <a:pt x="79" y="25"/>
                    <a:pt x="82" y="20"/>
                    <a:pt x="84" y="14"/>
                  </a:cubicBezTo>
                  <a:moveTo>
                    <a:pt x="0" y="0"/>
                  </a:moveTo>
                  <a:cubicBezTo>
                    <a:pt x="0" y="11"/>
                    <a:pt x="3" y="21"/>
                    <a:pt x="11" y="30"/>
                  </a:cubicBezTo>
                  <a:cubicBezTo>
                    <a:pt x="12" y="30"/>
                    <a:pt x="12" y="30"/>
                    <a:pt x="12" y="30"/>
                  </a:cubicBezTo>
                  <a:cubicBezTo>
                    <a:pt x="12" y="31"/>
                    <a:pt x="12" y="31"/>
                    <a:pt x="12" y="31"/>
                  </a:cubicBezTo>
                  <a:cubicBezTo>
                    <a:pt x="18" y="36"/>
                    <a:pt x="24" y="40"/>
                    <a:pt x="31" y="42"/>
                  </a:cubicBezTo>
                  <a:cubicBezTo>
                    <a:pt x="33" y="42"/>
                    <a:pt x="34" y="43"/>
                    <a:pt x="36" y="43"/>
                  </a:cubicBezTo>
                  <a:cubicBezTo>
                    <a:pt x="15" y="40"/>
                    <a:pt x="0" y="22"/>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16">
              <a:extLst>
                <a:ext uri="{FF2B5EF4-FFF2-40B4-BE49-F238E27FC236}">
                  <a16:creationId xmlns:a16="http://schemas.microsoft.com/office/drawing/2014/main" id="{8A767AD5-2A2F-42B7-AACA-C2D9062A2737}"/>
                </a:ext>
              </a:extLst>
            </p:cNvPr>
            <p:cNvSpPr>
              <a:spLocks/>
            </p:cNvSpPr>
            <p:nvPr/>
          </p:nvSpPr>
          <p:spPr bwMode="auto">
            <a:xfrm>
              <a:off x="2069627" y="4206287"/>
              <a:ext cx="95819" cy="113529"/>
            </a:xfrm>
            <a:custGeom>
              <a:avLst/>
              <a:gdLst>
                <a:gd name="T0" fmla="*/ 43 w 89"/>
                <a:gd name="T1" fmla="*/ 0 h 105"/>
                <a:gd name="T2" fmla="*/ 12 w 89"/>
                <a:gd name="T3" fmla="*/ 31 h 105"/>
                <a:gd name="T4" fmla="*/ 0 w 89"/>
                <a:gd name="T5" fmla="*/ 61 h 105"/>
                <a:gd name="T6" fmla="*/ 36 w 89"/>
                <a:gd name="T7" fmla="*/ 104 h 105"/>
                <a:gd name="T8" fmla="*/ 38 w 89"/>
                <a:gd name="T9" fmla="*/ 104 h 105"/>
                <a:gd name="T10" fmla="*/ 38 w 89"/>
                <a:gd name="T11" fmla="*/ 104 h 105"/>
                <a:gd name="T12" fmla="*/ 43 w 89"/>
                <a:gd name="T13" fmla="*/ 105 h 105"/>
                <a:gd name="T14" fmla="*/ 47 w 89"/>
                <a:gd name="T15" fmla="*/ 104 h 105"/>
                <a:gd name="T16" fmla="*/ 48 w 89"/>
                <a:gd name="T17" fmla="*/ 104 h 105"/>
                <a:gd name="T18" fmla="*/ 51 w 89"/>
                <a:gd name="T19" fmla="*/ 104 h 105"/>
                <a:gd name="T20" fmla="*/ 52 w 89"/>
                <a:gd name="T21" fmla="*/ 104 h 105"/>
                <a:gd name="T22" fmla="*/ 56 w 89"/>
                <a:gd name="T23" fmla="*/ 103 h 105"/>
                <a:gd name="T24" fmla="*/ 84 w 89"/>
                <a:gd name="T25" fmla="*/ 75 h 105"/>
                <a:gd name="T26" fmla="*/ 73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2" y="31"/>
                    <a:pt x="12" y="31"/>
                    <a:pt x="12" y="31"/>
                  </a:cubicBezTo>
                  <a:cubicBezTo>
                    <a:pt x="4" y="39"/>
                    <a:pt x="0" y="50"/>
                    <a:pt x="0" y="61"/>
                  </a:cubicBezTo>
                  <a:cubicBezTo>
                    <a:pt x="0" y="83"/>
                    <a:pt x="15" y="101"/>
                    <a:pt x="36" y="104"/>
                  </a:cubicBezTo>
                  <a:cubicBezTo>
                    <a:pt x="37" y="104"/>
                    <a:pt x="37" y="104"/>
                    <a:pt x="38" y="104"/>
                  </a:cubicBezTo>
                  <a:cubicBezTo>
                    <a:pt x="38" y="104"/>
                    <a:pt x="38" y="104"/>
                    <a:pt x="38" y="104"/>
                  </a:cubicBezTo>
                  <a:cubicBezTo>
                    <a:pt x="40" y="104"/>
                    <a:pt x="41" y="105"/>
                    <a:pt x="43" y="105"/>
                  </a:cubicBezTo>
                  <a:cubicBezTo>
                    <a:pt x="44" y="105"/>
                    <a:pt x="46" y="104"/>
                    <a:pt x="47" y="104"/>
                  </a:cubicBezTo>
                  <a:cubicBezTo>
                    <a:pt x="48" y="104"/>
                    <a:pt x="48" y="104"/>
                    <a:pt x="48" y="104"/>
                  </a:cubicBezTo>
                  <a:cubicBezTo>
                    <a:pt x="49" y="104"/>
                    <a:pt x="50" y="104"/>
                    <a:pt x="51" y="104"/>
                  </a:cubicBezTo>
                  <a:cubicBezTo>
                    <a:pt x="52" y="104"/>
                    <a:pt x="52" y="104"/>
                    <a:pt x="52" y="104"/>
                  </a:cubicBezTo>
                  <a:cubicBezTo>
                    <a:pt x="53" y="103"/>
                    <a:pt x="55" y="103"/>
                    <a:pt x="56" y="103"/>
                  </a:cubicBezTo>
                  <a:cubicBezTo>
                    <a:pt x="69" y="98"/>
                    <a:pt x="79" y="88"/>
                    <a:pt x="84" y="75"/>
                  </a:cubicBezTo>
                  <a:cubicBezTo>
                    <a:pt x="89" y="60"/>
                    <a:pt x="85" y="43"/>
                    <a:pt x="73" y="31"/>
                  </a:cubicBezTo>
                  <a:cubicBezTo>
                    <a:pt x="43" y="0"/>
                    <a:pt x="43" y="0"/>
                    <a:pt x="43" y="0"/>
                  </a:cubicBezTo>
                </a:path>
              </a:pathLst>
            </a:custGeom>
            <a:solidFill>
              <a:schemeClr val="accent3">
                <a:lumMod val="50000"/>
              </a:schemeClr>
            </a:solidFill>
            <a:ln w="3175">
              <a:solidFill>
                <a:schemeClr val="accent3">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6" name="Group 205">
            <a:extLst>
              <a:ext uri="{FF2B5EF4-FFF2-40B4-BE49-F238E27FC236}">
                <a16:creationId xmlns:a16="http://schemas.microsoft.com/office/drawing/2014/main" id="{5E1A8998-0996-4C06-A6A1-A44BFEF9E99D}"/>
              </a:ext>
            </a:extLst>
          </p:cNvPr>
          <p:cNvGrpSpPr>
            <a:grpSpLocks noChangeAspect="1"/>
          </p:cNvGrpSpPr>
          <p:nvPr/>
        </p:nvGrpSpPr>
        <p:grpSpPr>
          <a:xfrm rot="16200000">
            <a:off x="2649654" y="2138912"/>
            <a:ext cx="238028" cy="274320"/>
            <a:chOff x="1913411" y="3852983"/>
            <a:chExt cx="405073" cy="466833"/>
          </a:xfrm>
        </p:grpSpPr>
        <p:sp>
          <p:nvSpPr>
            <p:cNvPr id="207" name="Freeform 107">
              <a:extLst>
                <a:ext uri="{FF2B5EF4-FFF2-40B4-BE49-F238E27FC236}">
                  <a16:creationId xmlns:a16="http://schemas.microsoft.com/office/drawing/2014/main" id="{FCCFF801-87D1-46A8-8C55-0F78EA259D0F}"/>
                </a:ext>
              </a:extLst>
            </p:cNvPr>
            <p:cNvSpPr>
              <a:spLocks noEditPoints="1"/>
            </p:cNvSpPr>
            <p:nvPr/>
          </p:nvSpPr>
          <p:spPr bwMode="auto">
            <a:xfrm>
              <a:off x="1913411" y="4069597"/>
              <a:ext cx="237049" cy="245678"/>
            </a:xfrm>
            <a:custGeom>
              <a:avLst/>
              <a:gdLst>
                <a:gd name="T0" fmla="*/ 220 w 220"/>
                <a:gd name="T1" fmla="*/ 218 h 228"/>
                <a:gd name="T2" fmla="*/ 218 w 220"/>
                <a:gd name="T3" fmla="*/ 219 h 228"/>
                <a:gd name="T4" fmla="*/ 206 w 220"/>
                <a:gd name="T5" fmla="*/ 228 h 228"/>
                <a:gd name="T6" fmla="*/ 218 w 220"/>
                <a:gd name="T7" fmla="*/ 219 h 228"/>
                <a:gd name="T8" fmla="*/ 219 w 220"/>
                <a:gd name="T9" fmla="*/ 218 h 228"/>
                <a:gd name="T10" fmla="*/ 220 w 220"/>
                <a:gd name="T11" fmla="*/ 218 h 228"/>
                <a:gd name="T12" fmla="*/ 220 w 220"/>
                <a:gd name="T13" fmla="*/ 218 h 228"/>
                <a:gd name="T14" fmla="*/ 43 w 220"/>
                <a:gd name="T15" fmla="*/ 0 h 228"/>
                <a:gd name="T16" fmla="*/ 12 w 220"/>
                <a:gd name="T17" fmla="*/ 13 h 228"/>
                <a:gd name="T18" fmla="*/ 12 w 220"/>
                <a:gd name="T19" fmla="*/ 13 h 228"/>
                <a:gd name="T20" fmla="*/ 0 w 220"/>
                <a:gd name="T21" fmla="*/ 43 h 228"/>
                <a:gd name="T22" fmla="*/ 4 w 220"/>
                <a:gd name="T23" fmla="*/ 62 h 228"/>
                <a:gd name="T24" fmla="*/ 12 w 220"/>
                <a:gd name="T25" fmla="*/ 74 h 228"/>
                <a:gd name="T26" fmla="*/ 156 w 220"/>
                <a:gd name="T27" fmla="*/ 218 h 228"/>
                <a:gd name="T28" fmla="*/ 145 w 220"/>
                <a:gd name="T29" fmla="*/ 188 h 228"/>
                <a:gd name="T30" fmla="*/ 145 w 220"/>
                <a:gd name="T31" fmla="*/ 188 h 228"/>
                <a:gd name="T32" fmla="*/ 145 w 220"/>
                <a:gd name="T33" fmla="*/ 84 h 228"/>
                <a:gd name="T34" fmla="*/ 145 w 220"/>
                <a:gd name="T35" fmla="*/ 84 h 228"/>
                <a:gd name="T36" fmla="*/ 74 w 220"/>
                <a:gd name="T37" fmla="*/ 13 h 228"/>
                <a:gd name="T38" fmla="*/ 74 w 220"/>
                <a:gd name="T39" fmla="*/ 13 h 228"/>
                <a:gd name="T40" fmla="*/ 43 w 220"/>
                <a:gd name="T41"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228">
                  <a:moveTo>
                    <a:pt x="220" y="218"/>
                  </a:moveTo>
                  <a:cubicBezTo>
                    <a:pt x="218" y="219"/>
                    <a:pt x="218" y="219"/>
                    <a:pt x="218" y="219"/>
                  </a:cubicBezTo>
                  <a:cubicBezTo>
                    <a:pt x="215" y="223"/>
                    <a:pt x="210" y="226"/>
                    <a:pt x="206" y="228"/>
                  </a:cubicBezTo>
                  <a:cubicBezTo>
                    <a:pt x="210" y="226"/>
                    <a:pt x="215" y="223"/>
                    <a:pt x="218" y="219"/>
                  </a:cubicBezTo>
                  <a:cubicBezTo>
                    <a:pt x="219" y="218"/>
                    <a:pt x="219" y="218"/>
                    <a:pt x="219" y="218"/>
                  </a:cubicBezTo>
                  <a:cubicBezTo>
                    <a:pt x="220" y="218"/>
                    <a:pt x="220" y="218"/>
                    <a:pt x="220" y="218"/>
                  </a:cubicBezTo>
                  <a:cubicBezTo>
                    <a:pt x="220" y="218"/>
                    <a:pt x="220" y="218"/>
                    <a:pt x="220" y="218"/>
                  </a:cubicBezTo>
                  <a:moveTo>
                    <a:pt x="43" y="0"/>
                  </a:moveTo>
                  <a:cubicBezTo>
                    <a:pt x="32" y="0"/>
                    <a:pt x="21" y="4"/>
                    <a:pt x="12" y="13"/>
                  </a:cubicBezTo>
                  <a:cubicBezTo>
                    <a:pt x="12" y="13"/>
                    <a:pt x="12" y="13"/>
                    <a:pt x="12" y="13"/>
                  </a:cubicBezTo>
                  <a:cubicBezTo>
                    <a:pt x="4" y="21"/>
                    <a:pt x="0" y="32"/>
                    <a:pt x="0" y="43"/>
                  </a:cubicBezTo>
                  <a:cubicBezTo>
                    <a:pt x="0" y="50"/>
                    <a:pt x="1" y="56"/>
                    <a:pt x="4" y="62"/>
                  </a:cubicBezTo>
                  <a:cubicBezTo>
                    <a:pt x="6" y="66"/>
                    <a:pt x="9" y="70"/>
                    <a:pt x="12" y="74"/>
                  </a:cubicBezTo>
                  <a:cubicBezTo>
                    <a:pt x="156" y="218"/>
                    <a:pt x="156" y="218"/>
                    <a:pt x="156" y="218"/>
                  </a:cubicBezTo>
                  <a:cubicBezTo>
                    <a:pt x="148"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4" y="13"/>
                    <a:pt x="74" y="13"/>
                    <a:pt x="74" y="13"/>
                  </a:cubicBezTo>
                  <a:cubicBezTo>
                    <a:pt x="65" y="4"/>
                    <a:pt x="54"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05">
              <a:extLst>
                <a:ext uri="{FF2B5EF4-FFF2-40B4-BE49-F238E27FC236}">
                  <a16:creationId xmlns:a16="http://schemas.microsoft.com/office/drawing/2014/main" id="{7B947B8C-D985-4D7F-8B59-7BE4CDEA573A}"/>
                </a:ext>
              </a:extLst>
            </p:cNvPr>
            <p:cNvSpPr>
              <a:spLocks/>
            </p:cNvSpPr>
            <p:nvPr/>
          </p:nvSpPr>
          <p:spPr bwMode="auto">
            <a:xfrm>
              <a:off x="2069627" y="3852983"/>
              <a:ext cx="92640" cy="353304"/>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106">
              <a:extLst>
                <a:ext uri="{FF2B5EF4-FFF2-40B4-BE49-F238E27FC236}">
                  <a16:creationId xmlns:a16="http://schemas.microsoft.com/office/drawing/2014/main" id="{D6BAF682-1DCD-4D2D-9524-609584CF6BFA}"/>
                </a:ext>
              </a:extLst>
            </p:cNvPr>
            <p:cNvSpPr>
              <a:spLocks noEditPoints="1"/>
            </p:cNvSpPr>
            <p:nvPr/>
          </p:nvSpPr>
          <p:spPr bwMode="auto">
            <a:xfrm>
              <a:off x="1913411" y="4083675"/>
              <a:ext cx="237049" cy="236141"/>
            </a:xfrm>
            <a:custGeom>
              <a:avLst/>
              <a:gdLst>
                <a:gd name="T0" fmla="*/ 220 w 220"/>
                <a:gd name="T1" fmla="*/ 205 h 219"/>
                <a:gd name="T2" fmla="*/ 219 w 220"/>
                <a:gd name="T3" fmla="*/ 205 h 219"/>
                <a:gd name="T4" fmla="*/ 218 w 220"/>
                <a:gd name="T5" fmla="*/ 206 h 219"/>
                <a:gd name="T6" fmla="*/ 206 w 220"/>
                <a:gd name="T7" fmla="*/ 215 h 219"/>
                <a:gd name="T8" fmla="*/ 196 w 220"/>
                <a:gd name="T9" fmla="*/ 218 h 219"/>
                <a:gd name="T10" fmla="*/ 188 w 220"/>
                <a:gd name="T11" fmla="*/ 219 h 219"/>
                <a:gd name="T12" fmla="*/ 188 w 220"/>
                <a:gd name="T13" fmla="*/ 219 h 219"/>
                <a:gd name="T14" fmla="*/ 188 w 220"/>
                <a:gd name="T15" fmla="*/ 219 h 219"/>
                <a:gd name="T16" fmla="*/ 188 w 220"/>
                <a:gd name="T17" fmla="*/ 219 h 219"/>
                <a:gd name="T18" fmla="*/ 188 w 220"/>
                <a:gd name="T19" fmla="*/ 219 h 219"/>
                <a:gd name="T20" fmla="*/ 218 w 220"/>
                <a:gd name="T21" fmla="*/ 206 h 219"/>
                <a:gd name="T22" fmla="*/ 220 w 220"/>
                <a:gd name="T23" fmla="*/ 205 h 219"/>
                <a:gd name="T24" fmla="*/ 4 w 220"/>
                <a:gd name="T25" fmla="*/ 49 h 219"/>
                <a:gd name="T26" fmla="*/ 12 w 220"/>
                <a:gd name="T27" fmla="*/ 61 h 219"/>
                <a:gd name="T28" fmla="*/ 156 w 220"/>
                <a:gd name="T29" fmla="*/ 205 h 219"/>
                <a:gd name="T30" fmla="*/ 156 w 220"/>
                <a:gd name="T31" fmla="*/ 205 h 219"/>
                <a:gd name="T32" fmla="*/ 12 w 220"/>
                <a:gd name="T33" fmla="*/ 61 h 219"/>
                <a:gd name="T34" fmla="*/ 4 w 220"/>
                <a:gd name="T35" fmla="*/ 49 h 219"/>
                <a:gd name="T36" fmla="*/ 12 w 220"/>
                <a:gd name="T37" fmla="*/ 0 h 219"/>
                <a:gd name="T38" fmla="*/ 12 w 220"/>
                <a:gd name="T39" fmla="*/ 0 h 219"/>
                <a:gd name="T40" fmla="*/ 0 w 220"/>
                <a:gd name="T41" fmla="*/ 30 h 219"/>
                <a:gd name="T42" fmla="*/ 12 w 220"/>
                <a:gd name="T43" fmla="*/ 0 h 219"/>
                <a:gd name="T44" fmla="*/ 12 w 220"/>
                <a:gd name="T45" fmla="*/ 0 h 219"/>
                <a:gd name="T46" fmla="*/ 74 w 220"/>
                <a:gd name="T47" fmla="*/ 0 h 219"/>
                <a:gd name="T48" fmla="*/ 74 w 220"/>
                <a:gd name="T49" fmla="*/ 0 h 219"/>
                <a:gd name="T50" fmla="*/ 145 w 220"/>
                <a:gd name="T51" fmla="*/ 71 h 219"/>
                <a:gd name="T52" fmla="*/ 74 w 220"/>
                <a:gd name="T53" fmla="*/ 0 h 219"/>
                <a:gd name="T54" fmla="*/ 74 w 220"/>
                <a:gd name="T5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 h="219">
                  <a:moveTo>
                    <a:pt x="220" y="205"/>
                  </a:moveTo>
                  <a:cubicBezTo>
                    <a:pt x="219" y="205"/>
                    <a:pt x="219" y="205"/>
                    <a:pt x="219" y="205"/>
                  </a:cubicBezTo>
                  <a:cubicBezTo>
                    <a:pt x="218" y="206"/>
                    <a:pt x="218" y="206"/>
                    <a:pt x="218" y="206"/>
                  </a:cubicBezTo>
                  <a:cubicBezTo>
                    <a:pt x="215" y="210"/>
                    <a:pt x="210" y="213"/>
                    <a:pt x="206" y="215"/>
                  </a:cubicBezTo>
                  <a:cubicBezTo>
                    <a:pt x="202" y="216"/>
                    <a:pt x="199" y="217"/>
                    <a:pt x="196" y="218"/>
                  </a:cubicBezTo>
                  <a:cubicBezTo>
                    <a:pt x="193" y="218"/>
                    <a:pt x="191" y="219"/>
                    <a:pt x="188" y="219"/>
                  </a:cubicBezTo>
                  <a:cubicBezTo>
                    <a:pt x="188" y="219"/>
                    <a:pt x="188" y="219"/>
                    <a:pt x="188" y="219"/>
                  </a:cubicBezTo>
                  <a:cubicBezTo>
                    <a:pt x="188" y="219"/>
                    <a:pt x="188" y="219"/>
                    <a:pt x="188" y="219"/>
                  </a:cubicBezTo>
                  <a:cubicBezTo>
                    <a:pt x="188" y="219"/>
                    <a:pt x="188" y="219"/>
                    <a:pt x="188" y="219"/>
                  </a:cubicBezTo>
                  <a:cubicBezTo>
                    <a:pt x="188" y="219"/>
                    <a:pt x="188" y="219"/>
                    <a:pt x="188" y="219"/>
                  </a:cubicBezTo>
                  <a:cubicBezTo>
                    <a:pt x="199" y="219"/>
                    <a:pt x="210" y="214"/>
                    <a:pt x="218" y="206"/>
                  </a:cubicBezTo>
                  <a:cubicBezTo>
                    <a:pt x="219" y="205"/>
                    <a:pt x="219" y="205"/>
                    <a:pt x="220" y="205"/>
                  </a:cubicBezTo>
                  <a:moveTo>
                    <a:pt x="4" y="49"/>
                  </a:moveTo>
                  <a:cubicBezTo>
                    <a:pt x="6" y="53"/>
                    <a:pt x="9" y="57"/>
                    <a:pt x="12" y="61"/>
                  </a:cubicBezTo>
                  <a:cubicBezTo>
                    <a:pt x="156" y="205"/>
                    <a:pt x="156" y="205"/>
                    <a:pt x="156" y="205"/>
                  </a:cubicBezTo>
                  <a:cubicBezTo>
                    <a:pt x="156" y="205"/>
                    <a:pt x="156" y="205"/>
                    <a:pt x="156" y="205"/>
                  </a:cubicBezTo>
                  <a:cubicBezTo>
                    <a:pt x="12" y="61"/>
                    <a:pt x="12" y="61"/>
                    <a:pt x="12" y="61"/>
                  </a:cubicBezTo>
                  <a:cubicBezTo>
                    <a:pt x="9" y="57"/>
                    <a:pt x="6" y="53"/>
                    <a:pt x="4" y="49"/>
                  </a:cubicBezTo>
                  <a:moveTo>
                    <a:pt x="12" y="0"/>
                  </a:moveTo>
                  <a:cubicBezTo>
                    <a:pt x="12" y="0"/>
                    <a:pt x="12" y="0"/>
                    <a:pt x="12" y="0"/>
                  </a:cubicBezTo>
                  <a:cubicBezTo>
                    <a:pt x="4" y="8"/>
                    <a:pt x="0" y="19"/>
                    <a:pt x="0" y="30"/>
                  </a:cubicBezTo>
                  <a:cubicBezTo>
                    <a:pt x="0" y="19"/>
                    <a:pt x="4" y="8"/>
                    <a:pt x="12" y="0"/>
                  </a:cubicBezTo>
                  <a:cubicBezTo>
                    <a:pt x="12" y="0"/>
                    <a:pt x="12" y="0"/>
                    <a:pt x="12" y="0"/>
                  </a:cubicBezTo>
                  <a:moveTo>
                    <a:pt x="74" y="0"/>
                  </a:moveTo>
                  <a:cubicBezTo>
                    <a:pt x="74" y="0"/>
                    <a:pt x="74" y="0"/>
                    <a:pt x="74" y="0"/>
                  </a:cubicBezTo>
                  <a:cubicBezTo>
                    <a:pt x="145" y="71"/>
                    <a:pt x="145" y="71"/>
                    <a:pt x="145" y="71"/>
                  </a:cubicBezTo>
                  <a:cubicBezTo>
                    <a:pt x="74" y="0"/>
                    <a:pt x="74" y="0"/>
                    <a:pt x="74" y="0"/>
                  </a:cubicBezTo>
                  <a:cubicBezTo>
                    <a:pt x="74" y="0"/>
                    <a:pt x="74" y="0"/>
                    <a:pt x="74"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09">
              <a:extLst>
                <a:ext uri="{FF2B5EF4-FFF2-40B4-BE49-F238E27FC236}">
                  <a16:creationId xmlns:a16="http://schemas.microsoft.com/office/drawing/2014/main" id="{CBCF338E-F3E2-48B0-A61B-AE855BC0A47D}"/>
                </a:ext>
              </a:extLst>
            </p:cNvPr>
            <p:cNvSpPr>
              <a:spLocks/>
            </p:cNvSpPr>
            <p:nvPr/>
          </p:nvSpPr>
          <p:spPr bwMode="auto">
            <a:xfrm>
              <a:off x="2069627" y="4159967"/>
              <a:ext cx="46320" cy="112167"/>
            </a:xfrm>
            <a:custGeom>
              <a:avLst/>
              <a:gdLst>
                <a:gd name="T0" fmla="*/ 0 w 43"/>
                <a:gd name="T1" fmla="*/ 0 h 104"/>
                <a:gd name="T2" fmla="*/ 0 w 43"/>
                <a:gd name="T3" fmla="*/ 104 h 104"/>
                <a:gd name="T4" fmla="*/ 0 w 43"/>
                <a:gd name="T5" fmla="*/ 104 h 104"/>
                <a:gd name="T6" fmla="*/ 12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2" y="74"/>
                  </a:cubicBezTo>
                  <a:cubicBezTo>
                    <a:pt x="43" y="43"/>
                    <a:pt x="43" y="43"/>
                    <a:pt x="43" y="43"/>
                  </a:cubicBezTo>
                  <a:cubicBezTo>
                    <a:pt x="0" y="0"/>
                    <a:pt x="0" y="0"/>
                    <a:pt x="0"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110">
              <a:extLst>
                <a:ext uri="{FF2B5EF4-FFF2-40B4-BE49-F238E27FC236}">
                  <a16:creationId xmlns:a16="http://schemas.microsoft.com/office/drawing/2014/main" id="{99BB6F00-5AC5-4BEA-9A2B-FE1FEF734D63}"/>
                </a:ext>
              </a:extLst>
            </p:cNvPr>
            <p:cNvSpPr>
              <a:spLocks noEditPoints="1"/>
            </p:cNvSpPr>
            <p:nvPr/>
          </p:nvSpPr>
          <p:spPr bwMode="auto">
            <a:xfrm>
              <a:off x="2081434" y="4083675"/>
              <a:ext cx="237049" cy="236141"/>
            </a:xfrm>
            <a:custGeom>
              <a:avLst/>
              <a:gdLst>
                <a:gd name="T0" fmla="*/ 2 w 220"/>
                <a:gd name="T1" fmla="*/ 206 h 219"/>
                <a:gd name="T2" fmla="*/ 32 w 220"/>
                <a:gd name="T3" fmla="*/ 219 h 219"/>
                <a:gd name="T4" fmla="*/ 32 w 220"/>
                <a:gd name="T5" fmla="*/ 219 h 219"/>
                <a:gd name="T6" fmla="*/ 20 w 220"/>
                <a:gd name="T7" fmla="*/ 217 h 219"/>
                <a:gd name="T8" fmla="*/ 2 w 220"/>
                <a:gd name="T9" fmla="*/ 206 h 219"/>
                <a:gd name="T10" fmla="*/ 2 w 220"/>
                <a:gd name="T11" fmla="*/ 206 h 219"/>
                <a:gd name="T12" fmla="*/ 2 w 220"/>
                <a:gd name="T13" fmla="*/ 206 h 219"/>
                <a:gd name="T14" fmla="*/ 2 w 220"/>
                <a:gd name="T15" fmla="*/ 206 h 219"/>
                <a:gd name="T16" fmla="*/ 1 w 220"/>
                <a:gd name="T17" fmla="*/ 206 h 219"/>
                <a:gd name="T18" fmla="*/ 1 w 220"/>
                <a:gd name="T19" fmla="*/ 206 h 219"/>
                <a:gd name="T20" fmla="*/ 1 w 220"/>
                <a:gd name="T21" fmla="*/ 206 h 219"/>
                <a:gd name="T22" fmla="*/ 1 w 220"/>
                <a:gd name="T23" fmla="*/ 206 h 219"/>
                <a:gd name="T24" fmla="*/ 1 w 220"/>
                <a:gd name="T25" fmla="*/ 206 h 219"/>
                <a:gd name="T26" fmla="*/ 1 w 220"/>
                <a:gd name="T27" fmla="*/ 206 h 219"/>
                <a:gd name="T28" fmla="*/ 0 w 220"/>
                <a:gd name="T29" fmla="*/ 205 h 219"/>
                <a:gd name="T30" fmla="*/ 1 w 220"/>
                <a:gd name="T31" fmla="*/ 206 h 219"/>
                <a:gd name="T32" fmla="*/ 1 w 220"/>
                <a:gd name="T33" fmla="*/ 206 h 219"/>
                <a:gd name="T34" fmla="*/ 1 w 220"/>
                <a:gd name="T35" fmla="*/ 206 h 219"/>
                <a:gd name="T36" fmla="*/ 1 w 220"/>
                <a:gd name="T37" fmla="*/ 206 h 219"/>
                <a:gd name="T38" fmla="*/ 1 w 220"/>
                <a:gd name="T39" fmla="*/ 205 h 219"/>
                <a:gd name="T40" fmla="*/ 0 w 220"/>
                <a:gd name="T41" fmla="*/ 205 h 219"/>
                <a:gd name="T42" fmla="*/ 216 w 220"/>
                <a:gd name="T43" fmla="*/ 49 h 219"/>
                <a:gd name="T44" fmla="*/ 207 w 220"/>
                <a:gd name="T45" fmla="*/ 61 h 219"/>
                <a:gd name="T46" fmla="*/ 135 w 220"/>
                <a:gd name="T47" fmla="*/ 133 h 219"/>
                <a:gd name="T48" fmla="*/ 207 w 220"/>
                <a:gd name="T49" fmla="*/ 61 h 219"/>
                <a:gd name="T50" fmla="*/ 216 w 220"/>
                <a:gd name="T51" fmla="*/ 49 h 219"/>
                <a:gd name="T52" fmla="*/ 146 w 220"/>
                <a:gd name="T53" fmla="*/ 0 h 219"/>
                <a:gd name="T54" fmla="*/ 146 w 220"/>
                <a:gd name="T55" fmla="*/ 0 h 219"/>
                <a:gd name="T56" fmla="*/ 75 w 220"/>
                <a:gd name="T57" fmla="*/ 71 h 219"/>
                <a:gd name="T58" fmla="*/ 75 w 220"/>
                <a:gd name="T59" fmla="*/ 71 h 219"/>
                <a:gd name="T60" fmla="*/ 146 w 220"/>
                <a:gd name="T61" fmla="*/ 0 h 219"/>
                <a:gd name="T62" fmla="*/ 146 w 220"/>
                <a:gd name="T63" fmla="*/ 0 h 219"/>
                <a:gd name="T64" fmla="*/ 207 w 220"/>
                <a:gd name="T65" fmla="*/ 0 h 219"/>
                <a:gd name="T66" fmla="*/ 207 w 220"/>
                <a:gd name="T67" fmla="*/ 0 h 219"/>
                <a:gd name="T68" fmla="*/ 220 w 220"/>
                <a:gd name="T69" fmla="*/ 30 h 219"/>
                <a:gd name="T70" fmla="*/ 207 w 220"/>
                <a:gd name="T71" fmla="*/ 0 h 219"/>
                <a:gd name="T72" fmla="*/ 207 w 220"/>
                <a:gd name="T7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219">
                  <a:moveTo>
                    <a:pt x="2" y="206"/>
                  </a:moveTo>
                  <a:cubicBezTo>
                    <a:pt x="10" y="214"/>
                    <a:pt x="21" y="219"/>
                    <a:pt x="32" y="219"/>
                  </a:cubicBezTo>
                  <a:cubicBezTo>
                    <a:pt x="32" y="219"/>
                    <a:pt x="32" y="219"/>
                    <a:pt x="32" y="219"/>
                  </a:cubicBezTo>
                  <a:cubicBezTo>
                    <a:pt x="28" y="219"/>
                    <a:pt x="24" y="218"/>
                    <a:pt x="20" y="217"/>
                  </a:cubicBezTo>
                  <a:cubicBezTo>
                    <a:pt x="14" y="215"/>
                    <a:pt x="7" y="212"/>
                    <a:pt x="2" y="206"/>
                  </a:cubicBezTo>
                  <a:moveTo>
                    <a:pt x="2" y="206"/>
                  </a:moveTo>
                  <a:cubicBezTo>
                    <a:pt x="2" y="206"/>
                    <a:pt x="2" y="206"/>
                    <a:pt x="2" y="206"/>
                  </a:cubicBezTo>
                  <a:cubicBezTo>
                    <a:pt x="2" y="206"/>
                    <a:pt x="2" y="206"/>
                    <a:pt x="2" y="206"/>
                  </a:cubicBezTo>
                  <a:moveTo>
                    <a:pt x="1" y="206"/>
                  </a:moveTo>
                  <a:cubicBezTo>
                    <a:pt x="1" y="206"/>
                    <a:pt x="1" y="206"/>
                    <a:pt x="1" y="206"/>
                  </a:cubicBezTo>
                  <a:cubicBezTo>
                    <a:pt x="1" y="206"/>
                    <a:pt x="1" y="206"/>
                    <a:pt x="1" y="206"/>
                  </a:cubicBezTo>
                  <a:moveTo>
                    <a:pt x="1" y="206"/>
                  </a:moveTo>
                  <a:cubicBezTo>
                    <a:pt x="1" y="206"/>
                    <a:pt x="1" y="206"/>
                    <a:pt x="1" y="206"/>
                  </a:cubicBezTo>
                  <a:cubicBezTo>
                    <a:pt x="1" y="206"/>
                    <a:pt x="1" y="206"/>
                    <a:pt x="1" y="206"/>
                  </a:cubicBezTo>
                  <a:moveTo>
                    <a:pt x="0" y="205"/>
                  </a:moveTo>
                  <a:cubicBezTo>
                    <a:pt x="0" y="205"/>
                    <a:pt x="1" y="205"/>
                    <a:pt x="1" y="206"/>
                  </a:cubicBezTo>
                  <a:cubicBezTo>
                    <a:pt x="1" y="206"/>
                    <a:pt x="1" y="206"/>
                    <a:pt x="1" y="206"/>
                  </a:cubicBezTo>
                  <a:cubicBezTo>
                    <a:pt x="1" y="206"/>
                    <a:pt x="1" y="206"/>
                    <a:pt x="1" y="206"/>
                  </a:cubicBezTo>
                  <a:cubicBezTo>
                    <a:pt x="1" y="206"/>
                    <a:pt x="1" y="206"/>
                    <a:pt x="1" y="206"/>
                  </a:cubicBezTo>
                  <a:cubicBezTo>
                    <a:pt x="1" y="205"/>
                    <a:pt x="1" y="205"/>
                    <a:pt x="1" y="205"/>
                  </a:cubicBezTo>
                  <a:cubicBezTo>
                    <a:pt x="0" y="205"/>
                    <a:pt x="0" y="205"/>
                    <a:pt x="0" y="205"/>
                  </a:cubicBezTo>
                  <a:moveTo>
                    <a:pt x="216" y="49"/>
                  </a:moveTo>
                  <a:cubicBezTo>
                    <a:pt x="214" y="53"/>
                    <a:pt x="211" y="57"/>
                    <a:pt x="207" y="61"/>
                  </a:cubicBezTo>
                  <a:cubicBezTo>
                    <a:pt x="135" y="133"/>
                    <a:pt x="135" y="133"/>
                    <a:pt x="135" y="133"/>
                  </a:cubicBezTo>
                  <a:cubicBezTo>
                    <a:pt x="207" y="61"/>
                    <a:pt x="207" y="61"/>
                    <a:pt x="207" y="61"/>
                  </a:cubicBezTo>
                  <a:cubicBezTo>
                    <a:pt x="211" y="57"/>
                    <a:pt x="214" y="53"/>
                    <a:pt x="216" y="49"/>
                  </a:cubicBezTo>
                  <a:moveTo>
                    <a:pt x="146" y="0"/>
                  </a:moveTo>
                  <a:cubicBezTo>
                    <a:pt x="146" y="0"/>
                    <a:pt x="146" y="0"/>
                    <a:pt x="146" y="0"/>
                  </a:cubicBezTo>
                  <a:cubicBezTo>
                    <a:pt x="75" y="71"/>
                    <a:pt x="75" y="71"/>
                    <a:pt x="75" y="71"/>
                  </a:cubicBezTo>
                  <a:cubicBezTo>
                    <a:pt x="75" y="71"/>
                    <a:pt x="75" y="71"/>
                    <a:pt x="75" y="71"/>
                  </a:cubicBezTo>
                  <a:cubicBezTo>
                    <a:pt x="146" y="0"/>
                    <a:pt x="146" y="0"/>
                    <a:pt x="146" y="0"/>
                  </a:cubicBezTo>
                  <a:cubicBezTo>
                    <a:pt x="146" y="0"/>
                    <a:pt x="146" y="0"/>
                    <a:pt x="146" y="0"/>
                  </a:cubicBezTo>
                  <a:moveTo>
                    <a:pt x="207" y="0"/>
                  </a:moveTo>
                  <a:cubicBezTo>
                    <a:pt x="207" y="0"/>
                    <a:pt x="207" y="0"/>
                    <a:pt x="207" y="0"/>
                  </a:cubicBezTo>
                  <a:cubicBezTo>
                    <a:pt x="216" y="8"/>
                    <a:pt x="220" y="19"/>
                    <a:pt x="220" y="30"/>
                  </a:cubicBezTo>
                  <a:cubicBezTo>
                    <a:pt x="220" y="19"/>
                    <a:pt x="216" y="8"/>
                    <a:pt x="207" y="0"/>
                  </a:cubicBezTo>
                  <a:cubicBezTo>
                    <a:pt x="207" y="0"/>
                    <a:pt x="207" y="0"/>
                    <a:pt x="207"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11">
              <a:extLst>
                <a:ext uri="{FF2B5EF4-FFF2-40B4-BE49-F238E27FC236}">
                  <a16:creationId xmlns:a16="http://schemas.microsoft.com/office/drawing/2014/main" id="{99AAD00F-9143-47DE-B8E4-9509C6E0F495}"/>
                </a:ext>
              </a:extLst>
            </p:cNvPr>
            <p:cNvSpPr>
              <a:spLocks noEditPoints="1"/>
            </p:cNvSpPr>
            <p:nvPr/>
          </p:nvSpPr>
          <p:spPr bwMode="auto">
            <a:xfrm>
              <a:off x="2082343" y="4069597"/>
              <a:ext cx="236141" cy="247948"/>
            </a:xfrm>
            <a:custGeom>
              <a:avLst/>
              <a:gdLst>
                <a:gd name="T0" fmla="*/ 0 w 219"/>
                <a:gd name="T1" fmla="*/ 218 h 230"/>
                <a:gd name="T2" fmla="*/ 0 w 219"/>
                <a:gd name="T3" fmla="*/ 218 h 230"/>
                <a:gd name="T4" fmla="*/ 0 w 219"/>
                <a:gd name="T5" fmla="*/ 219 h 230"/>
                <a:gd name="T6" fmla="*/ 0 w 219"/>
                <a:gd name="T7" fmla="*/ 219 h 230"/>
                <a:gd name="T8" fmla="*/ 0 w 219"/>
                <a:gd name="T9" fmla="*/ 219 h 230"/>
                <a:gd name="T10" fmla="*/ 0 w 219"/>
                <a:gd name="T11" fmla="*/ 219 h 230"/>
                <a:gd name="T12" fmla="*/ 0 w 219"/>
                <a:gd name="T13" fmla="*/ 219 h 230"/>
                <a:gd name="T14" fmla="*/ 0 w 219"/>
                <a:gd name="T15" fmla="*/ 219 h 230"/>
                <a:gd name="T16" fmla="*/ 1 w 219"/>
                <a:gd name="T17" fmla="*/ 219 h 230"/>
                <a:gd name="T18" fmla="*/ 1 w 219"/>
                <a:gd name="T19" fmla="*/ 219 h 230"/>
                <a:gd name="T20" fmla="*/ 1 w 219"/>
                <a:gd name="T21" fmla="*/ 219 h 230"/>
                <a:gd name="T22" fmla="*/ 19 w 219"/>
                <a:gd name="T23" fmla="*/ 230 h 230"/>
                <a:gd name="T24" fmla="*/ 0 w 219"/>
                <a:gd name="T25" fmla="*/ 219 h 230"/>
                <a:gd name="T26" fmla="*/ 0 w 219"/>
                <a:gd name="T27" fmla="*/ 218 h 230"/>
                <a:gd name="T28" fmla="*/ 176 w 219"/>
                <a:gd name="T29" fmla="*/ 0 h 230"/>
                <a:gd name="T30" fmla="*/ 145 w 219"/>
                <a:gd name="T31" fmla="*/ 13 h 230"/>
                <a:gd name="T32" fmla="*/ 145 w 219"/>
                <a:gd name="T33" fmla="*/ 13 h 230"/>
                <a:gd name="T34" fmla="*/ 74 w 219"/>
                <a:gd name="T35" fmla="*/ 84 h 230"/>
                <a:gd name="T36" fmla="*/ 74 w 219"/>
                <a:gd name="T37" fmla="*/ 188 h 230"/>
                <a:gd name="T38" fmla="*/ 72 w 219"/>
                <a:gd name="T39" fmla="*/ 202 h 230"/>
                <a:gd name="T40" fmla="*/ 63 w 219"/>
                <a:gd name="T41" fmla="*/ 218 h 230"/>
                <a:gd name="T42" fmla="*/ 134 w 219"/>
                <a:gd name="T43" fmla="*/ 146 h 230"/>
                <a:gd name="T44" fmla="*/ 206 w 219"/>
                <a:gd name="T45" fmla="*/ 74 h 230"/>
                <a:gd name="T46" fmla="*/ 215 w 219"/>
                <a:gd name="T47" fmla="*/ 62 h 230"/>
                <a:gd name="T48" fmla="*/ 219 w 219"/>
                <a:gd name="T49" fmla="*/ 43 h 230"/>
                <a:gd name="T50" fmla="*/ 206 w 219"/>
                <a:gd name="T51" fmla="*/ 13 h 230"/>
                <a:gd name="T52" fmla="*/ 206 w 219"/>
                <a:gd name="T53" fmla="*/ 13 h 230"/>
                <a:gd name="T54" fmla="*/ 176 w 219"/>
                <a:gd name="T5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230">
                  <a:moveTo>
                    <a:pt x="0" y="218"/>
                  </a:moveTo>
                  <a:cubicBezTo>
                    <a:pt x="0" y="218"/>
                    <a:pt x="0" y="218"/>
                    <a:pt x="0" y="218"/>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1" y="219"/>
                    <a:pt x="1" y="219"/>
                  </a:cubicBezTo>
                  <a:cubicBezTo>
                    <a:pt x="1" y="219"/>
                    <a:pt x="1" y="219"/>
                    <a:pt x="1" y="219"/>
                  </a:cubicBezTo>
                  <a:cubicBezTo>
                    <a:pt x="1" y="219"/>
                    <a:pt x="1" y="219"/>
                    <a:pt x="1" y="219"/>
                  </a:cubicBezTo>
                  <a:cubicBezTo>
                    <a:pt x="6" y="225"/>
                    <a:pt x="13" y="228"/>
                    <a:pt x="19" y="230"/>
                  </a:cubicBezTo>
                  <a:cubicBezTo>
                    <a:pt x="12" y="228"/>
                    <a:pt x="6" y="224"/>
                    <a:pt x="0" y="219"/>
                  </a:cubicBezTo>
                  <a:cubicBezTo>
                    <a:pt x="0" y="218"/>
                    <a:pt x="0" y="218"/>
                    <a:pt x="0" y="218"/>
                  </a:cubicBezTo>
                  <a:moveTo>
                    <a:pt x="176" y="0"/>
                  </a:moveTo>
                  <a:cubicBezTo>
                    <a:pt x="165" y="0"/>
                    <a:pt x="154" y="4"/>
                    <a:pt x="145" y="13"/>
                  </a:cubicBezTo>
                  <a:cubicBezTo>
                    <a:pt x="145" y="13"/>
                    <a:pt x="145" y="13"/>
                    <a:pt x="145" y="13"/>
                  </a:cubicBezTo>
                  <a:cubicBezTo>
                    <a:pt x="74" y="84"/>
                    <a:pt x="74" y="84"/>
                    <a:pt x="74" y="84"/>
                  </a:cubicBezTo>
                  <a:cubicBezTo>
                    <a:pt x="74" y="188"/>
                    <a:pt x="74" y="188"/>
                    <a:pt x="74" y="188"/>
                  </a:cubicBezTo>
                  <a:cubicBezTo>
                    <a:pt x="74" y="193"/>
                    <a:pt x="73" y="198"/>
                    <a:pt x="72" y="202"/>
                  </a:cubicBezTo>
                  <a:cubicBezTo>
                    <a:pt x="70" y="208"/>
                    <a:pt x="67" y="213"/>
                    <a:pt x="63" y="218"/>
                  </a:cubicBezTo>
                  <a:cubicBezTo>
                    <a:pt x="134" y="146"/>
                    <a:pt x="134" y="146"/>
                    <a:pt x="134" y="146"/>
                  </a:cubicBezTo>
                  <a:cubicBezTo>
                    <a:pt x="206" y="74"/>
                    <a:pt x="206" y="74"/>
                    <a:pt x="206" y="74"/>
                  </a:cubicBezTo>
                  <a:cubicBezTo>
                    <a:pt x="210" y="70"/>
                    <a:pt x="213" y="66"/>
                    <a:pt x="215" y="62"/>
                  </a:cubicBezTo>
                  <a:cubicBezTo>
                    <a:pt x="217" y="56"/>
                    <a:pt x="219" y="50"/>
                    <a:pt x="219" y="43"/>
                  </a:cubicBezTo>
                  <a:cubicBezTo>
                    <a:pt x="219" y="32"/>
                    <a:pt x="215" y="21"/>
                    <a:pt x="206" y="13"/>
                  </a:cubicBezTo>
                  <a:cubicBezTo>
                    <a:pt x="206" y="13"/>
                    <a:pt x="206" y="13"/>
                    <a:pt x="206" y="13"/>
                  </a:cubicBezTo>
                  <a:cubicBezTo>
                    <a:pt x="198" y="4"/>
                    <a:pt x="187" y="0"/>
                    <a:pt x="176"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112">
              <a:extLst>
                <a:ext uri="{FF2B5EF4-FFF2-40B4-BE49-F238E27FC236}">
                  <a16:creationId xmlns:a16="http://schemas.microsoft.com/office/drawing/2014/main" id="{F1DDBB45-3DB1-4A85-A7AB-EF87B5EAA03D}"/>
                </a:ext>
              </a:extLst>
            </p:cNvPr>
            <p:cNvSpPr>
              <a:spLocks/>
            </p:cNvSpPr>
            <p:nvPr/>
          </p:nvSpPr>
          <p:spPr bwMode="auto">
            <a:xfrm>
              <a:off x="2115947" y="4159967"/>
              <a:ext cx="49499" cy="127607"/>
            </a:xfrm>
            <a:custGeom>
              <a:avLst/>
              <a:gdLst>
                <a:gd name="T0" fmla="*/ 43 w 46"/>
                <a:gd name="T1" fmla="*/ 0 h 118"/>
                <a:gd name="T2" fmla="*/ 0 w 46"/>
                <a:gd name="T3" fmla="*/ 43 h 118"/>
                <a:gd name="T4" fmla="*/ 30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0" y="74"/>
                    <a:pt x="30" y="74"/>
                    <a:pt x="30" y="74"/>
                  </a:cubicBezTo>
                  <a:cubicBezTo>
                    <a:pt x="42" y="86"/>
                    <a:pt x="46" y="103"/>
                    <a:pt x="41" y="118"/>
                  </a:cubicBezTo>
                  <a:cubicBezTo>
                    <a:pt x="42" y="114"/>
                    <a:pt x="43" y="109"/>
                    <a:pt x="43" y="104"/>
                  </a:cubicBezTo>
                  <a:cubicBezTo>
                    <a:pt x="43" y="0"/>
                    <a:pt x="43" y="0"/>
                    <a:pt x="43"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13">
              <a:extLst>
                <a:ext uri="{FF2B5EF4-FFF2-40B4-BE49-F238E27FC236}">
                  <a16:creationId xmlns:a16="http://schemas.microsoft.com/office/drawing/2014/main" id="{77A4FBB2-016A-41EE-B42A-456E671A9334}"/>
                </a:ext>
              </a:extLst>
            </p:cNvPr>
            <p:cNvSpPr>
              <a:spLocks noEditPoints="1"/>
            </p:cNvSpPr>
            <p:nvPr/>
          </p:nvSpPr>
          <p:spPr bwMode="auto">
            <a:xfrm>
              <a:off x="2081434" y="4304830"/>
              <a:ext cx="54040" cy="14986"/>
            </a:xfrm>
            <a:custGeom>
              <a:avLst/>
              <a:gdLst>
                <a:gd name="T0" fmla="*/ 32 w 50"/>
                <a:gd name="T1" fmla="*/ 14 h 14"/>
                <a:gd name="T2" fmla="*/ 32 w 50"/>
                <a:gd name="T3" fmla="*/ 14 h 14"/>
                <a:gd name="T4" fmla="*/ 32 w 50"/>
                <a:gd name="T5" fmla="*/ 14 h 14"/>
                <a:gd name="T6" fmla="*/ 20 w 50"/>
                <a:gd name="T7" fmla="*/ 12 h 14"/>
                <a:gd name="T8" fmla="*/ 32 w 50"/>
                <a:gd name="T9" fmla="*/ 14 h 14"/>
                <a:gd name="T10" fmla="*/ 32 w 50"/>
                <a:gd name="T11" fmla="*/ 14 h 14"/>
                <a:gd name="T12" fmla="*/ 32 w 50"/>
                <a:gd name="T13" fmla="*/ 14 h 14"/>
                <a:gd name="T14" fmla="*/ 25 w 50"/>
                <a:gd name="T15" fmla="*/ 13 h 14"/>
                <a:gd name="T16" fmla="*/ 20 w 50"/>
                <a:gd name="T17" fmla="*/ 12 h 14"/>
                <a:gd name="T18" fmla="*/ 50 w 50"/>
                <a:gd name="T19" fmla="*/ 10 h 14"/>
                <a:gd name="T20" fmla="*/ 45 w 50"/>
                <a:gd name="T21" fmla="*/ 12 h 14"/>
                <a:gd name="T22" fmla="*/ 40 w 50"/>
                <a:gd name="T23" fmla="*/ 13 h 14"/>
                <a:gd name="T24" fmla="*/ 50 w 50"/>
                <a:gd name="T25" fmla="*/ 10 h 14"/>
                <a:gd name="T26" fmla="*/ 0 w 50"/>
                <a:gd name="T27" fmla="*/ 0 h 14"/>
                <a:gd name="T28" fmla="*/ 0 w 50"/>
                <a:gd name="T29" fmla="*/ 0 h 14"/>
                <a:gd name="T30" fmla="*/ 1 w 50"/>
                <a:gd name="T31" fmla="*/ 0 h 14"/>
                <a:gd name="T32" fmla="*/ 0 w 50"/>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14">
                  <a:moveTo>
                    <a:pt x="32" y="14"/>
                  </a:moveTo>
                  <a:cubicBezTo>
                    <a:pt x="32" y="14"/>
                    <a:pt x="32" y="14"/>
                    <a:pt x="32" y="14"/>
                  </a:cubicBezTo>
                  <a:cubicBezTo>
                    <a:pt x="32" y="14"/>
                    <a:pt x="32" y="14"/>
                    <a:pt x="32" y="14"/>
                  </a:cubicBezTo>
                  <a:moveTo>
                    <a:pt x="20" y="12"/>
                  </a:moveTo>
                  <a:cubicBezTo>
                    <a:pt x="24" y="13"/>
                    <a:pt x="28" y="14"/>
                    <a:pt x="32" y="14"/>
                  </a:cubicBezTo>
                  <a:cubicBezTo>
                    <a:pt x="32" y="14"/>
                    <a:pt x="32" y="14"/>
                    <a:pt x="32" y="14"/>
                  </a:cubicBezTo>
                  <a:cubicBezTo>
                    <a:pt x="32" y="14"/>
                    <a:pt x="32" y="14"/>
                    <a:pt x="32" y="14"/>
                  </a:cubicBezTo>
                  <a:cubicBezTo>
                    <a:pt x="29" y="14"/>
                    <a:pt x="27" y="13"/>
                    <a:pt x="25" y="13"/>
                  </a:cubicBezTo>
                  <a:cubicBezTo>
                    <a:pt x="23" y="13"/>
                    <a:pt x="22" y="12"/>
                    <a:pt x="20" y="12"/>
                  </a:cubicBezTo>
                  <a:moveTo>
                    <a:pt x="50" y="10"/>
                  </a:moveTo>
                  <a:cubicBezTo>
                    <a:pt x="48" y="10"/>
                    <a:pt x="47" y="11"/>
                    <a:pt x="45" y="12"/>
                  </a:cubicBezTo>
                  <a:cubicBezTo>
                    <a:pt x="43" y="12"/>
                    <a:pt x="41" y="12"/>
                    <a:pt x="40" y="13"/>
                  </a:cubicBezTo>
                  <a:cubicBezTo>
                    <a:pt x="43" y="12"/>
                    <a:pt x="46" y="11"/>
                    <a:pt x="50" y="10"/>
                  </a:cubicBezTo>
                  <a:moveTo>
                    <a:pt x="0" y="0"/>
                  </a:moveTo>
                  <a:cubicBezTo>
                    <a:pt x="0" y="0"/>
                    <a:pt x="0" y="0"/>
                    <a:pt x="0" y="0"/>
                  </a:cubicBezTo>
                  <a:cubicBezTo>
                    <a:pt x="1" y="0"/>
                    <a:pt x="1" y="0"/>
                    <a:pt x="1" y="0"/>
                  </a:cubicBezTo>
                  <a:cubicBezTo>
                    <a:pt x="0" y="0"/>
                    <a:pt x="0"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14">
              <a:extLst>
                <a:ext uri="{FF2B5EF4-FFF2-40B4-BE49-F238E27FC236}">
                  <a16:creationId xmlns:a16="http://schemas.microsoft.com/office/drawing/2014/main" id="{1D3276AF-CF0A-4F22-8820-6B3483E49399}"/>
                </a:ext>
              </a:extLst>
            </p:cNvPr>
            <p:cNvSpPr>
              <a:spLocks noEditPoints="1"/>
            </p:cNvSpPr>
            <p:nvPr/>
          </p:nvSpPr>
          <p:spPr bwMode="auto">
            <a:xfrm>
              <a:off x="2069627" y="4272134"/>
              <a:ext cx="90369" cy="46320"/>
            </a:xfrm>
            <a:custGeom>
              <a:avLst/>
              <a:gdLst>
                <a:gd name="T0" fmla="*/ 84 w 84"/>
                <a:gd name="T1" fmla="*/ 14 h 43"/>
                <a:gd name="T2" fmla="*/ 56 w 84"/>
                <a:gd name="T3" fmla="*/ 42 h 43"/>
                <a:gd name="T4" fmla="*/ 61 w 84"/>
                <a:gd name="T5" fmla="*/ 40 h 43"/>
                <a:gd name="T6" fmla="*/ 73 w 84"/>
                <a:gd name="T7" fmla="*/ 31 h 43"/>
                <a:gd name="T8" fmla="*/ 75 w 84"/>
                <a:gd name="T9" fmla="*/ 30 h 43"/>
                <a:gd name="T10" fmla="*/ 84 w 84"/>
                <a:gd name="T11" fmla="*/ 14 h 43"/>
                <a:gd name="T12" fmla="*/ 0 w 84"/>
                <a:gd name="T13" fmla="*/ 0 h 43"/>
                <a:gd name="T14" fmla="*/ 11 w 84"/>
                <a:gd name="T15" fmla="*/ 30 h 43"/>
                <a:gd name="T16" fmla="*/ 12 w 84"/>
                <a:gd name="T17" fmla="*/ 30 h 43"/>
                <a:gd name="T18" fmla="*/ 12 w 84"/>
                <a:gd name="T19" fmla="*/ 31 h 43"/>
                <a:gd name="T20" fmla="*/ 31 w 84"/>
                <a:gd name="T21" fmla="*/ 42 h 43"/>
                <a:gd name="T22" fmla="*/ 36 w 84"/>
                <a:gd name="T23" fmla="*/ 43 h 43"/>
                <a:gd name="T24" fmla="*/ 0 w 84"/>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3">
                  <a:moveTo>
                    <a:pt x="84" y="14"/>
                  </a:moveTo>
                  <a:cubicBezTo>
                    <a:pt x="79" y="27"/>
                    <a:pt x="69" y="37"/>
                    <a:pt x="56" y="42"/>
                  </a:cubicBezTo>
                  <a:cubicBezTo>
                    <a:pt x="58" y="41"/>
                    <a:pt x="59" y="40"/>
                    <a:pt x="61" y="40"/>
                  </a:cubicBezTo>
                  <a:cubicBezTo>
                    <a:pt x="65" y="38"/>
                    <a:pt x="70" y="35"/>
                    <a:pt x="73" y="31"/>
                  </a:cubicBezTo>
                  <a:cubicBezTo>
                    <a:pt x="75" y="30"/>
                    <a:pt x="75" y="30"/>
                    <a:pt x="75" y="30"/>
                  </a:cubicBezTo>
                  <a:cubicBezTo>
                    <a:pt x="79" y="25"/>
                    <a:pt x="82" y="20"/>
                    <a:pt x="84" y="14"/>
                  </a:cubicBezTo>
                  <a:moveTo>
                    <a:pt x="0" y="0"/>
                  </a:moveTo>
                  <a:cubicBezTo>
                    <a:pt x="0" y="11"/>
                    <a:pt x="3" y="21"/>
                    <a:pt x="11" y="30"/>
                  </a:cubicBezTo>
                  <a:cubicBezTo>
                    <a:pt x="12" y="30"/>
                    <a:pt x="12" y="30"/>
                    <a:pt x="12" y="30"/>
                  </a:cubicBezTo>
                  <a:cubicBezTo>
                    <a:pt x="12" y="31"/>
                    <a:pt x="12" y="31"/>
                    <a:pt x="12" y="31"/>
                  </a:cubicBezTo>
                  <a:cubicBezTo>
                    <a:pt x="18" y="36"/>
                    <a:pt x="24" y="40"/>
                    <a:pt x="31" y="42"/>
                  </a:cubicBezTo>
                  <a:cubicBezTo>
                    <a:pt x="33" y="42"/>
                    <a:pt x="34" y="43"/>
                    <a:pt x="36" y="43"/>
                  </a:cubicBezTo>
                  <a:cubicBezTo>
                    <a:pt x="15" y="40"/>
                    <a:pt x="0" y="22"/>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116">
              <a:extLst>
                <a:ext uri="{FF2B5EF4-FFF2-40B4-BE49-F238E27FC236}">
                  <a16:creationId xmlns:a16="http://schemas.microsoft.com/office/drawing/2014/main" id="{F28834F3-479C-44B3-BEA5-EB4329572B0E}"/>
                </a:ext>
              </a:extLst>
            </p:cNvPr>
            <p:cNvSpPr>
              <a:spLocks/>
            </p:cNvSpPr>
            <p:nvPr/>
          </p:nvSpPr>
          <p:spPr bwMode="auto">
            <a:xfrm>
              <a:off x="2069627" y="4206287"/>
              <a:ext cx="95819" cy="113529"/>
            </a:xfrm>
            <a:custGeom>
              <a:avLst/>
              <a:gdLst>
                <a:gd name="T0" fmla="*/ 43 w 89"/>
                <a:gd name="T1" fmla="*/ 0 h 105"/>
                <a:gd name="T2" fmla="*/ 12 w 89"/>
                <a:gd name="T3" fmla="*/ 31 h 105"/>
                <a:gd name="T4" fmla="*/ 0 w 89"/>
                <a:gd name="T5" fmla="*/ 61 h 105"/>
                <a:gd name="T6" fmla="*/ 36 w 89"/>
                <a:gd name="T7" fmla="*/ 104 h 105"/>
                <a:gd name="T8" fmla="*/ 38 w 89"/>
                <a:gd name="T9" fmla="*/ 104 h 105"/>
                <a:gd name="T10" fmla="*/ 38 w 89"/>
                <a:gd name="T11" fmla="*/ 104 h 105"/>
                <a:gd name="T12" fmla="*/ 43 w 89"/>
                <a:gd name="T13" fmla="*/ 105 h 105"/>
                <a:gd name="T14" fmla="*/ 47 w 89"/>
                <a:gd name="T15" fmla="*/ 104 h 105"/>
                <a:gd name="T16" fmla="*/ 48 w 89"/>
                <a:gd name="T17" fmla="*/ 104 h 105"/>
                <a:gd name="T18" fmla="*/ 51 w 89"/>
                <a:gd name="T19" fmla="*/ 104 h 105"/>
                <a:gd name="T20" fmla="*/ 52 w 89"/>
                <a:gd name="T21" fmla="*/ 104 h 105"/>
                <a:gd name="T22" fmla="*/ 56 w 89"/>
                <a:gd name="T23" fmla="*/ 103 h 105"/>
                <a:gd name="T24" fmla="*/ 84 w 89"/>
                <a:gd name="T25" fmla="*/ 75 h 105"/>
                <a:gd name="T26" fmla="*/ 73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2" y="31"/>
                    <a:pt x="12" y="31"/>
                    <a:pt x="12" y="31"/>
                  </a:cubicBezTo>
                  <a:cubicBezTo>
                    <a:pt x="4" y="39"/>
                    <a:pt x="0" y="50"/>
                    <a:pt x="0" y="61"/>
                  </a:cubicBezTo>
                  <a:cubicBezTo>
                    <a:pt x="0" y="83"/>
                    <a:pt x="15" y="101"/>
                    <a:pt x="36" y="104"/>
                  </a:cubicBezTo>
                  <a:cubicBezTo>
                    <a:pt x="37" y="104"/>
                    <a:pt x="37" y="104"/>
                    <a:pt x="38" y="104"/>
                  </a:cubicBezTo>
                  <a:cubicBezTo>
                    <a:pt x="38" y="104"/>
                    <a:pt x="38" y="104"/>
                    <a:pt x="38" y="104"/>
                  </a:cubicBezTo>
                  <a:cubicBezTo>
                    <a:pt x="40" y="104"/>
                    <a:pt x="41" y="105"/>
                    <a:pt x="43" y="105"/>
                  </a:cubicBezTo>
                  <a:cubicBezTo>
                    <a:pt x="44" y="105"/>
                    <a:pt x="46" y="104"/>
                    <a:pt x="47" y="104"/>
                  </a:cubicBezTo>
                  <a:cubicBezTo>
                    <a:pt x="48" y="104"/>
                    <a:pt x="48" y="104"/>
                    <a:pt x="48" y="104"/>
                  </a:cubicBezTo>
                  <a:cubicBezTo>
                    <a:pt x="49" y="104"/>
                    <a:pt x="50" y="104"/>
                    <a:pt x="51" y="104"/>
                  </a:cubicBezTo>
                  <a:cubicBezTo>
                    <a:pt x="52" y="104"/>
                    <a:pt x="52" y="104"/>
                    <a:pt x="52" y="104"/>
                  </a:cubicBezTo>
                  <a:cubicBezTo>
                    <a:pt x="53" y="103"/>
                    <a:pt x="55" y="103"/>
                    <a:pt x="56" y="103"/>
                  </a:cubicBezTo>
                  <a:cubicBezTo>
                    <a:pt x="69" y="98"/>
                    <a:pt x="79" y="88"/>
                    <a:pt x="84" y="75"/>
                  </a:cubicBezTo>
                  <a:cubicBezTo>
                    <a:pt x="89" y="60"/>
                    <a:pt x="85" y="43"/>
                    <a:pt x="73" y="31"/>
                  </a:cubicBezTo>
                  <a:cubicBezTo>
                    <a:pt x="43" y="0"/>
                    <a:pt x="43" y="0"/>
                    <a:pt x="43" y="0"/>
                  </a:cubicBezTo>
                </a:path>
              </a:pathLst>
            </a:custGeom>
            <a:solidFill>
              <a:schemeClr val="accent3">
                <a:lumMod val="50000"/>
              </a:schemeClr>
            </a:solidFill>
            <a:ln w="3175">
              <a:solidFill>
                <a:schemeClr val="accent3">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2" name="Group 221">
            <a:extLst>
              <a:ext uri="{FF2B5EF4-FFF2-40B4-BE49-F238E27FC236}">
                <a16:creationId xmlns:a16="http://schemas.microsoft.com/office/drawing/2014/main" id="{21566696-868B-4489-A33D-6B25E9008194}"/>
              </a:ext>
            </a:extLst>
          </p:cNvPr>
          <p:cNvGrpSpPr>
            <a:grpSpLocks noChangeAspect="1"/>
          </p:cNvGrpSpPr>
          <p:nvPr/>
        </p:nvGrpSpPr>
        <p:grpSpPr>
          <a:xfrm rot="16200000">
            <a:off x="3870801" y="2138912"/>
            <a:ext cx="238028" cy="274320"/>
            <a:chOff x="1913411" y="3852983"/>
            <a:chExt cx="405073" cy="466833"/>
          </a:xfrm>
        </p:grpSpPr>
        <p:sp>
          <p:nvSpPr>
            <p:cNvPr id="223" name="Freeform 107">
              <a:extLst>
                <a:ext uri="{FF2B5EF4-FFF2-40B4-BE49-F238E27FC236}">
                  <a16:creationId xmlns:a16="http://schemas.microsoft.com/office/drawing/2014/main" id="{449A03AB-327F-4394-BB86-885E7A65569C}"/>
                </a:ext>
              </a:extLst>
            </p:cNvPr>
            <p:cNvSpPr>
              <a:spLocks noEditPoints="1"/>
            </p:cNvSpPr>
            <p:nvPr/>
          </p:nvSpPr>
          <p:spPr bwMode="auto">
            <a:xfrm>
              <a:off x="1913411" y="4069597"/>
              <a:ext cx="237049" cy="245678"/>
            </a:xfrm>
            <a:custGeom>
              <a:avLst/>
              <a:gdLst>
                <a:gd name="T0" fmla="*/ 220 w 220"/>
                <a:gd name="T1" fmla="*/ 218 h 228"/>
                <a:gd name="T2" fmla="*/ 218 w 220"/>
                <a:gd name="T3" fmla="*/ 219 h 228"/>
                <a:gd name="T4" fmla="*/ 206 w 220"/>
                <a:gd name="T5" fmla="*/ 228 h 228"/>
                <a:gd name="T6" fmla="*/ 218 w 220"/>
                <a:gd name="T7" fmla="*/ 219 h 228"/>
                <a:gd name="T8" fmla="*/ 219 w 220"/>
                <a:gd name="T9" fmla="*/ 218 h 228"/>
                <a:gd name="T10" fmla="*/ 220 w 220"/>
                <a:gd name="T11" fmla="*/ 218 h 228"/>
                <a:gd name="T12" fmla="*/ 220 w 220"/>
                <a:gd name="T13" fmla="*/ 218 h 228"/>
                <a:gd name="T14" fmla="*/ 43 w 220"/>
                <a:gd name="T15" fmla="*/ 0 h 228"/>
                <a:gd name="T16" fmla="*/ 12 w 220"/>
                <a:gd name="T17" fmla="*/ 13 h 228"/>
                <a:gd name="T18" fmla="*/ 12 w 220"/>
                <a:gd name="T19" fmla="*/ 13 h 228"/>
                <a:gd name="T20" fmla="*/ 0 w 220"/>
                <a:gd name="T21" fmla="*/ 43 h 228"/>
                <a:gd name="T22" fmla="*/ 4 w 220"/>
                <a:gd name="T23" fmla="*/ 62 h 228"/>
                <a:gd name="T24" fmla="*/ 12 w 220"/>
                <a:gd name="T25" fmla="*/ 74 h 228"/>
                <a:gd name="T26" fmla="*/ 156 w 220"/>
                <a:gd name="T27" fmla="*/ 218 h 228"/>
                <a:gd name="T28" fmla="*/ 145 w 220"/>
                <a:gd name="T29" fmla="*/ 188 h 228"/>
                <a:gd name="T30" fmla="*/ 145 w 220"/>
                <a:gd name="T31" fmla="*/ 188 h 228"/>
                <a:gd name="T32" fmla="*/ 145 w 220"/>
                <a:gd name="T33" fmla="*/ 84 h 228"/>
                <a:gd name="T34" fmla="*/ 145 w 220"/>
                <a:gd name="T35" fmla="*/ 84 h 228"/>
                <a:gd name="T36" fmla="*/ 74 w 220"/>
                <a:gd name="T37" fmla="*/ 13 h 228"/>
                <a:gd name="T38" fmla="*/ 74 w 220"/>
                <a:gd name="T39" fmla="*/ 13 h 228"/>
                <a:gd name="T40" fmla="*/ 43 w 220"/>
                <a:gd name="T41"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228">
                  <a:moveTo>
                    <a:pt x="220" y="218"/>
                  </a:moveTo>
                  <a:cubicBezTo>
                    <a:pt x="218" y="219"/>
                    <a:pt x="218" y="219"/>
                    <a:pt x="218" y="219"/>
                  </a:cubicBezTo>
                  <a:cubicBezTo>
                    <a:pt x="215" y="223"/>
                    <a:pt x="210" y="226"/>
                    <a:pt x="206" y="228"/>
                  </a:cubicBezTo>
                  <a:cubicBezTo>
                    <a:pt x="210" y="226"/>
                    <a:pt x="215" y="223"/>
                    <a:pt x="218" y="219"/>
                  </a:cubicBezTo>
                  <a:cubicBezTo>
                    <a:pt x="219" y="218"/>
                    <a:pt x="219" y="218"/>
                    <a:pt x="219" y="218"/>
                  </a:cubicBezTo>
                  <a:cubicBezTo>
                    <a:pt x="220" y="218"/>
                    <a:pt x="220" y="218"/>
                    <a:pt x="220" y="218"/>
                  </a:cubicBezTo>
                  <a:cubicBezTo>
                    <a:pt x="220" y="218"/>
                    <a:pt x="220" y="218"/>
                    <a:pt x="220" y="218"/>
                  </a:cubicBezTo>
                  <a:moveTo>
                    <a:pt x="43" y="0"/>
                  </a:moveTo>
                  <a:cubicBezTo>
                    <a:pt x="32" y="0"/>
                    <a:pt x="21" y="4"/>
                    <a:pt x="12" y="13"/>
                  </a:cubicBezTo>
                  <a:cubicBezTo>
                    <a:pt x="12" y="13"/>
                    <a:pt x="12" y="13"/>
                    <a:pt x="12" y="13"/>
                  </a:cubicBezTo>
                  <a:cubicBezTo>
                    <a:pt x="4" y="21"/>
                    <a:pt x="0" y="32"/>
                    <a:pt x="0" y="43"/>
                  </a:cubicBezTo>
                  <a:cubicBezTo>
                    <a:pt x="0" y="50"/>
                    <a:pt x="1" y="56"/>
                    <a:pt x="4" y="62"/>
                  </a:cubicBezTo>
                  <a:cubicBezTo>
                    <a:pt x="6" y="66"/>
                    <a:pt x="9" y="70"/>
                    <a:pt x="12" y="74"/>
                  </a:cubicBezTo>
                  <a:cubicBezTo>
                    <a:pt x="156" y="218"/>
                    <a:pt x="156" y="218"/>
                    <a:pt x="156" y="218"/>
                  </a:cubicBezTo>
                  <a:cubicBezTo>
                    <a:pt x="148"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4" y="13"/>
                    <a:pt x="74" y="13"/>
                    <a:pt x="74" y="13"/>
                  </a:cubicBezTo>
                  <a:cubicBezTo>
                    <a:pt x="65" y="4"/>
                    <a:pt x="54"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105">
              <a:extLst>
                <a:ext uri="{FF2B5EF4-FFF2-40B4-BE49-F238E27FC236}">
                  <a16:creationId xmlns:a16="http://schemas.microsoft.com/office/drawing/2014/main" id="{982AE808-30FF-4C5A-8E6D-EF0F4FDC4C8E}"/>
                </a:ext>
              </a:extLst>
            </p:cNvPr>
            <p:cNvSpPr>
              <a:spLocks/>
            </p:cNvSpPr>
            <p:nvPr/>
          </p:nvSpPr>
          <p:spPr bwMode="auto">
            <a:xfrm>
              <a:off x="2069627" y="3852983"/>
              <a:ext cx="92640" cy="353304"/>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106">
              <a:extLst>
                <a:ext uri="{FF2B5EF4-FFF2-40B4-BE49-F238E27FC236}">
                  <a16:creationId xmlns:a16="http://schemas.microsoft.com/office/drawing/2014/main" id="{EF595870-B397-472C-860B-E5C832156525}"/>
                </a:ext>
              </a:extLst>
            </p:cNvPr>
            <p:cNvSpPr>
              <a:spLocks noEditPoints="1"/>
            </p:cNvSpPr>
            <p:nvPr/>
          </p:nvSpPr>
          <p:spPr bwMode="auto">
            <a:xfrm>
              <a:off x="1913411" y="4083675"/>
              <a:ext cx="237049" cy="236141"/>
            </a:xfrm>
            <a:custGeom>
              <a:avLst/>
              <a:gdLst>
                <a:gd name="T0" fmla="*/ 220 w 220"/>
                <a:gd name="T1" fmla="*/ 205 h 219"/>
                <a:gd name="T2" fmla="*/ 219 w 220"/>
                <a:gd name="T3" fmla="*/ 205 h 219"/>
                <a:gd name="T4" fmla="*/ 218 w 220"/>
                <a:gd name="T5" fmla="*/ 206 h 219"/>
                <a:gd name="T6" fmla="*/ 206 w 220"/>
                <a:gd name="T7" fmla="*/ 215 h 219"/>
                <a:gd name="T8" fmla="*/ 196 w 220"/>
                <a:gd name="T9" fmla="*/ 218 h 219"/>
                <a:gd name="T10" fmla="*/ 188 w 220"/>
                <a:gd name="T11" fmla="*/ 219 h 219"/>
                <a:gd name="T12" fmla="*/ 188 w 220"/>
                <a:gd name="T13" fmla="*/ 219 h 219"/>
                <a:gd name="T14" fmla="*/ 188 w 220"/>
                <a:gd name="T15" fmla="*/ 219 h 219"/>
                <a:gd name="T16" fmla="*/ 188 w 220"/>
                <a:gd name="T17" fmla="*/ 219 h 219"/>
                <a:gd name="T18" fmla="*/ 188 w 220"/>
                <a:gd name="T19" fmla="*/ 219 h 219"/>
                <a:gd name="T20" fmla="*/ 218 w 220"/>
                <a:gd name="T21" fmla="*/ 206 h 219"/>
                <a:gd name="T22" fmla="*/ 220 w 220"/>
                <a:gd name="T23" fmla="*/ 205 h 219"/>
                <a:gd name="T24" fmla="*/ 4 w 220"/>
                <a:gd name="T25" fmla="*/ 49 h 219"/>
                <a:gd name="T26" fmla="*/ 12 w 220"/>
                <a:gd name="T27" fmla="*/ 61 h 219"/>
                <a:gd name="T28" fmla="*/ 156 w 220"/>
                <a:gd name="T29" fmla="*/ 205 h 219"/>
                <a:gd name="T30" fmla="*/ 156 w 220"/>
                <a:gd name="T31" fmla="*/ 205 h 219"/>
                <a:gd name="T32" fmla="*/ 12 w 220"/>
                <a:gd name="T33" fmla="*/ 61 h 219"/>
                <a:gd name="T34" fmla="*/ 4 w 220"/>
                <a:gd name="T35" fmla="*/ 49 h 219"/>
                <a:gd name="T36" fmla="*/ 12 w 220"/>
                <a:gd name="T37" fmla="*/ 0 h 219"/>
                <a:gd name="T38" fmla="*/ 12 w 220"/>
                <a:gd name="T39" fmla="*/ 0 h 219"/>
                <a:gd name="T40" fmla="*/ 0 w 220"/>
                <a:gd name="T41" fmla="*/ 30 h 219"/>
                <a:gd name="T42" fmla="*/ 12 w 220"/>
                <a:gd name="T43" fmla="*/ 0 h 219"/>
                <a:gd name="T44" fmla="*/ 12 w 220"/>
                <a:gd name="T45" fmla="*/ 0 h 219"/>
                <a:gd name="T46" fmla="*/ 74 w 220"/>
                <a:gd name="T47" fmla="*/ 0 h 219"/>
                <a:gd name="T48" fmla="*/ 74 w 220"/>
                <a:gd name="T49" fmla="*/ 0 h 219"/>
                <a:gd name="T50" fmla="*/ 145 w 220"/>
                <a:gd name="T51" fmla="*/ 71 h 219"/>
                <a:gd name="T52" fmla="*/ 74 w 220"/>
                <a:gd name="T53" fmla="*/ 0 h 219"/>
                <a:gd name="T54" fmla="*/ 74 w 220"/>
                <a:gd name="T5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 h="219">
                  <a:moveTo>
                    <a:pt x="220" y="205"/>
                  </a:moveTo>
                  <a:cubicBezTo>
                    <a:pt x="219" y="205"/>
                    <a:pt x="219" y="205"/>
                    <a:pt x="219" y="205"/>
                  </a:cubicBezTo>
                  <a:cubicBezTo>
                    <a:pt x="218" y="206"/>
                    <a:pt x="218" y="206"/>
                    <a:pt x="218" y="206"/>
                  </a:cubicBezTo>
                  <a:cubicBezTo>
                    <a:pt x="215" y="210"/>
                    <a:pt x="210" y="213"/>
                    <a:pt x="206" y="215"/>
                  </a:cubicBezTo>
                  <a:cubicBezTo>
                    <a:pt x="202" y="216"/>
                    <a:pt x="199" y="217"/>
                    <a:pt x="196" y="218"/>
                  </a:cubicBezTo>
                  <a:cubicBezTo>
                    <a:pt x="193" y="218"/>
                    <a:pt x="191" y="219"/>
                    <a:pt x="188" y="219"/>
                  </a:cubicBezTo>
                  <a:cubicBezTo>
                    <a:pt x="188" y="219"/>
                    <a:pt x="188" y="219"/>
                    <a:pt x="188" y="219"/>
                  </a:cubicBezTo>
                  <a:cubicBezTo>
                    <a:pt x="188" y="219"/>
                    <a:pt x="188" y="219"/>
                    <a:pt x="188" y="219"/>
                  </a:cubicBezTo>
                  <a:cubicBezTo>
                    <a:pt x="188" y="219"/>
                    <a:pt x="188" y="219"/>
                    <a:pt x="188" y="219"/>
                  </a:cubicBezTo>
                  <a:cubicBezTo>
                    <a:pt x="188" y="219"/>
                    <a:pt x="188" y="219"/>
                    <a:pt x="188" y="219"/>
                  </a:cubicBezTo>
                  <a:cubicBezTo>
                    <a:pt x="199" y="219"/>
                    <a:pt x="210" y="214"/>
                    <a:pt x="218" y="206"/>
                  </a:cubicBezTo>
                  <a:cubicBezTo>
                    <a:pt x="219" y="205"/>
                    <a:pt x="219" y="205"/>
                    <a:pt x="220" y="205"/>
                  </a:cubicBezTo>
                  <a:moveTo>
                    <a:pt x="4" y="49"/>
                  </a:moveTo>
                  <a:cubicBezTo>
                    <a:pt x="6" y="53"/>
                    <a:pt x="9" y="57"/>
                    <a:pt x="12" y="61"/>
                  </a:cubicBezTo>
                  <a:cubicBezTo>
                    <a:pt x="156" y="205"/>
                    <a:pt x="156" y="205"/>
                    <a:pt x="156" y="205"/>
                  </a:cubicBezTo>
                  <a:cubicBezTo>
                    <a:pt x="156" y="205"/>
                    <a:pt x="156" y="205"/>
                    <a:pt x="156" y="205"/>
                  </a:cubicBezTo>
                  <a:cubicBezTo>
                    <a:pt x="12" y="61"/>
                    <a:pt x="12" y="61"/>
                    <a:pt x="12" y="61"/>
                  </a:cubicBezTo>
                  <a:cubicBezTo>
                    <a:pt x="9" y="57"/>
                    <a:pt x="6" y="53"/>
                    <a:pt x="4" y="49"/>
                  </a:cubicBezTo>
                  <a:moveTo>
                    <a:pt x="12" y="0"/>
                  </a:moveTo>
                  <a:cubicBezTo>
                    <a:pt x="12" y="0"/>
                    <a:pt x="12" y="0"/>
                    <a:pt x="12" y="0"/>
                  </a:cubicBezTo>
                  <a:cubicBezTo>
                    <a:pt x="4" y="8"/>
                    <a:pt x="0" y="19"/>
                    <a:pt x="0" y="30"/>
                  </a:cubicBezTo>
                  <a:cubicBezTo>
                    <a:pt x="0" y="19"/>
                    <a:pt x="4" y="8"/>
                    <a:pt x="12" y="0"/>
                  </a:cubicBezTo>
                  <a:cubicBezTo>
                    <a:pt x="12" y="0"/>
                    <a:pt x="12" y="0"/>
                    <a:pt x="12" y="0"/>
                  </a:cubicBezTo>
                  <a:moveTo>
                    <a:pt x="74" y="0"/>
                  </a:moveTo>
                  <a:cubicBezTo>
                    <a:pt x="74" y="0"/>
                    <a:pt x="74" y="0"/>
                    <a:pt x="74" y="0"/>
                  </a:cubicBezTo>
                  <a:cubicBezTo>
                    <a:pt x="145" y="71"/>
                    <a:pt x="145" y="71"/>
                    <a:pt x="145" y="71"/>
                  </a:cubicBezTo>
                  <a:cubicBezTo>
                    <a:pt x="74" y="0"/>
                    <a:pt x="74" y="0"/>
                    <a:pt x="74" y="0"/>
                  </a:cubicBezTo>
                  <a:cubicBezTo>
                    <a:pt x="74" y="0"/>
                    <a:pt x="74" y="0"/>
                    <a:pt x="74"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109">
              <a:extLst>
                <a:ext uri="{FF2B5EF4-FFF2-40B4-BE49-F238E27FC236}">
                  <a16:creationId xmlns:a16="http://schemas.microsoft.com/office/drawing/2014/main" id="{7008A923-0967-4001-92C0-37D30D81ABDC}"/>
                </a:ext>
              </a:extLst>
            </p:cNvPr>
            <p:cNvSpPr>
              <a:spLocks/>
            </p:cNvSpPr>
            <p:nvPr/>
          </p:nvSpPr>
          <p:spPr bwMode="auto">
            <a:xfrm>
              <a:off x="2069627" y="4159967"/>
              <a:ext cx="46320" cy="112167"/>
            </a:xfrm>
            <a:custGeom>
              <a:avLst/>
              <a:gdLst>
                <a:gd name="T0" fmla="*/ 0 w 43"/>
                <a:gd name="T1" fmla="*/ 0 h 104"/>
                <a:gd name="T2" fmla="*/ 0 w 43"/>
                <a:gd name="T3" fmla="*/ 104 h 104"/>
                <a:gd name="T4" fmla="*/ 0 w 43"/>
                <a:gd name="T5" fmla="*/ 104 h 104"/>
                <a:gd name="T6" fmla="*/ 12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2" y="74"/>
                  </a:cubicBezTo>
                  <a:cubicBezTo>
                    <a:pt x="43" y="43"/>
                    <a:pt x="43" y="43"/>
                    <a:pt x="43" y="43"/>
                  </a:cubicBezTo>
                  <a:cubicBezTo>
                    <a:pt x="0" y="0"/>
                    <a:pt x="0" y="0"/>
                    <a:pt x="0"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110">
              <a:extLst>
                <a:ext uri="{FF2B5EF4-FFF2-40B4-BE49-F238E27FC236}">
                  <a16:creationId xmlns:a16="http://schemas.microsoft.com/office/drawing/2014/main" id="{90E3DCEB-D2CE-4D1D-B31C-4CD26924E508}"/>
                </a:ext>
              </a:extLst>
            </p:cNvPr>
            <p:cNvSpPr>
              <a:spLocks noEditPoints="1"/>
            </p:cNvSpPr>
            <p:nvPr/>
          </p:nvSpPr>
          <p:spPr bwMode="auto">
            <a:xfrm>
              <a:off x="2081434" y="4083675"/>
              <a:ext cx="237049" cy="236141"/>
            </a:xfrm>
            <a:custGeom>
              <a:avLst/>
              <a:gdLst>
                <a:gd name="T0" fmla="*/ 2 w 220"/>
                <a:gd name="T1" fmla="*/ 206 h 219"/>
                <a:gd name="T2" fmla="*/ 32 w 220"/>
                <a:gd name="T3" fmla="*/ 219 h 219"/>
                <a:gd name="T4" fmla="*/ 32 w 220"/>
                <a:gd name="T5" fmla="*/ 219 h 219"/>
                <a:gd name="T6" fmla="*/ 20 w 220"/>
                <a:gd name="T7" fmla="*/ 217 h 219"/>
                <a:gd name="T8" fmla="*/ 2 w 220"/>
                <a:gd name="T9" fmla="*/ 206 h 219"/>
                <a:gd name="T10" fmla="*/ 2 w 220"/>
                <a:gd name="T11" fmla="*/ 206 h 219"/>
                <a:gd name="T12" fmla="*/ 2 w 220"/>
                <a:gd name="T13" fmla="*/ 206 h 219"/>
                <a:gd name="T14" fmla="*/ 2 w 220"/>
                <a:gd name="T15" fmla="*/ 206 h 219"/>
                <a:gd name="T16" fmla="*/ 1 w 220"/>
                <a:gd name="T17" fmla="*/ 206 h 219"/>
                <a:gd name="T18" fmla="*/ 1 w 220"/>
                <a:gd name="T19" fmla="*/ 206 h 219"/>
                <a:gd name="T20" fmla="*/ 1 w 220"/>
                <a:gd name="T21" fmla="*/ 206 h 219"/>
                <a:gd name="T22" fmla="*/ 1 w 220"/>
                <a:gd name="T23" fmla="*/ 206 h 219"/>
                <a:gd name="T24" fmla="*/ 1 w 220"/>
                <a:gd name="T25" fmla="*/ 206 h 219"/>
                <a:gd name="T26" fmla="*/ 1 w 220"/>
                <a:gd name="T27" fmla="*/ 206 h 219"/>
                <a:gd name="T28" fmla="*/ 0 w 220"/>
                <a:gd name="T29" fmla="*/ 205 h 219"/>
                <a:gd name="T30" fmla="*/ 1 w 220"/>
                <a:gd name="T31" fmla="*/ 206 h 219"/>
                <a:gd name="T32" fmla="*/ 1 w 220"/>
                <a:gd name="T33" fmla="*/ 206 h 219"/>
                <a:gd name="T34" fmla="*/ 1 w 220"/>
                <a:gd name="T35" fmla="*/ 206 h 219"/>
                <a:gd name="T36" fmla="*/ 1 w 220"/>
                <a:gd name="T37" fmla="*/ 206 h 219"/>
                <a:gd name="T38" fmla="*/ 1 w 220"/>
                <a:gd name="T39" fmla="*/ 205 h 219"/>
                <a:gd name="T40" fmla="*/ 0 w 220"/>
                <a:gd name="T41" fmla="*/ 205 h 219"/>
                <a:gd name="T42" fmla="*/ 216 w 220"/>
                <a:gd name="T43" fmla="*/ 49 h 219"/>
                <a:gd name="T44" fmla="*/ 207 w 220"/>
                <a:gd name="T45" fmla="*/ 61 h 219"/>
                <a:gd name="T46" fmla="*/ 135 w 220"/>
                <a:gd name="T47" fmla="*/ 133 h 219"/>
                <a:gd name="T48" fmla="*/ 207 w 220"/>
                <a:gd name="T49" fmla="*/ 61 h 219"/>
                <a:gd name="T50" fmla="*/ 216 w 220"/>
                <a:gd name="T51" fmla="*/ 49 h 219"/>
                <a:gd name="T52" fmla="*/ 146 w 220"/>
                <a:gd name="T53" fmla="*/ 0 h 219"/>
                <a:gd name="T54" fmla="*/ 146 w 220"/>
                <a:gd name="T55" fmla="*/ 0 h 219"/>
                <a:gd name="T56" fmla="*/ 75 w 220"/>
                <a:gd name="T57" fmla="*/ 71 h 219"/>
                <a:gd name="T58" fmla="*/ 75 w 220"/>
                <a:gd name="T59" fmla="*/ 71 h 219"/>
                <a:gd name="T60" fmla="*/ 146 w 220"/>
                <a:gd name="T61" fmla="*/ 0 h 219"/>
                <a:gd name="T62" fmla="*/ 146 w 220"/>
                <a:gd name="T63" fmla="*/ 0 h 219"/>
                <a:gd name="T64" fmla="*/ 207 w 220"/>
                <a:gd name="T65" fmla="*/ 0 h 219"/>
                <a:gd name="T66" fmla="*/ 207 w 220"/>
                <a:gd name="T67" fmla="*/ 0 h 219"/>
                <a:gd name="T68" fmla="*/ 220 w 220"/>
                <a:gd name="T69" fmla="*/ 30 h 219"/>
                <a:gd name="T70" fmla="*/ 207 w 220"/>
                <a:gd name="T71" fmla="*/ 0 h 219"/>
                <a:gd name="T72" fmla="*/ 207 w 220"/>
                <a:gd name="T7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219">
                  <a:moveTo>
                    <a:pt x="2" y="206"/>
                  </a:moveTo>
                  <a:cubicBezTo>
                    <a:pt x="10" y="214"/>
                    <a:pt x="21" y="219"/>
                    <a:pt x="32" y="219"/>
                  </a:cubicBezTo>
                  <a:cubicBezTo>
                    <a:pt x="32" y="219"/>
                    <a:pt x="32" y="219"/>
                    <a:pt x="32" y="219"/>
                  </a:cubicBezTo>
                  <a:cubicBezTo>
                    <a:pt x="28" y="219"/>
                    <a:pt x="24" y="218"/>
                    <a:pt x="20" y="217"/>
                  </a:cubicBezTo>
                  <a:cubicBezTo>
                    <a:pt x="14" y="215"/>
                    <a:pt x="7" y="212"/>
                    <a:pt x="2" y="206"/>
                  </a:cubicBezTo>
                  <a:moveTo>
                    <a:pt x="2" y="206"/>
                  </a:moveTo>
                  <a:cubicBezTo>
                    <a:pt x="2" y="206"/>
                    <a:pt x="2" y="206"/>
                    <a:pt x="2" y="206"/>
                  </a:cubicBezTo>
                  <a:cubicBezTo>
                    <a:pt x="2" y="206"/>
                    <a:pt x="2" y="206"/>
                    <a:pt x="2" y="206"/>
                  </a:cubicBezTo>
                  <a:moveTo>
                    <a:pt x="1" y="206"/>
                  </a:moveTo>
                  <a:cubicBezTo>
                    <a:pt x="1" y="206"/>
                    <a:pt x="1" y="206"/>
                    <a:pt x="1" y="206"/>
                  </a:cubicBezTo>
                  <a:cubicBezTo>
                    <a:pt x="1" y="206"/>
                    <a:pt x="1" y="206"/>
                    <a:pt x="1" y="206"/>
                  </a:cubicBezTo>
                  <a:moveTo>
                    <a:pt x="1" y="206"/>
                  </a:moveTo>
                  <a:cubicBezTo>
                    <a:pt x="1" y="206"/>
                    <a:pt x="1" y="206"/>
                    <a:pt x="1" y="206"/>
                  </a:cubicBezTo>
                  <a:cubicBezTo>
                    <a:pt x="1" y="206"/>
                    <a:pt x="1" y="206"/>
                    <a:pt x="1" y="206"/>
                  </a:cubicBezTo>
                  <a:moveTo>
                    <a:pt x="0" y="205"/>
                  </a:moveTo>
                  <a:cubicBezTo>
                    <a:pt x="0" y="205"/>
                    <a:pt x="1" y="205"/>
                    <a:pt x="1" y="206"/>
                  </a:cubicBezTo>
                  <a:cubicBezTo>
                    <a:pt x="1" y="206"/>
                    <a:pt x="1" y="206"/>
                    <a:pt x="1" y="206"/>
                  </a:cubicBezTo>
                  <a:cubicBezTo>
                    <a:pt x="1" y="206"/>
                    <a:pt x="1" y="206"/>
                    <a:pt x="1" y="206"/>
                  </a:cubicBezTo>
                  <a:cubicBezTo>
                    <a:pt x="1" y="206"/>
                    <a:pt x="1" y="206"/>
                    <a:pt x="1" y="206"/>
                  </a:cubicBezTo>
                  <a:cubicBezTo>
                    <a:pt x="1" y="205"/>
                    <a:pt x="1" y="205"/>
                    <a:pt x="1" y="205"/>
                  </a:cubicBezTo>
                  <a:cubicBezTo>
                    <a:pt x="0" y="205"/>
                    <a:pt x="0" y="205"/>
                    <a:pt x="0" y="205"/>
                  </a:cubicBezTo>
                  <a:moveTo>
                    <a:pt x="216" y="49"/>
                  </a:moveTo>
                  <a:cubicBezTo>
                    <a:pt x="214" y="53"/>
                    <a:pt x="211" y="57"/>
                    <a:pt x="207" y="61"/>
                  </a:cubicBezTo>
                  <a:cubicBezTo>
                    <a:pt x="135" y="133"/>
                    <a:pt x="135" y="133"/>
                    <a:pt x="135" y="133"/>
                  </a:cubicBezTo>
                  <a:cubicBezTo>
                    <a:pt x="207" y="61"/>
                    <a:pt x="207" y="61"/>
                    <a:pt x="207" y="61"/>
                  </a:cubicBezTo>
                  <a:cubicBezTo>
                    <a:pt x="211" y="57"/>
                    <a:pt x="214" y="53"/>
                    <a:pt x="216" y="49"/>
                  </a:cubicBezTo>
                  <a:moveTo>
                    <a:pt x="146" y="0"/>
                  </a:moveTo>
                  <a:cubicBezTo>
                    <a:pt x="146" y="0"/>
                    <a:pt x="146" y="0"/>
                    <a:pt x="146" y="0"/>
                  </a:cubicBezTo>
                  <a:cubicBezTo>
                    <a:pt x="75" y="71"/>
                    <a:pt x="75" y="71"/>
                    <a:pt x="75" y="71"/>
                  </a:cubicBezTo>
                  <a:cubicBezTo>
                    <a:pt x="75" y="71"/>
                    <a:pt x="75" y="71"/>
                    <a:pt x="75" y="71"/>
                  </a:cubicBezTo>
                  <a:cubicBezTo>
                    <a:pt x="146" y="0"/>
                    <a:pt x="146" y="0"/>
                    <a:pt x="146" y="0"/>
                  </a:cubicBezTo>
                  <a:cubicBezTo>
                    <a:pt x="146" y="0"/>
                    <a:pt x="146" y="0"/>
                    <a:pt x="146" y="0"/>
                  </a:cubicBezTo>
                  <a:moveTo>
                    <a:pt x="207" y="0"/>
                  </a:moveTo>
                  <a:cubicBezTo>
                    <a:pt x="207" y="0"/>
                    <a:pt x="207" y="0"/>
                    <a:pt x="207" y="0"/>
                  </a:cubicBezTo>
                  <a:cubicBezTo>
                    <a:pt x="216" y="8"/>
                    <a:pt x="220" y="19"/>
                    <a:pt x="220" y="30"/>
                  </a:cubicBezTo>
                  <a:cubicBezTo>
                    <a:pt x="220" y="19"/>
                    <a:pt x="216" y="8"/>
                    <a:pt x="207" y="0"/>
                  </a:cubicBezTo>
                  <a:cubicBezTo>
                    <a:pt x="207" y="0"/>
                    <a:pt x="207" y="0"/>
                    <a:pt x="207"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11">
              <a:extLst>
                <a:ext uri="{FF2B5EF4-FFF2-40B4-BE49-F238E27FC236}">
                  <a16:creationId xmlns:a16="http://schemas.microsoft.com/office/drawing/2014/main" id="{DF04BFFF-EC08-4259-8E1F-97947FCF67B8}"/>
                </a:ext>
              </a:extLst>
            </p:cNvPr>
            <p:cNvSpPr>
              <a:spLocks noEditPoints="1"/>
            </p:cNvSpPr>
            <p:nvPr/>
          </p:nvSpPr>
          <p:spPr bwMode="auto">
            <a:xfrm>
              <a:off x="2082343" y="4069597"/>
              <a:ext cx="236141" cy="247948"/>
            </a:xfrm>
            <a:custGeom>
              <a:avLst/>
              <a:gdLst>
                <a:gd name="T0" fmla="*/ 0 w 219"/>
                <a:gd name="T1" fmla="*/ 218 h 230"/>
                <a:gd name="T2" fmla="*/ 0 w 219"/>
                <a:gd name="T3" fmla="*/ 218 h 230"/>
                <a:gd name="T4" fmla="*/ 0 w 219"/>
                <a:gd name="T5" fmla="*/ 219 h 230"/>
                <a:gd name="T6" fmla="*/ 0 w 219"/>
                <a:gd name="T7" fmla="*/ 219 h 230"/>
                <a:gd name="T8" fmla="*/ 0 w 219"/>
                <a:gd name="T9" fmla="*/ 219 h 230"/>
                <a:gd name="T10" fmla="*/ 0 w 219"/>
                <a:gd name="T11" fmla="*/ 219 h 230"/>
                <a:gd name="T12" fmla="*/ 0 w 219"/>
                <a:gd name="T13" fmla="*/ 219 h 230"/>
                <a:gd name="T14" fmla="*/ 0 w 219"/>
                <a:gd name="T15" fmla="*/ 219 h 230"/>
                <a:gd name="T16" fmla="*/ 1 w 219"/>
                <a:gd name="T17" fmla="*/ 219 h 230"/>
                <a:gd name="T18" fmla="*/ 1 w 219"/>
                <a:gd name="T19" fmla="*/ 219 h 230"/>
                <a:gd name="T20" fmla="*/ 1 w 219"/>
                <a:gd name="T21" fmla="*/ 219 h 230"/>
                <a:gd name="T22" fmla="*/ 19 w 219"/>
                <a:gd name="T23" fmla="*/ 230 h 230"/>
                <a:gd name="T24" fmla="*/ 0 w 219"/>
                <a:gd name="T25" fmla="*/ 219 h 230"/>
                <a:gd name="T26" fmla="*/ 0 w 219"/>
                <a:gd name="T27" fmla="*/ 218 h 230"/>
                <a:gd name="T28" fmla="*/ 176 w 219"/>
                <a:gd name="T29" fmla="*/ 0 h 230"/>
                <a:gd name="T30" fmla="*/ 145 w 219"/>
                <a:gd name="T31" fmla="*/ 13 h 230"/>
                <a:gd name="T32" fmla="*/ 145 w 219"/>
                <a:gd name="T33" fmla="*/ 13 h 230"/>
                <a:gd name="T34" fmla="*/ 74 w 219"/>
                <a:gd name="T35" fmla="*/ 84 h 230"/>
                <a:gd name="T36" fmla="*/ 74 w 219"/>
                <a:gd name="T37" fmla="*/ 188 h 230"/>
                <a:gd name="T38" fmla="*/ 72 w 219"/>
                <a:gd name="T39" fmla="*/ 202 h 230"/>
                <a:gd name="T40" fmla="*/ 63 w 219"/>
                <a:gd name="T41" fmla="*/ 218 h 230"/>
                <a:gd name="T42" fmla="*/ 134 w 219"/>
                <a:gd name="T43" fmla="*/ 146 h 230"/>
                <a:gd name="T44" fmla="*/ 206 w 219"/>
                <a:gd name="T45" fmla="*/ 74 h 230"/>
                <a:gd name="T46" fmla="*/ 215 w 219"/>
                <a:gd name="T47" fmla="*/ 62 h 230"/>
                <a:gd name="T48" fmla="*/ 219 w 219"/>
                <a:gd name="T49" fmla="*/ 43 h 230"/>
                <a:gd name="T50" fmla="*/ 206 w 219"/>
                <a:gd name="T51" fmla="*/ 13 h 230"/>
                <a:gd name="T52" fmla="*/ 206 w 219"/>
                <a:gd name="T53" fmla="*/ 13 h 230"/>
                <a:gd name="T54" fmla="*/ 176 w 219"/>
                <a:gd name="T5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230">
                  <a:moveTo>
                    <a:pt x="0" y="218"/>
                  </a:moveTo>
                  <a:cubicBezTo>
                    <a:pt x="0" y="218"/>
                    <a:pt x="0" y="218"/>
                    <a:pt x="0" y="218"/>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1" y="219"/>
                    <a:pt x="1" y="219"/>
                  </a:cubicBezTo>
                  <a:cubicBezTo>
                    <a:pt x="1" y="219"/>
                    <a:pt x="1" y="219"/>
                    <a:pt x="1" y="219"/>
                  </a:cubicBezTo>
                  <a:cubicBezTo>
                    <a:pt x="1" y="219"/>
                    <a:pt x="1" y="219"/>
                    <a:pt x="1" y="219"/>
                  </a:cubicBezTo>
                  <a:cubicBezTo>
                    <a:pt x="6" y="225"/>
                    <a:pt x="13" y="228"/>
                    <a:pt x="19" y="230"/>
                  </a:cubicBezTo>
                  <a:cubicBezTo>
                    <a:pt x="12" y="228"/>
                    <a:pt x="6" y="224"/>
                    <a:pt x="0" y="219"/>
                  </a:cubicBezTo>
                  <a:cubicBezTo>
                    <a:pt x="0" y="218"/>
                    <a:pt x="0" y="218"/>
                    <a:pt x="0" y="218"/>
                  </a:cubicBezTo>
                  <a:moveTo>
                    <a:pt x="176" y="0"/>
                  </a:moveTo>
                  <a:cubicBezTo>
                    <a:pt x="165" y="0"/>
                    <a:pt x="154" y="4"/>
                    <a:pt x="145" y="13"/>
                  </a:cubicBezTo>
                  <a:cubicBezTo>
                    <a:pt x="145" y="13"/>
                    <a:pt x="145" y="13"/>
                    <a:pt x="145" y="13"/>
                  </a:cubicBezTo>
                  <a:cubicBezTo>
                    <a:pt x="74" y="84"/>
                    <a:pt x="74" y="84"/>
                    <a:pt x="74" y="84"/>
                  </a:cubicBezTo>
                  <a:cubicBezTo>
                    <a:pt x="74" y="188"/>
                    <a:pt x="74" y="188"/>
                    <a:pt x="74" y="188"/>
                  </a:cubicBezTo>
                  <a:cubicBezTo>
                    <a:pt x="74" y="193"/>
                    <a:pt x="73" y="198"/>
                    <a:pt x="72" y="202"/>
                  </a:cubicBezTo>
                  <a:cubicBezTo>
                    <a:pt x="70" y="208"/>
                    <a:pt x="67" y="213"/>
                    <a:pt x="63" y="218"/>
                  </a:cubicBezTo>
                  <a:cubicBezTo>
                    <a:pt x="134" y="146"/>
                    <a:pt x="134" y="146"/>
                    <a:pt x="134" y="146"/>
                  </a:cubicBezTo>
                  <a:cubicBezTo>
                    <a:pt x="206" y="74"/>
                    <a:pt x="206" y="74"/>
                    <a:pt x="206" y="74"/>
                  </a:cubicBezTo>
                  <a:cubicBezTo>
                    <a:pt x="210" y="70"/>
                    <a:pt x="213" y="66"/>
                    <a:pt x="215" y="62"/>
                  </a:cubicBezTo>
                  <a:cubicBezTo>
                    <a:pt x="217" y="56"/>
                    <a:pt x="219" y="50"/>
                    <a:pt x="219" y="43"/>
                  </a:cubicBezTo>
                  <a:cubicBezTo>
                    <a:pt x="219" y="32"/>
                    <a:pt x="215" y="21"/>
                    <a:pt x="206" y="13"/>
                  </a:cubicBezTo>
                  <a:cubicBezTo>
                    <a:pt x="206" y="13"/>
                    <a:pt x="206" y="13"/>
                    <a:pt x="206" y="13"/>
                  </a:cubicBezTo>
                  <a:cubicBezTo>
                    <a:pt x="198" y="4"/>
                    <a:pt x="187" y="0"/>
                    <a:pt x="176"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112">
              <a:extLst>
                <a:ext uri="{FF2B5EF4-FFF2-40B4-BE49-F238E27FC236}">
                  <a16:creationId xmlns:a16="http://schemas.microsoft.com/office/drawing/2014/main" id="{0B0D069D-42EE-4488-8401-1C333DE621FF}"/>
                </a:ext>
              </a:extLst>
            </p:cNvPr>
            <p:cNvSpPr>
              <a:spLocks/>
            </p:cNvSpPr>
            <p:nvPr/>
          </p:nvSpPr>
          <p:spPr bwMode="auto">
            <a:xfrm>
              <a:off x="2115947" y="4159967"/>
              <a:ext cx="49499" cy="127607"/>
            </a:xfrm>
            <a:custGeom>
              <a:avLst/>
              <a:gdLst>
                <a:gd name="T0" fmla="*/ 43 w 46"/>
                <a:gd name="T1" fmla="*/ 0 h 118"/>
                <a:gd name="T2" fmla="*/ 0 w 46"/>
                <a:gd name="T3" fmla="*/ 43 h 118"/>
                <a:gd name="T4" fmla="*/ 30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0" y="74"/>
                    <a:pt x="30" y="74"/>
                    <a:pt x="30" y="74"/>
                  </a:cubicBezTo>
                  <a:cubicBezTo>
                    <a:pt x="42" y="86"/>
                    <a:pt x="46" y="103"/>
                    <a:pt x="41" y="118"/>
                  </a:cubicBezTo>
                  <a:cubicBezTo>
                    <a:pt x="42" y="114"/>
                    <a:pt x="43" y="109"/>
                    <a:pt x="43" y="104"/>
                  </a:cubicBezTo>
                  <a:cubicBezTo>
                    <a:pt x="43" y="0"/>
                    <a:pt x="43" y="0"/>
                    <a:pt x="43"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113">
              <a:extLst>
                <a:ext uri="{FF2B5EF4-FFF2-40B4-BE49-F238E27FC236}">
                  <a16:creationId xmlns:a16="http://schemas.microsoft.com/office/drawing/2014/main" id="{84BBC615-83F9-4F51-8A4F-36E3C16D71E8}"/>
                </a:ext>
              </a:extLst>
            </p:cNvPr>
            <p:cNvSpPr>
              <a:spLocks noEditPoints="1"/>
            </p:cNvSpPr>
            <p:nvPr/>
          </p:nvSpPr>
          <p:spPr bwMode="auto">
            <a:xfrm>
              <a:off x="2081434" y="4304830"/>
              <a:ext cx="54040" cy="14986"/>
            </a:xfrm>
            <a:custGeom>
              <a:avLst/>
              <a:gdLst>
                <a:gd name="T0" fmla="*/ 32 w 50"/>
                <a:gd name="T1" fmla="*/ 14 h 14"/>
                <a:gd name="T2" fmla="*/ 32 w 50"/>
                <a:gd name="T3" fmla="*/ 14 h 14"/>
                <a:gd name="T4" fmla="*/ 32 w 50"/>
                <a:gd name="T5" fmla="*/ 14 h 14"/>
                <a:gd name="T6" fmla="*/ 20 w 50"/>
                <a:gd name="T7" fmla="*/ 12 h 14"/>
                <a:gd name="T8" fmla="*/ 32 w 50"/>
                <a:gd name="T9" fmla="*/ 14 h 14"/>
                <a:gd name="T10" fmla="*/ 32 w 50"/>
                <a:gd name="T11" fmla="*/ 14 h 14"/>
                <a:gd name="T12" fmla="*/ 32 w 50"/>
                <a:gd name="T13" fmla="*/ 14 h 14"/>
                <a:gd name="T14" fmla="*/ 25 w 50"/>
                <a:gd name="T15" fmla="*/ 13 h 14"/>
                <a:gd name="T16" fmla="*/ 20 w 50"/>
                <a:gd name="T17" fmla="*/ 12 h 14"/>
                <a:gd name="T18" fmla="*/ 50 w 50"/>
                <a:gd name="T19" fmla="*/ 10 h 14"/>
                <a:gd name="T20" fmla="*/ 45 w 50"/>
                <a:gd name="T21" fmla="*/ 12 h 14"/>
                <a:gd name="T22" fmla="*/ 40 w 50"/>
                <a:gd name="T23" fmla="*/ 13 h 14"/>
                <a:gd name="T24" fmla="*/ 50 w 50"/>
                <a:gd name="T25" fmla="*/ 10 h 14"/>
                <a:gd name="T26" fmla="*/ 0 w 50"/>
                <a:gd name="T27" fmla="*/ 0 h 14"/>
                <a:gd name="T28" fmla="*/ 0 w 50"/>
                <a:gd name="T29" fmla="*/ 0 h 14"/>
                <a:gd name="T30" fmla="*/ 1 w 50"/>
                <a:gd name="T31" fmla="*/ 0 h 14"/>
                <a:gd name="T32" fmla="*/ 0 w 50"/>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14">
                  <a:moveTo>
                    <a:pt x="32" y="14"/>
                  </a:moveTo>
                  <a:cubicBezTo>
                    <a:pt x="32" y="14"/>
                    <a:pt x="32" y="14"/>
                    <a:pt x="32" y="14"/>
                  </a:cubicBezTo>
                  <a:cubicBezTo>
                    <a:pt x="32" y="14"/>
                    <a:pt x="32" y="14"/>
                    <a:pt x="32" y="14"/>
                  </a:cubicBezTo>
                  <a:moveTo>
                    <a:pt x="20" y="12"/>
                  </a:moveTo>
                  <a:cubicBezTo>
                    <a:pt x="24" y="13"/>
                    <a:pt x="28" y="14"/>
                    <a:pt x="32" y="14"/>
                  </a:cubicBezTo>
                  <a:cubicBezTo>
                    <a:pt x="32" y="14"/>
                    <a:pt x="32" y="14"/>
                    <a:pt x="32" y="14"/>
                  </a:cubicBezTo>
                  <a:cubicBezTo>
                    <a:pt x="32" y="14"/>
                    <a:pt x="32" y="14"/>
                    <a:pt x="32" y="14"/>
                  </a:cubicBezTo>
                  <a:cubicBezTo>
                    <a:pt x="29" y="14"/>
                    <a:pt x="27" y="13"/>
                    <a:pt x="25" y="13"/>
                  </a:cubicBezTo>
                  <a:cubicBezTo>
                    <a:pt x="23" y="13"/>
                    <a:pt x="22" y="12"/>
                    <a:pt x="20" y="12"/>
                  </a:cubicBezTo>
                  <a:moveTo>
                    <a:pt x="50" y="10"/>
                  </a:moveTo>
                  <a:cubicBezTo>
                    <a:pt x="48" y="10"/>
                    <a:pt x="47" y="11"/>
                    <a:pt x="45" y="12"/>
                  </a:cubicBezTo>
                  <a:cubicBezTo>
                    <a:pt x="43" y="12"/>
                    <a:pt x="41" y="12"/>
                    <a:pt x="40" y="13"/>
                  </a:cubicBezTo>
                  <a:cubicBezTo>
                    <a:pt x="43" y="12"/>
                    <a:pt x="46" y="11"/>
                    <a:pt x="50" y="10"/>
                  </a:cubicBezTo>
                  <a:moveTo>
                    <a:pt x="0" y="0"/>
                  </a:moveTo>
                  <a:cubicBezTo>
                    <a:pt x="0" y="0"/>
                    <a:pt x="0" y="0"/>
                    <a:pt x="0" y="0"/>
                  </a:cubicBezTo>
                  <a:cubicBezTo>
                    <a:pt x="1" y="0"/>
                    <a:pt x="1" y="0"/>
                    <a:pt x="1" y="0"/>
                  </a:cubicBezTo>
                  <a:cubicBezTo>
                    <a:pt x="0" y="0"/>
                    <a:pt x="0"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114">
              <a:extLst>
                <a:ext uri="{FF2B5EF4-FFF2-40B4-BE49-F238E27FC236}">
                  <a16:creationId xmlns:a16="http://schemas.microsoft.com/office/drawing/2014/main" id="{17E5BAF1-BB4B-4721-B34A-CAB907AFF4EC}"/>
                </a:ext>
              </a:extLst>
            </p:cNvPr>
            <p:cNvSpPr>
              <a:spLocks noEditPoints="1"/>
            </p:cNvSpPr>
            <p:nvPr/>
          </p:nvSpPr>
          <p:spPr bwMode="auto">
            <a:xfrm>
              <a:off x="2069627" y="4272134"/>
              <a:ext cx="90369" cy="46320"/>
            </a:xfrm>
            <a:custGeom>
              <a:avLst/>
              <a:gdLst>
                <a:gd name="T0" fmla="*/ 84 w 84"/>
                <a:gd name="T1" fmla="*/ 14 h 43"/>
                <a:gd name="T2" fmla="*/ 56 w 84"/>
                <a:gd name="T3" fmla="*/ 42 h 43"/>
                <a:gd name="T4" fmla="*/ 61 w 84"/>
                <a:gd name="T5" fmla="*/ 40 h 43"/>
                <a:gd name="T6" fmla="*/ 73 w 84"/>
                <a:gd name="T7" fmla="*/ 31 h 43"/>
                <a:gd name="T8" fmla="*/ 75 w 84"/>
                <a:gd name="T9" fmla="*/ 30 h 43"/>
                <a:gd name="T10" fmla="*/ 84 w 84"/>
                <a:gd name="T11" fmla="*/ 14 h 43"/>
                <a:gd name="T12" fmla="*/ 0 w 84"/>
                <a:gd name="T13" fmla="*/ 0 h 43"/>
                <a:gd name="T14" fmla="*/ 11 w 84"/>
                <a:gd name="T15" fmla="*/ 30 h 43"/>
                <a:gd name="T16" fmla="*/ 12 w 84"/>
                <a:gd name="T17" fmla="*/ 30 h 43"/>
                <a:gd name="T18" fmla="*/ 12 w 84"/>
                <a:gd name="T19" fmla="*/ 31 h 43"/>
                <a:gd name="T20" fmla="*/ 31 w 84"/>
                <a:gd name="T21" fmla="*/ 42 h 43"/>
                <a:gd name="T22" fmla="*/ 36 w 84"/>
                <a:gd name="T23" fmla="*/ 43 h 43"/>
                <a:gd name="T24" fmla="*/ 0 w 84"/>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3">
                  <a:moveTo>
                    <a:pt x="84" y="14"/>
                  </a:moveTo>
                  <a:cubicBezTo>
                    <a:pt x="79" y="27"/>
                    <a:pt x="69" y="37"/>
                    <a:pt x="56" y="42"/>
                  </a:cubicBezTo>
                  <a:cubicBezTo>
                    <a:pt x="58" y="41"/>
                    <a:pt x="59" y="40"/>
                    <a:pt x="61" y="40"/>
                  </a:cubicBezTo>
                  <a:cubicBezTo>
                    <a:pt x="65" y="38"/>
                    <a:pt x="70" y="35"/>
                    <a:pt x="73" y="31"/>
                  </a:cubicBezTo>
                  <a:cubicBezTo>
                    <a:pt x="75" y="30"/>
                    <a:pt x="75" y="30"/>
                    <a:pt x="75" y="30"/>
                  </a:cubicBezTo>
                  <a:cubicBezTo>
                    <a:pt x="79" y="25"/>
                    <a:pt x="82" y="20"/>
                    <a:pt x="84" y="14"/>
                  </a:cubicBezTo>
                  <a:moveTo>
                    <a:pt x="0" y="0"/>
                  </a:moveTo>
                  <a:cubicBezTo>
                    <a:pt x="0" y="11"/>
                    <a:pt x="3" y="21"/>
                    <a:pt x="11" y="30"/>
                  </a:cubicBezTo>
                  <a:cubicBezTo>
                    <a:pt x="12" y="30"/>
                    <a:pt x="12" y="30"/>
                    <a:pt x="12" y="30"/>
                  </a:cubicBezTo>
                  <a:cubicBezTo>
                    <a:pt x="12" y="31"/>
                    <a:pt x="12" y="31"/>
                    <a:pt x="12" y="31"/>
                  </a:cubicBezTo>
                  <a:cubicBezTo>
                    <a:pt x="18" y="36"/>
                    <a:pt x="24" y="40"/>
                    <a:pt x="31" y="42"/>
                  </a:cubicBezTo>
                  <a:cubicBezTo>
                    <a:pt x="33" y="42"/>
                    <a:pt x="34" y="43"/>
                    <a:pt x="36" y="43"/>
                  </a:cubicBezTo>
                  <a:cubicBezTo>
                    <a:pt x="15" y="40"/>
                    <a:pt x="0" y="22"/>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16">
              <a:extLst>
                <a:ext uri="{FF2B5EF4-FFF2-40B4-BE49-F238E27FC236}">
                  <a16:creationId xmlns:a16="http://schemas.microsoft.com/office/drawing/2014/main" id="{34231AF8-72E3-4DC5-AE1B-C67A5DC2BC82}"/>
                </a:ext>
              </a:extLst>
            </p:cNvPr>
            <p:cNvSpPr>
              <a:spLocks/>
            </p:cNvSpPr>
            <p:nvPr/>
          </p:nvSpPr>
          <p:spPr bwMode="auto">
            <a:xfrm>
              <a:off x="2069627" y="4206287"/>
              <a:ext cx="95819" cy="113529"/>
            </a:xfrm>
            <a:custGeom>
              <a:avLst/>
              <a:gdLst>
                <a:gd name="T0" fmla="*/ 43 w 89"/>
                <a:gd name="T1" fmla="*/ 0 h 105"/>
                <a:gd name="T2" fmla="*/ 12 w 89"/>
                <a:gd name="T3" fmla="*/ 31 h 105"/>
                <a:gd name="T4" fmla="*/ 0 w 89"/>
                <a:gd name="T5" fmla="*/ 61 h 105"/>
                <a:gd name="T6" fmla="*/ 36 w 89"/>
                <a:gd name="T7" fmla="*/ 104 h 105"/>
                <a:gd name="T8" fmla="*/ 38 w 89"/>
                <a:gd name="T9" fmla="*/ 104 h 105"/>
                <a:gd name="T10" fmla="*/ 38 w 89"/>
                <a:gd name="T11" fmla="*/ 104 h 105"/>
                <a:gd name="T12" fmla="*/ 43 w 89"/>
                <a:gd name="T13" fmla="*/ 105 h 105"/>
                <a:gd name="T14" fmla="*/ 47 w 89"/>
                <a:gd name="T15" fmla="*/ 104 h 105"/>
                <a:gd name="T16" fmla="*/ 48 w 89"/>
                <a:gd name="T17" fmla="*/ 104 h 105"/>
                <a:gd name="T18" fmla="*/ 51 w 89"/>
                <a:gd name="T19" fmla="*/ 104 h 105"/>
                <a:gd name="T20" fmla="*/ 52 w 89"/>
                <a:gd name="T21" fmla="*/ 104 h 105"/>
                <a:gd name="T22" fmla="*/ 56 w 89"/>
                <a:gd name="T23" fmla="*/ 103 h 105"/>
                <a:gd name="T24" fmla="*/ 84 w 89"/>
                <a:gd name="T25" fmla="*/ 75 h 105"/>
                <a:gd name="T26" fmla="*/ 73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2" y="31"/>
                    <a:pt x="12" y="31"/>
                    <a:pt x="12" y="31"/>
                  </a:cubicBezTo>
                  <a:cubicBezTo>
                    <a:pt x="4" y="39"/>
                    <a:pt x="0" y="50"/>
                    <a:pt x="0" y="61"/>
                  </a:cubicBezTo>
                  <a:cubicBezTo>
                    <a:pt x="0" y="83"/>
                    <a:pt x="15" y="101"/>
                    <a:pt x="36" y="104"/>
                  </a:cubicBezTo>
                  <a:cubicBezTo>
                    <a:pt x="37" y="104"/>
                    <a:pt x="37" y="104"/>
                    <a:pt x="38" y="104"/>
                  </a:cubicBezTo>
                  <a:cubicBezTo>
                    <a:pt x="38" y="104"/>
                    <a:pt x="38" y="104"/>
                    <a:pt x="38" y="104"/>
                  </a:cubicBezTo>
                  <a:cubicBezTo>
                    <a:pt x="40" y="104"/>
                    <a:pt x="41" y="105"/>
                    <a:pt x="43" y="105"/>
                  </a:cubicBezTo>
                  <a:cubicBezTo>
                    <a:pt x="44" y="105"/>
                    <a:pt x="46" y="104"/>
                    <a:pt x="47" y="104"/>
                  </a:cubicBezTo>
                  <a:cubicBezTo>
                    <a:pt x="48" y="104"/>
                    <a:pt x="48" y="104"/>
                    <a:pt x="48" y="104"/>
                  </a:cubicBezTo>
                  <a:cubicBezTo>
                    <a:pt x="49" y="104"/>
                    <a:pt x="50" y="104"/>
                    <a:pt x="51" y="104"/>
                  </a:cubicBezTo>
                  <a:cubicBezTo>
                    <a:pt x="52" y="104"/>
                    <a:pt x="52" y="104"/>
                    <a:pt x="52" y="104"/>
                  </a:cubicBezTo>
                  <a:cubicBezTo>
                    <a:pt x="53" y="103"/>
                    <a:pt x="55" y="103"/>
                    <a:pt x="56" y="103"/>
                  </a:cubicBezTo>
                  <a:cubicBezTo>
                    <a:pt x="69" y="98"/>
                    <a:pt x="79" y="88"/>
                    <a:pt x="84" y="75"/>
                  </a:cubicBezTo>
                  <a:cubicBezTo>
                    <a:pt x="89" y="60"/>
                    <a:pt x="85" y="43"/>
                    <a:pt x="73" y="31"/>
                  </a:cubicBezTo>
                  <a:cubicBezTo>
                    <a:pt x="43" y="0"/>
                    <a:pt x="43" y="0"/>
                    <a:pt x="43" y="0"/>
                  </a:cubicBezTo>
                </a:path>
              </a:pathLst>
            </a:custGeom>
            <a:solidFill>
              <a:schemeClr val="accent3">
                <a:lumMod val="50000"/>
              </a:schemeClr>
            </a:solidFill>
            <a:ln w="3175">
              <a:solidFill>
                <a:schemeClr val="accent3">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3" name="Group 232">
            <a:extLst>
              <a:ext uri="{FF2B5EF4-FFF2-40B4-BE49-F238E27FC236}">
                <a16:creationId xmlns:a16="http://schemas.microsoft.com/office/drawing/2014/main" id="{5D29BB30-66AD-4D76-9A99-50669672DE19}"/>
              </a:ext>
            </a:extLst>
          </p:cNvPr>
          <p:cNvGrpSpPr>
            <a:grpSpLocks noChangeAspect="1"/>
          </p:cNvGrpSpPr>
          <p:nvPr/>
        </p:nvGrpSpPr>
        <p:grpSpPr>
          <a:xfrm rot="16200000">
            <a:off x="5065303" y="2138912"/>
            <a:ext cx="238028" cy="274320"/>
            <a:chOff x="1913411" y="3852983"/>
            <a:chExt cx="405073" cy="466833"/>
          </a:xfrm>
        </p:grpSpPr>
        <p:sp>
          <p:nvSpPr>
            <p:cNvPr id="234" name="Freeform 107">
              <a:extLst>
                <a:ext uri="{FF2B5EF4-FFF2-40B4-BE49-F238E27FC236}">
                  <a16:creationId xmlns:a16="http://schemas.microsoft.com/office/drawing/2014/main" id="{84A93718-758F-4446-AABF-DAA5329D29A2}"/>
                </a:ext>
              </a:extLst>
            </p:cNvPr>
            <p:cNvSpPr>
              <a:spLocks noEditPoints="1"/>
            </p:cNvSpPr>
            <p:nvPr/>
          </p:nvSpPr>
          <p:spPr bwMode="auto">
            <a:xfrm>
              <a:off x="1913411" y="4069597"/>
              <a:ext cx="237049" cy="245678"/>
            </a:xfrm>
            <a:custGeom>
              <a:avLst/>
              <a:gdLst>
                <a:gd name="T0" fmla="*/ 220 w 220"/>
                <a:gd name="T1" fmla="*/ 218 h 228"/>
                <a:gd name="T2" fmla="*/ 218 w 220"/>
                <a:gd name="T3" fmla="*/ 219 h 228"/>
                <a:gd name="T4" fmla="*/ 206 w 220"/>
                <a:gd name="T5" fmla="*/ 228 h 228"/>
                <a:gd name="T6" fmla="*/ 218 w 220"/>
                <a:gd name="T7" fmla="*/ 219 h 228"/>
                <a:gd name="T8" fmla="*/ 219 w 220"/>
                <a:gd name="T9" fmla="*/ 218 h 228"/>
                <a:gd name="T10" fmla="*/ 220 w 220"/>
                <a:gd name="T11" fmla="*/ 218 h 228"/>
                <a:gd name="T12" fmla="*/ 220 w 220"/>
                <a:gd name="T13" fmla="*/ 218 h 228"/>
                <a:gd name="T14" fmla="*/ 43 w 220"/>
                <a:gd name="T15" fmla="*/ 0 h 228"/>
                <a:gd name="T16" fmla="*/ 12 w 220"/>
                <a:gd name="T17" fmla="*/ 13 h 228"/>
                <a:gd name="T18" fmla="*/ 12 w 220"/>
                <a:gd name="T19" fmla="*/ 13 h 228"/>
                <a:gd name="T20" fmla="*/ 0 w 220"/>
                <a:gd name="T21" fmla="*/ 43 h 228"/>
                <a:gd name="T22" fmla="*/ 4 w 220"/>
                <a:gd name="T23" fmla="*/ 62 h 228"/>
                <a:gd name="T24" fmla="*/ 12 w 220"/>
                <a:gd name="T25" fmla="*/ 74 h 228"/>
                <a:gd name="T26" fmla="*/ 156 w 220"/>
                <a:gd name="T27" fmla="*/ 218 h 228"/>
                <a:gd name="T28" fmla="*/ 145 w 220"/>
                <a:gd name="T29" fmla="*/ 188 h 228"/>
                <a:gd name="T30" fmla="*/ 145 w 220"/>
                <a:gd name="T31" fmla="*/ 188 h 228"/>
                <a:gd name="T32" fmla="*/ 145 w 220"/>
                <a:gd name="T33" fmla="*/ 84 h 228"/>
                <a:gd name="T34" fmla="*/ 145 w 220"/>
                <a:gd name="T35" fmla="*/ 84 h 228"/>
                <a:gd name="T36" fmla="*/ 74 w 220"/>
                <a:gd name="T37" fmla="*/ 13 h 228"/>
                <a:gd name="T38" fmla="*/ 74 w 220"/>
                <a:gd name="T39" fmla="*/ 13 h 228"/>
                <a:gd name="T40" fmla="*/ 43 w 220"/>
                <a:gd name="T41"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228">
                  <a:moveTo>
                    <a:pt x="220" y="218"/>
                  </a:moveTo>
                  <a:cubicBezTo>
                    <a:pt x="218" y="219"/>
                    <a:pt x="218" y="219"/>
                    <a:pt x="218" y="219"/>
                  </a:cubicBezTo>
                  <a:cubicBezTo>
                    <a:pt x="215" y="223"/>
                    <a:pt x="210" y="226"/>
                    <a:pt x="206" y="228"/>
                  </a:cubicBezTo>
                  <a:cubicBezTo>
                    <a:pt x="210" y="226"/>
                    <a:pt x="215" y="223"/>
                    <a:pt x="218" y="219"/>
                  </a:cubicBezTo>
                  <a:cubicBezTo>
                    <a:pt x="219" y="218"/>
                    <a:pt x="219" y="218"/>
                    <a:pt x="219" y="218"/>
                  </a:cubicBezTo>
                  <a:cubicBezTo>
                    <a:pt x="220" y="218"/>
                    <a:pt x="220" y="218"/>
                    <a:pt x="220" y="218"/>
                  </a:cubicBezTo>
                  <a:cubicBezTo>
                    <a:pt x="220" y="218"/>
                    <a:pt x="220" y="218"/>
                    <a:pt x="220" y="218"/>
                  </a:cubicBezTo>
                  <a:moveTo>
                    <a:pt x="43" y="0"/>
                  </a:moveTo>
                  <a:cubicBezTo>
                    <a:pt x="32" y="0"/>
                    <a:pt x="21" y="4"/>
                    <a:pt x="12" y="13"/>
                  </a:cubicBezTo>
                  <a:cubicBezTo>
                    <a:pt x="12" y="13"/>
                    <a:pt x="12" y="13"/>
                    <a:pt x="12" y="13"/>
                  </a:cubicBezTo>
                  <a:cubicBezTo>
                    <a:pt x="4" y="21"/>
                    <a:pt x="0" y="32"/>
                    <a:pt x="0" y="43"/>
                  </a:cubicBezTo>
                  <a:cubicBezTo>
                    <a:pt x="0" y="50"/>
                    <a:pt x="1" y="56"/>
                    <a:pt x="4" y="62"/>
                  </a:cubicBezTo>
                  <a:cubicBezTo>
                    <a:pt x="6" y="66"/>
                    <a:pt x="9" y="70"/>
                    <a:pt x="12" y="74"/>
                  </a:cubicBezTo>
                  <a:cubicBezTo>
                    <a:pt x="156" y="218"/>
                    <a:pt x="156" y="218"/>
                    <a:pt x="156" y="218"/>
                  </a:cubicBezTo>
                  <a:cubicBezTo>
                    <a:pt x="148"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4" y="13"/>
                    <a:pt x="74" y="13"/>
                    <a:pt x="74" y="13"/>
                  </a:cubicBezTo>
                  <a:cubicBezTo>
                    <a:pt x="65" y="4"/>
                    <a:pt x="54"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105">
              <a:extLst>
                <a:ext uri="{FF2B5EF4-FFF2-40B4-BE49-F238E27FC236}">
                  <a16:creationId xmlns:a16="http://schemas.microsoft.com/office/drawing/2014/main" id="{95B4EFBB-5272-49A3-A08B-21F12DBD754A}"/>
                </a:ext>
              </a:extLst>
            </p:cNvPr>
            <p:cNvSpPr>
              <a:spLocks/>
            </p:cNvSpPr>
            <p:nvPr/>
          </p:nvSpPr>
          <p:spPr bwMode="auto">
            <a:xfrm>
              <a:off x="2069627" y="3852983"/>
              <a:ext cx="92640" cy="353304"/>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106">
              <a:extLst>
                <a:ext uri="{FF2B5EF4-FFF2-40B4-BE49-F238E27FC236}">
                  <a16:creationId xmlns:a16="http://schemas.microsoft.com/office/drawing/2014/main" id="{91621B59-A8D7-46D5-9AA3-C49B2D248CB8}"/>
                </a:ext>
              </a:extLst>
            </p:cNvPr>
            <p:cNvSpPr>
              <a:spLocks noEditPoints="1"/>
            </p:cNvSpPr>
            <p:nvPr/>
          </p:nvSpPr>
          <p:spPr bwMode="auto">
            <a:xfrm>
              <a:off x="1913411" y="4083675"/>
              <a:ext cx="237049" cy="236141"/>
            </a:xfrm>
            <a:custGeom>
              <a:avLst/>
              <a:gdLst>
                <a:gd name="T0" fmla="*/ 220 w 220"/>
                <a:gd name="T1" fmla="*/ 205 h 219"/>
                <a:gd name="T2" fmla="*/ 219 w 220"/>
                <a:gd name="T3" fmla="*/ 205 h 219"/>
                <a:gd name="T4" fmla="*/ 218 w 220"/>
                <a:gd name="T5" fmla="*/ 206 h 219"/>
                <a:gd name="T6" fmla="*/ 206 w 220"/>
                <a:gd name="T7" fmla="*/ 215 h 219"/>
                <a:gd name="T8" fmla="*/ 196 w 220"/>
                <a:gd name="T9" fmla="*/ 218 h 219"/>
                <a:gd name="T10" fmla="*/ 188 w 220"/>
                <a:gd name="T11" fmla="*/ 219 h 219"/>
                <a:gd name="T12" fmla="*/ 188 w 220"/>
                <a:gd name="T13" fmla="*/ 219 h 219"/>
                <a:gd name="T14" fmla="*/ 188 w 220"/>
                <a:gd name="T15" fmla="*/ 219 h 219"/>
                <a:gd name="T16" fmla="*/ 188 w 220"/>
                <a:gd name="T17" fmla="*/ 219 h 219"/>
                <a:gd name="T18" fmla="*/ 188 w 220"/>
                <a:gd name="T19" fmla="*/ 219 h 219"/>
                <a:gd name="T20" fmla="*/ 218 w 220"/>
                <a:gd name="T21" fmla="*/ 206 h 219"/>
                <a:gd name="T22" fmla="*/ 220 w 220"/>
                <a:gd name="T23" fmla="*/ 205 h 219"/>
                <a:gd name="T24" fmla="*/ 4 w 220"/>
                <a:gd name="T25" fmla="*/ 49 h 219"/>
                <a:gd name="T26" fmla="*/ 12 w 220"/>
                <a:gd name="T27" fmla="*/ 61 h 219"/>
                <a:gd name="T28" fmla="*/ 156 w 220"/>
                <a:gd name="T29" fmla="*/ 205 h 219"/>
                <a:gd name="T30" fmla="*/ 156 w 220"/>
                <a:gd name="T31" fmla="*/ 205 h 219"/>
                <a:gd name="T32" fmla="*/ 12 w 220"/>
                <a:gd name="T33" fmla="*/ 61 h 219"/>
                <a:gd name="T34" fmla="*/ 4 w 220"/>
                <a:gd name="T35" fmla="*/ 49 h 219"/>
                <a:gd name="T36" fmla="*/ 12 w 220"/>
                <a:gd name="T37" fmla="*/ 0 h 219"/>
                <a:gd name="T38" fmla="*/ 12 w 220"/>
                <a:gd name="T39" fmla="*/ 0 h 219"/>
                <a:gd name="T40" fmla="*/ 0 w 220"/>
                <a:gd name="T41" fmla="*/ 30 h 219"/>
                <a:gd name="T42" fmla="*/ 12 w 220"/>
                <a:gd name="T43" fmla="*/ 0 h 219"/>
                <a:gd name="T44" fmla="*/ 12 w 220"/>
                <a:gd name="T45" fmla="*/ 0 h 219"/>
                <a:gd name="T46" fmla="*/ 74 w 220"/>
                <a:gd name="T47" fmla="*/ 0 h 219"/>
                <a:gd name="T48" fmla="*/ 74 w 220"/>
                <a:gd name="T49" fmla="*/ 0 h 219"/>
                <a:gd name="T50" fmla="*/ 145 w 220"/>
                <a:gd name="T51" fmla="*/ 71 h 219"/>
                <a:gd name="T52" fmla="*/ 74 w 220"/>
                <a:gd name="T53" fmla="*/ 0 h 219"/>
                <a:gd name="T54" fmla="*/ 74 w 220"/>
                <a:gd name="T5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 h="219">
                  <a:moveTo>
                    <a:pt x="220" y="205"/>
                  </a:moveTo>
                  <a:cubicBezTo>
                    <a:pt x="219" y="205"/>
                    <a:pt x="219" y="205"/>
                    <a:pt x="219" y="205"/>
                  </a:cubicBezTo>
                  <a:cubicBezTo>
                    <a:pt x="218" y="206"/>
                    <a:pt x="218" y="206"/>
                    <a:pt x="218" y="206"/>
                  </a:cubicBezTo>
                  <a:cubicBezTo>
                    <a:pt x="215" y="210"/>
                    <a:pt x="210" y="213"/>
                    <a:pt x="206" y="215"/>
                  </a:cubicBezTo>
                  <a:cubicBezTo>
                    <a:pt x="202" y="216"/>
                    <a:pt x="199" y="217"/>
                    <a:pt x="196" y="218"/>
                  </a:cubicBezTo>
                  <a:cubicBezTo>
                    <a:pt x="193" y="218"/>
                    <a:pt x="191" y="219"/>
                    <a:pt x="188" y="219"/>
                  </a:cubicBezTo>
                  <a:cubicBezTo>
                    <a:pt x="188" y="219"/>
                    <a:pt x="188" y="219"/>
                    <a:pt x="188" y="219"/>
                  </a:cubicBezTo>
                  <a:cubicBezTo>
                    <a:pt x="188" y="219"/>
                    <a:pt x="188" y="219"/>
                    <a:pt x="188" y="219"/>
                  </a:cubicBezTo>
                  <a:cubicBezTo>
                    <a:pt x="188" y="219"/>
                    <a:pt x="188" y="219"/>
                    <a:pt x="188" y="219"/>
                  </a:cubicBezTo>
                  <a:cubicBezTo>
                    <a:pt x="188" y="219"/>
                    <a:pt x="188" y="219"/>
                    <a:pt x="188" y="219"/>
                  </a:cubicBezTo>
                  <a:cubicBezTo>
                    <a:pt x="199" y="219"/>
                    <a:pt x="210" y="214"/>
                    <a:pt x="218" y="206"/>
                  </a:cubicBezTo>
                  <a:cubicBezTo>
                    <a:pt x="219" y="205"/>
                    <a:pt x="219" y="205"/>
                    <a:pt x="220" y="205"/>
                  </a:cubicBezTo>
                  <a:moveTo>
                    <a:pt x="4" y="49"/>
                  </a:moveTo>
                  <a:cubicBezTo>
                    <a:pt x="6" y="53"/>
                    <a:pt x="9" y="57"/>
                    <a:pt x="12" y="61"/>
                  </a:cubicBezTo>
                  <a:cubicBezTo>
                    <a:pt x="156" y="205"/>
                    <a:pt x="156" y="205"/>
                    <a:pt x="156" y="205"/>
                  </a:cubicBezTo>
                  <a:cubicBezTo>
                    <a:pt x="156" y="205"/>
                    <a:pt x="156" y="205"/>
                    <a:pt x="156" y="205"/>
                  </a:cubicBezTo>
                  <a:cubicBezTo>
                    <a:pt x="12" y="61"/>
                    <a:pt x="12" y="61"/>
                    <a:pt x="12" y="61"/>
                  </a:cubicBezTo>
                  <a:cubicBezTo>
                    <a:pt x="9" y="57"/>
                    <a:pt x="6" y="53"/>
                    <a:pt x="4" y="49"/>
                  </a:cubicBezTo>
                  <a:moveTo>
                    <a:pt x="12" y="0"/>
                  </a:moveTo>
                  <a:cubicBezTo>
                    <a:pt x="12" y="0"/>
                    <a:pt x="12" y="0"/>
                    <a:pt x="12" y="0"/>
                  </a:cubicBezTo>
                  <a:cubicBezTo>
                    <a:pt x="4" y="8"/>
                    <a:pt x="0" y="19"/>
                    <a:pt x="0" y="30"/>
                  </a:cubicBezTo>
                  <a:cubicBezTo>
                    <a:pt x="0" y="19"/>
                    <a:pt x="4" y="8"/>
                    <a:pt x="12" y="0"/>
                  </a:cubicBezTo>
                  <a:cubicBezTo>
                    <a:pt x="12" y="0"/>
                    <a:pt x="12" y="0"/>
                    <a:pt x="12" y="0"/>
                  </a:cubicBezTo>
                  <a:moveTo>
                    <a:pt x="74" y="0"/>
                  </a:moveTo>
                  <a:cubicBezTo>
                    <a:pt x="74" y="0"/>
                    <a:pt x="74" y="0"/>
                    <a:pt x="74" y="0"/>
                  </a:cubicBezTo>
                  <a:cubicBezTo>
                    <a:pt x="145" y="71"/>
                    <a:pt x="145" y="71"/>
                    <a:pt x="145" y="71"/>
                  </a:cubicBezTo>
                  <a:cubicBezTo>
                    <a:pt x="74" y="0"/>
                    <a:pt x="74" y="0"/>
                    <a:pt x="74" y="0"/>
                  </a:cubicBezTo>
                  <a:cubicBezTo>
                    <a:pt x="74" y="0"/>
                    <a:pt x="74" y="0"/>
                    <a:pt x="74"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109">
              <a:extLst>
                <a:ext uri="{FF2B5EF4-FFF2-40B4-BE49-F238E27FC236}">
                  <a16:creationId xmlns:a16="http://schemas.microsoft.com/office/drawing/2014/main" id="{1AB44E9F-2C3A-4C67-9E47-B9133A7EAF82}"/>
                </a:ext>
              </a:extLst>
            </p:cNvPr>
            <p:cNvSpPr>
              <a:spLocks/>
            </p:cNvSpPr>
            <p:nvPr/>
          </p:nvSpPr>
          <p:spPr bwMode="auto">
            <a:xfrm>
              <a:off x="2069627" y="4159967"/>
              <a:ext cx="46320" cy="112167"/>
            </a:xfrm>
            <a:custGeom>
              <a:avLst/>
              <a:gdLst>
                <a:gd name="T0" fmla="*/ 0 w 43"/>
                <a:gd name="T1" fmla="*/ 0 h 104"/>
                <a:gd name="T2" fmla="*/ 0 w 43"/>
                <a:gd name="T3" fmla="*/ 104 h 104"/>
                <a:gd name="T4" fmla="*/ 0 w 43"/>
                <a:gd name="T5" fmla="*/ 104 h 104"/>
                <a:gd name="T6" fmla="*/ 12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2" y="74"/>
                  </a:cubicBezTo>
                  <a:cubicBezTo>
                    <a:pt x="43" y="43"/>
                    <a:pt x="43" y="43"/>
                    <a:pt x="43" y="43"/>
                  </a:cubicBezTo>
                  <a:cubicBezTo>
                    <a:pt x="0" y="0"/>
                    <a:pt x="0" y="0"/>
                    <a:pt x="0"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110">
              <a:extLst>
                <a:ext uri="{FF2B5EF4-FFF2-40B4-BE49-F238E27FC236}">
                  <a16:creationId xmlns:a16="http://schemas.microsoft.com/office/drawing/2014/main" id="{B9FAA344-C23A-40ED-97D1-1B8763CA0C3F}"/>
                </a:ext>
              </a:extLst>
            </p:cNvPr>
            <p:cNvSpPr>
              <a:spLocks noEditPoints="1"/>
            </p:cNvSpPr>
            <p:nvPr/>
          </p:nvSpPr>
          <p:spPr bwMode="auto">
            <a:xfrm>
              <a:off x="2081434" y="4083675"/>
              <a:ext cx="237049" cy="236141"/>
            </a:xfrm>
            <a:custGeom>
              <a:avLst/>
              <a:gdLst>
                <a:gd name="T0" fmla="*/ 2 w 220"/>
                <a:gd name="T1" fmla="*/ 206 h 219"/>
                <a:gd name="T2" fmla="*/ 32 w 220"/>
                <a:gd name="T3" fmla="*/ 219 h 219"/>
                <a:gd name="T4" fmla="*/ 32 w 220"/>
                <a:gd name="T5" fmla="*/ 219 h 219"/>
                <a:gd name="T6" fmla="*/ 20 w 220"/>
                <a:gd name="T7" fmla="*/ 217 h 219"/>
                <a:gd name="T8" fmla="*/ 2 w 220"/>
                <a:gd name="T9" fmla="*/ 206 h 219"/>
                <a:gd name="T10" fmla="*/ 2 w 220"/>
                <a:gd name="T11" fmla="*/ 206 h 219"/>
                <a:gd name="T12" fmla="*/ 2 w 220"/>
                <a:gd name="T13" fmla="*/ 206 h 219"/>
                <a:gd name="T14" fmla="*/ 2 w 220"/>
                <a:gd name="T15" fmla="*/ 206 h 219"/>
                <a:gd name="T16" fmla="*/ 1 w 220"/>
                <a:gd name="T17" fmla="*/ 206 h 219"/>
                <a:gd name="T18" fmla="*/ 1 w 220"/>
                <a:gd name="T19" fmla="*/ 206 h 219"/>
                <a:gd name="T20" fmla="*/ 1 w 220"/>
                <a:gd name="T21" fmla="*/ 206 h 219"/>
                <a:gd name="T22" fmla="*/ 1 w 220"/>
                <a:gd name="T23" fmla="*/ 206 h 219"/>
                <a:gd name="T24" fmla="*/ 1 w 220"/>
                <a:gd name="T25" fmla="*/ 206 h 219"/>
                <a:gd name="T26" fmla="*/ 1 w 220"/>
                <a:gd name="T27" fmla="*/ 206 h 219"/>
                <a:gd name="T28" fmla="*/ 0 w 220"/>
                <a:gd name="T29" fmla="*/ 205 h 219"/>
                <a:gd name="T30" fmla="*/ 1 w 220"/>
                <a:gd name="T31" fmla="*/ 206 h 219"/>
                <a:gd name="T32" fmla="*/ 1 w 220"/>
                <a:gd name="T33" fmla="*/ 206 h 219"/>
                <a:gd name="T34" fmla="*/ 1 w 220"/>
                <a:gd name="T35" fmla="*/ 206 h 219"/>
                <a:gd name="T36" fmla="*/ 1 w 220"/>
                <a:gd name="T37" fmla="*/ 206 h 219"/>
                <a:gd name="T38" fmla="*/ 1 w 220"/>
                <a:gd name="T39" fmla="*/ 205 h 219"/>
                <a:gd name="T40" fmla="*/ 0 w 220"/>
                <a:gd name="T41" fmla="*/ 205 h 219"/>
                <a:gd name="T42" fmla="*/ 216 w 220"/>
                <a:gd name="T43" fmla="*/ 49 h 219"/>
                <a:gd name="T44" fmla="*/ 207 w 220"/>
                <a:gd name="T45" fmla="*/ 61 h 219"/>
                <a:gd name="T46" fmla="*/ 135 w 220"/>
                <a:gd name="T47" fmla="*/ 133 h 219"/>
                <a:gd name="T48" fmla="*/ 207 w 220"/>
                <a:gd name="T49" fmla="*/ 61 h 219"/>
                <a:gd name="T50" fmla="*/ 216 w 220"/>
                <a:gd name="T51" fmla="*/ 49 h 219"/>
                <a:gd name="T52" fmla="*/ 146 w 220"/>
                <a:gd name="T53" fmla="*/ 0 h 219"/>
                <a:gd name="T54" fmla="*/ 146 w 220"/>
                <a:gd name="T55" fmla="*/ 0 h 219"/>
                <a:gd name="T56" fmla="*/ 75 w 220"/>
                <a:gd name="T57" fmla="*/ 71 h 219"/>
                <a:gd name="T58" fmla="*/ 75 w 220"/>
                <a:gd name="T59" fmla="*/ 71 h 219"/>
                <a:gd name="T60" fmla="*/ 146 w 220"/>
                <a:gd name="T61" fmla="*/ 0 h 219"/>
                <a:gd name="T62" fmla="*/ 146 w 220"/>
                <a:gd name="T63" fmla="*/ 0 h 219"/>
                <a:gd name="T64" fmla="*/ 207 w 220"/>
                <a:gd name="T65" fmla="*/ 0 h 219"/>
                <a:gd name="T66" fmla="*/ 207 w 220"/>
                <a:gd name="T67" fmla="*/ 0 h 219"/>
                <a:gd name="T68" fmla="*/ 220 w 220"/>
                <a:gd name="T69" fmla="*/ 30 h 219"/>
                <a:gd name="T70" fmla="*/ 207 w 220"/>
                <a:gd name="T71" fmla="*/ 0 h 219"/>
                <a:gd name="T72" fmla="*/ 207 w 220"/>
                <a:gd name="T7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219">
                  <a:moveTo>
                    <a:pt x="2" y="206"/>
                  </a:moveTo>
                  <a:cubicBezTo>
                    <a:pt x="10" y="214"/>
                    <a:pt x="21" y="219"/>
                    <a:pt x="32" y="219"/>
                  </a:cubicBezTo>
                  <a:cubicBezTo>
                    <a:pt x="32" y="219"/>
                    <a:pt x="32" y="219"/>
                    <a:pt x="32" y="219"/>
                  </a:cubicBezTo>
                  <a:cubicBezTo>
                    <a:pt x="28" y="219"/>
                    <a:pt x="24" y="218"/>
                    <a:pt x="20" y="217"/>
                  </a:cubicBezTo>
                  <a:cubicBezTo>
                    <a:pt x="14" y="215"/>
                    <a:pt x="7" y="212"/>
                    <a:pt x="2" y="206"/>
                  </a:cubicBezTo>
                  <a:moveTo>
                    <a:pt x="2" y="206"/>
                  </a:moveTo>
                  <a:cubicBezTo>
                    <a:pt x="2" y="206"/>
                    <a:pt x="2" y="206"/>
                    <a:pt x="2" y="206"/>
                  </a:cubicBezTo>
                  <a:cubicBezTo>
                    <a:pt x="2" y="206"/>
                    <a:pt x="2" y="206"/>
                    <a:pt x="2" y="206"/>
                  </a:cubicBezTo>
                  <a:moveTo>
                    <a:pt x="1" y="206"/>
                  </a:moveTo>
                  <a:cubicBezTo>
                    <a:pt x="1" y="206"/>
                    <a:pt x="1" y="206"/>
                    <a:pt x="1" y="206"/>
                  </a:cubicBezTo>
                  <a:cubicBezTo>
                    <a:pt x="1" y="206"/>
                    <a:pt x="1" y="206"/>
                    <a:pt x="1" y="206"/>
                  </a:cubicBezTo>
                  <a:moveTo>
                    <a:pt x="1" y="206"/>
                  </a:moveTo>
                  <a:cubicBezTo>
                    <a:pt x="1" y="206"/>
                    <a:pt x="1" y="206"/>
                    <a:pt x="1" y="206"/>
                  </a:cubicBezTo>
                  <a:cubicBezTo>
                    <a:pt x="1" y="206"/>
                    <a:pt x="1" y="206"/>
                    <a:pt x="1" y="206"/>
                  </a:cubicBezTo>
                  <a:moveTo>
                    <a:pt x="0" y="205"/>
                  </a:moveTo>
                  <a:cubicBezTo>
                    <a:pt x="0" y="205"/>
                    <a:pt x="1" y="205"/>
                    <a:pt x="1" y="206"/>
                  </a:cubicBezTo>
                  <a:cubicBezTo>
                    <a:pt x="1" y="206"/>
                    <a:pt x="1" y="206"/>
                    <a:pt x="1" y="206"/>
                  </a:cubicBezTo>
                  <a:cubicBezTo>
                    <a:pt x="1" y="206"/>
                    <a:pt x="1" y="206"/>
                    <a:pt x="1" y="206"/>
                  </a:cubicBezTo>
                  <a:cubicBezTo>
                    <a:pt x="1" y="206"/>
                    <a:pt x="1" y="206"/>
                    <a:pt x="1" y="206"/>
                  </a:cubicBezTo>
                  <a:cubicBezTo>
                    <a:pt x="1" y="205"/>
                    <a:pt x="1" y="205"/>
                    <a:pt x="1" y="205"/>
                  </a:cubicBezTo>
                  <a:cubicBezTo>
                    <a:pt x="0" y="205"/>
                    <a:pt x="0" y="205"/>
                    <a:pt x="0" y="205"/>
                  </a:cubicBezTo>
                  <a:moveTo>
                    <a:pt x="216" y="49"/>
                  </a:moveTo>
                  <a:cubicBezTo>
                    <a:pt x="214" y="53"/>
                    <a:pt x="211" y="57"/>
                    <a:pt x="207" y="61"/>
                  </a:cubicBezTo>
                  <a:cubicBezTo>
                    <a:pt x="135" y="133"/>
                    <a:pt x="135" y="133"/>
                    <a:pt x="135" y="133"/>
                  </a:cubicBezTo>
                  <a:cubicBezTo>
                    <a:pt x="207" y="61"/>
                    <a:pt x="207" y="61"/>
                    <a:pt x="207" y="61"/>
                  </a:cubicBezTo>
                  <a:cubicBezTo>
                    <a:pt x="211" y="57"/>
                    <a:pt x="214" y="53"/>
                    <a:pt x="216" y="49"/>
                  </a:cubicBezTo>
                  <a:moveTo>
                    <a:pt x="146" y="0"/>
                  </a:moveTo>
                  <a:cubicBezTo>
                    <a:pt x="146" y="0"/>
                    <a:pt x="146" y="0"/>
                    <a:pt x="146" y="0"/>
                  </a:cubicBezTo>
                  <a:cubicBezTo>
                    <a:pt x="75" y="71"/>
                    <a:pt x="75" y="71"/>
                    <a:pt x="75" y="71"/>
                  </a:cubicBezTo>
                  <a:cubicBezTo>
                    <a:pt x="75" y="71"/>
                    <a:pt x="75" y="71"/>
                    <a:pt x="75" y="71"/>
                  </a:cubicBezTo>
                  <a:cubicBezTo>
                    <a:pt x="146" y="0"/>
                    <a:pt x="146" y="0"/>
                    <a:pt x="146" y="0"/>
                  </a:cubicBezTo>
                  <a:cubicBezTo>
                    <a:pt x="146" y="0"/>
                    <a:pt x="146" y="0"/>
                    <a:pt x="146" y="0"/>
                  </a:cubicBezTo>
                  <a:moveTo>
                    <a:pt x="207" y="0"/>
                  </a:moveTo>
                  <a:cubicBezTo>
                    <a:pt x="207" y="0"/>
                    <a:pt x="207" y="0"/>
                    <a:pt x="207" y="0"/>
                  </a:cubicBezTo>
                  <a:cubicBezTo>
                    <a:pt x="216" y="8"/>
                    <a:pt x="220" y="19"/>
                    <a:pt x="220" y="30"/>
                  </a:cubicBezTo>
                  <a:cubicBezTo>
                    <a:pt x="220" y="19"/>
                    <a:pt x="216" y="8"/>
                    <a:pt x="207" y="0"/>
                  </a:cubicBezTo>
                  <a:cubicBezTo>
                    <a:pt x="207" y="0"/>
                    <a:pt x="207" y="0"/>
                    <a:pt x="207"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111">
              <a:extLst>
                <a:ext uri="{FF2B5EF4-FFF2-40B4-BE49-F238E27FC236}">
                  <a16:creationId xmlns:a16="http://schemas.microsoft.com/office/drawing/2014/main" id="{85626217-B940-43A0-AC50-3364D19F94EB}"/>
                </a:ext>
              </a:extLst>
            </p:cNvPr>
            <p:cNvSpPr>
              <a:spLocks noEditPoints="1"/>
            </p:cNvSpPr>
            <p:nvPr/>
          </p:nvSpPr>
          <p:spPr bwMode="auto">
            <a:xfrm>
              <a:off x="2082343" y="4069597"/>
              <a:ext cx="236141" cy="247948"/>
            </a:xfrm>
            <a:custGeom>
              <a:avLst/>
              <a:gdLst>
                <a:gd name="T0" fmla="*/ 0 w 219"/>
                <a:gd name="T1" fmla="*/ 218 h 230"/>
                <a:gd name="T2" fmla="*/ 0 w 219"/>
                <a:gd name="T3" fmla="*/ 218 h 230"/>
                <a:gd name="T4" fmla="*/ 0 w 219"/>
                <a:gd name="T5" fmla="*/ 219 h 230"/>
                <a:gd name="T6" fmla="*/ 0 w 219"/>
                <a:gd name="T7" fmla="*/ 219 h 230"/>
                <a:gd name="T8" fmla="*/ 0 w 219"/>
                <a:gd name="T9" fmla="*/ 219 h 230"/>
                <a:gd name="T10" fmla="*/ 0 w 219"/>
                <a:gd name="T11" fmla="*/ 219 h 230"/>
                <a:gd name="T12" fmla="*/ 0 w 219"/>
                <a:gd name="T13" fmla="*/ 219 h 230"/>
                <a:gd name="T14" fmla="*/ 0 w 219"/>
                <a:gd name="T15" fmla="*/ 219 h 230"/>
                <a:gd name="T16" fmla="*/ 1 w 219"/>
                <a:gd name="T17" fmla="*/ 219 h 230"/>
                <a:gd name="T18" fmla="*/ 1 w 219"/>
                <a:gd name="T19" fmla="*/ 219 h 230"/>
                <a:gd name="T20" fmla="*/ 1 w 219"/>
                <a:gd name="T21" fmla="*/ 219 h 230"/>
                <a:gd name="T22" fmla="*/ 19 w 219"/>
                <a:gd name="T23" fmla="*/ 230 h 230"/>
                <a:gd name="T24" fmla="*/ 0 w 219"/>
                <a:gd name="T25" fmla="*/ 219 h 230"/>
                <a:gd name="T26" fmla="*/ 0 w 219"/>
                <a:gd name="T27" fmla="*/ 218 h 230"/>
                <a:gd name="T28" fmla="*/ 176 w 219"/>
                <a:gd name="T29" fmla="*/ 0 h 230"/>
                <a:gd name="T30" fmla="*/ 145 w 219"/>
                <a:gd name="T31" fmla="*/ 13 h 230"/>
                <a:gd name="T32" fmla="*/ 145 w 219"/>
                <a:gd name="T33" fmla="*/ 13 h 230"/>
                <a:gd name="T34" fmla="*/ 74 w 219"/>
                <a:gd name="T35" fmla="*/ 84 h 230"/>
                <a:gd name="T36" fmla="*/ 74 w 219"/>
                <a:gd name="T37" fmla="*/ 188 h 230"/>
                <a:gd name="T38" fmla="*/ 72 w 219"/>
                <a:gd name="T39" fmla="*/ 202 h 230"/>
                <a:gd name="T40" fmla="*/ 63 w 219"/>
                <a:gd name="T41" fmla="*/ 218 h 230"/>
                <a:gd name="T42" fmla="*/ 134 w 219"/>
                <a:gd name="T43" fmla="*/ 146 h 230"/>
                <a:gd name="T44" fmla="*/ 206 w 219"/>
                <a:gd name="T45" fmla="*/ 74 h 230"/>
                <a:gd name="T46" fmla="*/ 215 w 219"/>
                <a:gd name="T47" fmla="*/ 62 h 230"/>
                <a:gd name="T48" fmla="*/ 219 w 219"/>
                <a:gd name="T49" fmla="*/ 43 h 230"/>
                <a:gd name="T50" fmla="*/ 206 w 219"/>
                <a:gd name="T51" fmla="*/ 13 h 230"/>
                <a:gd name="T52" fmla="*/ 206 w 219"/>
                <a:gd name="T53" fmla="*/ 13 h 230"/>
                <a:gd name="T54" fmla="*/ 176 w 219"/>
                <a:gd name="T5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230">
                  <a:moveTo>
                    <a:pt x="0" y="218"/>
                  </a:moveTo>
                  <a:cubicBezTo>
                    <a:pt x="0" y="218"/>
                    <a:pt x="0" y="218"/>
                    <a:pt x="0" y="218"/>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1" y="219"/>
                    <a:pt x="1" y="219"/>
                  </a:cubicBezTo>
                  <a:cubicBezTo>
                    <a:pt x="1" y="219"/>
                    <a:pt x="1" y="219"/>
                    <a:pt x="1" y="219"/>
                  </a:cubicBezTo>
                  <a:cubicBezTo>
                    <a:pt x="1" y="219"/>
                    <a:pt x="1" y="219"/>
                    <a:pt x="1" y="219"/>
                  </a:cubicBezTo>
                  <a:cubicBezTo>
                    <a:pt x="6" y="225"/>
                    <a:pt x="13" y="228"/>
                    <a:pt x="19" y="230"/>
                  </a:cubicBezTo>
                  <a:cubicBezTo>
                    <a:pt x="12" y="228"/>
                    <a:pt x="6" y="224"/>
                    <a:pt x="0" y="219"/>
                  </a:cubicBezTo>
                  <a:cubicBezTo>
                    <a:pt x="0" y="218"/>
                    <a:pt x="0" y="218"/>
                    <a:pt x="0" y="218"/>
                  </a:cubicBezTo>
                  <a:moveTo>
                    <a:pt x="176" y="0"/>
                  </a:moveTo>
                  <a:cubicBezTo>
                    <a:pt x="165" y="0"/>
                    <a:pt x="154" y="4"/>
                    <a:pt x="145" y="13"/>
                  </a:cubicBezTo>
                  <a:cubicBezTo>
                    <a:pt x="145" y="13"/>
                    <a:pt x="145" y="13"/>
                    <a:pt x="145" y="13"/>
                  </a:cubicBezTo>
                  <a:cubicBezTo>
                    <a:pt x="74" y="84"/>
                    <a:pt x="74" y="84"/>
                    <a:pt x="74" y="84"/>
                  </a:cubicBezTo>
                  <a:cubicBezTo>
                    <a:pt x="74" y="188"/>
                    <a:pt x="74" y="188"/>
                    <a:pt x="74" y="188"/>
                  </a:cubicBezTo>
                  <a:cubicBezTo>
                    <a:pt x="74" y="193"/>
                    <a:pt x="73" y="198"/>
                    <a:pt x="72" y="202"/>
                  </a:cubicBezTo>
                  <a:cubicBezTo>
                    <a:pt x="70" y="208"/>
                    <a:pt x="67" y="213"/>
                    <a:pt x="63" y="218"/>
                  </a:cubicBezTo>
                  <a:cubicBezTo>
                    <a:pt x="134" y="146"/>
                    <a:pt x="134" y="146"/>
                    <a:pt x="134" y="146"/>
                  </a:cubicBezTo>
                  <a:cubicBezTo>
                    <a:pt x="206" y="74"/>
                    <a:pt x="206" y="74"/>
                    <a:pt x="206" y="74"/>
                  </a:cubicBezTo>
                  <a:cubicBezTo>
                    <a:pt x="210" y="70"/>
                    <a:pt x="213" y="66"/>
                    <a:pt x="215" y="62"/>
                  </a:cubicBezTo>
                  <a:cubicBezTo>
                    <a:pt x="217" y="56"/>
                    <a:pt x="219" y="50"/>
                    <a:pt x="219" y="43"/>
                  </a:cubicBezTo>
                  <a:cubicBezTo>
                    <a:pt x="219" y="32"/>
                    <a:pt x="215" y="21"/>
                    <a:pt x="206" y="13"/>
                  </a:cubicBezTo>
                  <a:cubicBezTo>
                    <a:pt x="206" y="13"/>
                    <a:pt x="206" y="13"/>
                    <a:pt x="206" y="13"/>
                  </a:cubicBezTo>
                  <a:cubicBezTo>
                    <a:pt x="198" y="4"/>
                    <a:pt x="187" y="0"/>
                    <a:pt x="176"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112">
              <a:extLst>
                <a:ext uri="{FF2B5EF4-FFF2-40B4-BE49-F238E27FC236}">
                  <a16:creationId xmlns:a16="http://schemas.microsoft.com/office/drawing/2014/main" id="{DA9A6D0A-4973-4804-9F8A-B0F0D0FFF859}"/>
                </a:ext>
              </a:extLst>
            </p:cNvPr>
            <p:cNvSpPr>
              <a:spLocks/>
            </p:cNvSpPr>
            <p:nvPr/>
          </p:nvSpPr>
          <p:spPr bwMode="auto">
            <a:xfrm>
              <a:off x="2115947" y="4159967"/>
              <a:ext cx="49499" cy="127607"/>
            </a:xfrm>
            <a:custGeom>
              <a:avLst/>
              <a:gdLst>
                <a:gd name="T0" fmla="*/ 43 w 46"/>
                <a:gd name="T1" fmla="*/ 0 h 118"/>
                <a:gd name="T2" fmla="*/ 0 w 46"/>
                <a:gd name="T3" fmla="*/ 43 h 118"/>
                <a:gd name="T4" fmla="*/ 30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0" y="74"/>
                    <a:pt x="30" y="74"/>
                    <a:pt x="30" y="74"/>
                  </a:cubicBezTo>
                  <a:cubicBezTo>
                    <a:pt x="42" y="86"/>
                    <a:pt x="46" y="103"/>
                    <a:pt x="41" y="118"/>
                  </a:cubicBezTo>
                  <a:cubicBezTo>
                    <a:pt x="42" y="114"/>
                    <a:pt x="43" y="109"/>
                    <a:pt x="43" y="104"/>
                  </a:cubicBezTo>
                  <a:cubicBezTo>
                    <a:pt x="43" y="0"/>
                    <a:pt x="43" y="0"/>
                    <a:pt x="43"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113">
              <a:extLst>
                <a:ext uri="{FF2B5EF4-FFF2-40B4-BE49-F238E27FC236}">
                  <a16:creationId xmlns:a16="http://schemas.microsoft.com/office/drawing/2014/main" id="{E879202E-72CC-43B1-AE74-BF08F2C1BA8B}"/>
                </a:ext>
              </a:extLst>
            </p:cNvPr>
            <p:cNvSpPr>
              <a:spLocks noEditPoints="1"/>
            </p:cNvSpPr>
            <p:nvPr/>
          </p:nvSpPr>
          <p:spPr bwMode="auto">
            <a:xfrm>
              <a:off x="2081434" y="4304830"/>
              <a:ext cx="54040" cy="14986"/>
            </a:xfrm>
            <a:custGeom>
              <a:avLst/>
              <a:gdLst>
                <a:gd name="T0" fmla="*/ 32 w 50"/>
                <a:gd name="T1" fmla="*/ 14 h 14"/>
                <a:gd name="T2" fmla="*/ 32 w 50"/>
                <a:gd name="T3" fmla="*/ 14 h 14"/>
                <a:gd name="T4" fmla="*/ 32 w 50"/>
                <a:gd name="T5" fmla="*/ 14 h 14"/>
                <a:gd name="T6" fmla="*/ 20 w 50"/>
                <a:gd name="T7" fmla="*/ 12 h 14"/>
                <a:gd name="T8" fmla="*/ 32 w 50"/>
                <a:gd name="T9" fmla="*/ 14 h 14"/>
                <a:gd name="T10" fmla="*/ 32 w 50"/>
                <a:gd name="T11" fmla="*/ 14 h 14"/>
                <a:gd name="T12" fmla="*/ 32 w 50"/>
                <a:gd name="T13" fmla="*/ 14 h 14"/>
                <a:gd name="T14" fmla="*/ 25 w 50"/>
                <a:gd name="T15" fmla="*/ 13 h 14"/>
                <a:gd name="T16" fmla="*/ 20 w 50"/>
                <a:gd name="T17" fmla="*/ 12 h 14"/>
                <a:gd name="T18" fmla="*/ 50 w 50"/>
                <a:gd name="T19" fmla="*/ 10 h 14"/>
                <a:gd name="T20" fmla="*/ 45 w 50"/>
                <a:gd name="T21" fmla="*/ 12 h 14"/>
                <a:gd name="T22" fmla="*/ 40 w 50"/>
                <a:gd name="T23" fmla="*/ 13 h 14"/>
                <a:gd name="T24" fmla="*/ 50 w 50"/>
                <a:gd name="T25" fmla="*/ 10 h 14"/>
                <a:gd name="T26" fmla="*/ 0 w 50"/>
                <a:gd name="T27" fmla="*/ 0 h 14"/>
                <a:gd name="T28" fmla="*/ 0 w 50"/>
                <a:gd name="T29" fmla="*/ 0 h 14"/>
                <a:gd name="T30" fmla="*/ 1 w 50"/>
                <a:gd name="T31" fmla="*/ 0 h 14"/>
                <a:gd name="T32" fmla="*/ 0 w 50"/>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14">
                  <a:moveTo>
                    <a:pt x="32" y="14"/>
                  </a:moveTo>
                  <a:cubicBezTo>
                    <a:pt x="32" y="14"/>
                    <a:pt x="32" y="14"/>
                    <a:pt x="32" y="14"/>
                  </a:cubicBezTo>
                  <a:cubicBezTo>
                    <a:pt x="32" y="14"/>
                    <a:pt x="32" y="14"/>
                    <a:pt x="32" y="14"/>
                  </a:cubicBezTo>
                  <a:moveTo>
                    <a:pt x="20" y="12"/>
                  </a:moveTo>
                  <a:cubicBezTo>
                    <a:pt x="24" y="13"/>
                    <a:pt x="28" y="14"/>
                    <a:pt x="32" y="14"/>
                  </a:cubicBezTo>
                  <a:cubicBezTo>
                    <a:pt x="32" y="14"/>
                    <a:pt x="32" y="14"/>
                    <a:pt x="32" y="14"/>
                  </a:cubicBezTo>
                  <a:cubicBezTo>
                    <a:pt x="32" y="14"/>
                    <a:pt x="32" y="14"/>
                    <a:pt x="32" y="14"/>
                  </a:cubicBezTo>
                  <a:cubicBezTo>
                    <a:pt x="29" y="14"/>
                    <a:pt x="27" y="13"/>
                    <a:pt x="25" y="13"/>
                  </a:cubicBezTo>
                  <a:cubicBezTo>
                    <a:pt x="23" y="13"/>
                    <a:pt x="22" y="12"/>
                    <a:pt x="20" y="12"/>
                  </a:cubicBezTo>
                  <a:moveTo>
                    <a:pt x="50" y="10"/>
                  </a:moveTo>
                  <a:cubicBezTo>
                    <a:pt x="48" y="10"/>
                    <a:pt x="47" y="11"/>
                    <a:pt x="45" y="12"/>
                  </a:cubicBezTo>
                  <a:cubicBezTo>
                    <a:pt x="43" y="12"/>
                    <a:pt x="41" y="12"/>
                    <a:pt x="40" y="13"/>
                  </a:cubicBezTo>
                  <a:cubicBezTo>
                    <a:pt x="43" y="12"/>
                    <a:pt x="46" y="11"/>
                    <a:pt x="50" y="10"/>
                  </a:cubicBezTo>
                  <a:moveTo>
                    <a:pt x="0" y="0"/>
                  </a:moveTo>
                  <a:cubicBezTo>
                    <a:pt x="0" y="0"/>
                    <a:pt x="0" y="0"/>
                    <a:pt x="0" y="0"/>
                  </a:cubicBezTo>
                  <a:cubicBezTo>
                    <a:pt x="1" y="0"/>
                    <a:pt x="1" y="0"/>
                    <a:pt x="1" y="0"/>
                  </a:cubicBezTo>
                  <a:cubicBezTo>
                    <a:pt x="0" y="0"/>
                    <a:pt x="0"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114">
              <a:extLst>
                <a:ext uri="{FF2B5EF4-FFF2-40B4-BE49-F238E27FC236}">
                  <a16:creationId xmlns:a16="http://schemas.microsoft.com/office/drawing/2014/main" id="{0818542C-5185-451B-9C1E-77D087924960}"/>
                </a:ext>
              </a:extLst>
            </p:cNvPr>
            <p:cNvSpPr>
              <a:spLocks noEditPoints="1"/>
            </p:cNvSpPr>
            <p:nvPr/>
          </p:nvSpPr>
          <p:spPr bwMode="auto">
            <a:xfrm>
              <a:off x="2069627" y="4272134"/>
              <a:ext cx="90369" cy="46320"/>
            </a:xfrm>
            <a:custGeom>
              <a:avLst/>
              <a:gdLst>
                <a:gd name="T0" fmla="*/ 84 w 84"/>
                <a:gd name="T1" fmla="*/ 14 h 43"/>
                <a:gd name="T2" fmla="*/ 56 w 84"/>
                <a:gd name="T3" fmla="*/ 42 h 43"/>
                <a:gd name="T4" fmla="*/ 61 w 84"/>
                <a:gd name="T5" fmla="*/ 40 h 43"/>
                <a:gd name="T6" fmla="*/ 73 w 84"/>
                <a:gd name="T7" fmla="*/ 31 h 43"/>
                <a:gd name="T8" fmla="*/ 75 w 84"/>
                <a:gd name="T9" fmla="*/ 30 h 43"/>
                <a:gd name="T10" fmla="*/ 84 w 84"/>
                <a:gd name="T11" fmla="*/ 14 h 43"/>
                <a:gd name="T12" fmla="*/ 0 w 84"/>
                <a:gd name="T13" fmla="*/ 0 h 43"/>
                <a:gd name="T14" fmla="*/ 11 w 84"/>
                <a:gd name="T15" fmla="*/ 30 h 43"/>
                <a:gd name="T16" fmla="*/ 12 w 84"/>
                <a:gd name="T17" fmla="*/ 30 h 43"/>
                <a:gd name="T18" fmla="*/ 12 w 84"/>
                <a:gd name="T19" fmla="*/ 31 h 43"/>
                <a:gd name="T20" fmla="*/ 31 w 84"/>
                <a:gd name="T21" fmla="*/ 42 h 43"/>
                <a:gd name="T22" fmla="*/ 36 w 84"/>
                <a:gd name="T23" fmla="*/ 43 h 43"/>
                <a:gd name="T24" fmla="*/ 0 w 84"/>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3">
                  <a:moveTo>
                    <a:pt x="84" y="14"/>
                  </a:moveTo>
                  <a:cubicBezTo>
                    <a:pt x="79" y="27"/>
                    <a:pt x="69" y="37"/>
                    <a:pt x="56" y="42"/>
                  </a:cubicBezTo>
                  <a:cubicBezTo>
                    <a:pt x="58" y="41"/>
                    <a:pt x="59" y="40"/>
                    <a:pt x="61" y="40"/>
                  </a:cubicBezTo>
                  <a:cubicBezTo>
                    <a:pt x="65" y="38"/>
                    <a:pt x="70" y="35"/>
                    <a:pt x="73" y="31"/>
                  </a:cubicBezTo>
                  <a:cubicBezTo>
                    <a:pt x="75" y="30"/>
                    <a:pt x="75" y="30"/>
                    <a:pt x="75" y="30"/>
                  </a:cubicBezTo>
                  <a:cubicBezTo>
                    <a:pt x="79" y="25"/>
                    <a:pt x="82" y="20"/>
                    <a:pt x="84" y="14"/>
                  </a:cubicBezTo>
                  <a:moveTo>
                    <a:pt x="0" y="0"/>
                  </a:moveTo>
                  <a:cubicBezTo>
                    <a:pt x="0" y="11"/>
                    <a:pt x="3" y="21"/>
                    <a:pt x="11" y="30"/>
                  </a:cubicBezTo>
                  <a:cubicBezTo>
                    <a:pt x="12" y="30"/>
                    <a:pt x="12" y="30"/>
                    <a:pt x="12" y="30"/>
                  </a:cubicBezTo>
                  <a:cubicBezTo>
                    <a:pt x="12" y="31"/>
                    <a:pt x="12" y="31"/>
                    <a:pt x="12" y="31"/>
                  </a:cubicBezTo>
                  <a:cubicBezTo>
                    <a:pt x="18" y="36"/>
                    <a:pt x="24" y="40"/>
                    <a:pt x="31" y="42"/>
                  </a:cubicBezTo>
                  <a:cubicBezTo>
                    <a:pt x="33" y="42"/>
                    <a:pt x="34" y="43"/>
                    <a:pt x="36" y="43"/>
                  </a:cubicBezTo>
                  <a:cubicBezTo>
                    <a:pt x="15" y="40"/>
                    <a:pt x="0" y="22"/>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116">
              <a:extLst>
                <a:ext uri="{FF2B5EF4-FFF2-40B4-BE49-F238E27FC236}">
                  <a16:creationId xmlns:a16="http://schemas.microsoft.com/office/drawing/2014/main" id="{521A58CC-80DC-4CE9-8E17-60F5CC202CB9}"/>
                </a:ext>
              </a:extLst>
            </p:cNvPr>
            <p:cNvSpPr>
              <a:spLocks/>
            </p:cNvSpPr>
            <p:nvPr/>
          </p:nvSpPr>
          <p:spPr bwMode="auto">
            <a:xfrm>
              <a:off x="2069627" y="4206287"/>
              <a:ext cx="95819" cy="113529"/>
            </a:xfrm>
            <a:custGeom>
              <a:avLst/>
              <a:gdLst>
                <a:gd name="T0" fmla="*/ 43 w 89"/>
                <a:gd name="T1" fmla="*/ 0 h 105"/>
                <a:gd name="T2" fmla="*/ 12 w 89"/>
                <a:gd name="T3" fmla="*/ 31 h 105"/>
                <a:gd name="T4" fmla="*/ 0 w 89"/>
                <a:gd name="T5" fmla="*/ 61 h 105"/>
                <a:gd name="T6" fmla="*/ 36 w 89"/>
                <a:gd name="T7" fmla="*/ 104 h 105"/>
                <a:gd name="T8" fmla="*/ 38 w 89"/>
                <a:gd name="T9" fmla="*/ 104 h 105"/>
                <a:gd name="T10" fmla="*/ 38 w 89"/>
                <a:gd name="T11" fmla="*/ 104 h 105"/>
                <a:gd name="T12" fmla="*/ 43 w 89"/>
                <a:gd name="T13" fmla="*/ 105 h 105"/>
                <a:gd name="T14" fmla="*/ 47 w 89"/>
                <a:gd name="T15" fmla="*/ 104 h 105"/>
                <a:gd name="T16" fmla="*/ 48 w 89"/>
                <a:gd name="T17" fmla="*/ 104 h 105"/>
                <a:gd name="T18" fmla="*/ 51 w 89"/>
                <a:gd name="T19" fmla="*/ 104 h 105"/>
                <a:gd name="T20" fmla="*/ 52 w 89"/>
                <a:gd name="T21" fmla="*/ 104 h 105"/>
                <a:gd name="T22" fmla="*/ 56 w 89"/>
                <a:gd name="T23" fmla="*/ 103 h 105"/>
                <a:gd name="T24" fmla="*/ 84 w 89"/>
                <a:gd name="T25" fmla="*/ 75 h 105"/>
                <a:gd name="T26" fmla="*/ 73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2" y="31"/>
                    <a:pt x="12" y="31"/>
                    <a:pt x="12" y="31"/>
                  </a:cubicBezTo>
                  <a:cubicBezTo>
                    <a:pt x="4" y="39"/>
                    <a:pt x="0" y="50"/>
                    <a:pt x="0" y="61"/>
                  </a:cubicBezTo>
                  <a:cubicBezTo>
                    <a:pt x="0" y="83"/>
                    <a:pt x="15" y="101"/>
                    <a:pt x="36" y="104"/>
                  </a:cubicBezTo>
                  <a:cubicBezTo>
                    <a:pt x="37" y="104"/>
                    <a:pt x="37" y="104"/>
                    <a:pt x="38" y="104"/>
                  </a:cubicBezTo>
                  <a:cubicBezTo>
                    <a:pt x="38" y="104"/>
                    <a:pt x="38" y="104"/>
                    <a:pt x="38" y="104"/>
                  </a:cubicBezTo>
                  <a:cubicBezTo>
                    <a:pt x="40" y="104"/>
                    <a:pt x="41" y="105"/>
                    <a:pt x="43" y="105"/>
                  </a:cubicBezTo>
                  <a:cubicBezTo>
                    <a:pt x="44" y="105"/>
                    <a:pt x="46" y="104"/>
                    <a:pt x="47" y="104"/>
                  </a:cubicBezTo>
                  <a:cubicBezTo>
                    <a:pt x="48" y="104"/>
                    <a:pt x="48" y="104"/>
                    <a:pt x="48" y="104"/>
                  </a:cubicBezTo>
                  <a:cubicBezTo>
                    <a:pt x="49" y="104"/>
                    <a:pt x="50" y="104"/>
                    <a:pt x="51" y="104"/>
                  </a:cubicBezTo>
                  <a:cubicBezTo>
                    <a:pt x="52" y="104"/>
                    <a:pt x="52" y="104"/>
                    <a:pt x="52" y="104"/>
                  </a:cubicBezTo>
                  <a:cubicBezTo>
                    <a:pt x="53" y="103"/>
                    <a:pt x="55" y="103"/>
                    <a:pt x="56" y="103"/>
                  </a:cubicBezTo>
                  <a:cubicBezTo>
                    <a:pt x="69" y="98"/>
                    <a:pt x="79" y="88"/>
                    <a:pt x="84" y="75"/>
                  </a:cubicBezTo>
                  <a:cubicBezTo>
                    <a:pt x="89" y="60"/>
                    <a:pt x="85" y="43"/>
                    <a:pt x="73" y="31"/>
                  </a:cubicBezTo>
                  <a:cubicBezTo>
                    <a:pt x="43" y="0"/>
                    <a:pt x="43" y="0"/>
                    <a:pt x="43" y="0"/>
                  </a:cubicBezTo>
                </a:path>
              </a:pathLst>
            </a:custGeom>
            <a:solidFill>
              <a:schemeClr val="accent3">
                <a:lumMod val="50000"/>
              </a:schemeClr>
            </a:solidFill>
            <a:ln w="3175">
              <a:solidFill>
                <a:schemeClr val="accent3">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0" name="Group 249">
            <a:extLst>
              <a:ext uri="{FF2B5EF4-FFF2-40B4-BE49-F238E27FC236}">
                <a16:creationId xmlns:a16="http://schemas.microsoft.com/office/drawing/2014/main" id="{DCE99063-8A1B-434A-B97D-F857040A5FB3}"/>
              </a:ext>
            </a:extLst>
          </p:cNvPr>
          <p:cNvGrpSpPr>
            <a:grpSpLocks noChangeAspect="1"/>
          </p:cNvGrpSpPr>
          <p:nvPr/>
        </p:nvGrpSpPr>
        <p:grpSpPr>
          <a:xfrm rot="16200000">
            <a:off x="6272887" y="2138912"/>
            <a:ext cx="238028" cy="274320"/>
            <a:chOff x="1913411" y="3852983"/>
            <a:chExt cx="405073" cy="466833"/>
          </a:xfrm>
        </p:grpSpPr>
        <p:sp>
          <p:nvSpPr>
            <p:cNvPr id="261" name="Freeform 107">
              <a:extLst>
                <a:ext uri="{FF2B5EF4-FFF2-40B4-BE49-F238E27FC236}">
                  <a16:creationId xmlns:a16="http://schemas.microsoft.com/office/drawing/2014/main" id="{CC572CC2-079C-4CB4-9210-C37BAD0C7BEA}"/>
                </a:ext>
              </a:extLst>
            </p:cNvPr>
            <p:cNvSpPr>
              <a:spLocks noEditPoints="1"/>
            </p:cNvSpPr>
            <p:nvPr/>
          </p:nvSpPr>
          <p:spPr bwMode="auto">
            <a:xfrm>
              <a:off x="1913411" y="4069597"/>
              <a:ext cx="237049" cy="245678"/>
            </a:xfrm>
            <a:custGeom>
              <a:avLst/>
              <a:gdLst>
                <a:gd name="T0" fmla="*/ 220 w 220"/>
                <a:gd name="T1" fmla="*/ 218 h 228"/>
                <a:gd name="T2" fmla="*/ 218 w 220"/>
                <a:gd name="T3" fmla="*/ 219 h 228"/>
                <a:gd name="T4" fmla="*/ 206 w 220"/>
                <a:gd name="T5" fmla="*/ 228 h 228"/>
                <a:gd name="T6" fmla="*/ 218 w 220"/>
                <a:gd name="T7" fmla="*/ 219 h 228"/>
                <a:gd name="T8" fmla="*/ 219 w 220"/>
                <a:gd name="T9" fmla="*/ 218 h 228"/>
                <a:gd name="T10" fmla="*/ 220 w 220"/>
                <a:gd name="T11" fmla="*/ 218 h 228"/>
                <a:gd name="T12" fmla="*/ 220 w 220"/>
                <a:gd name="T13" fmla="*/ 218 h 228"/>
                <a:gd name="T14" fmla="*/ 43 w 220"/>
                <a:gd name="T15" fmla="*/ 0 h 228"/>
                <a:gd name="T16" fmla="*/ 12 w 220"/>
                <a:gd name="T17" fmla="*/ 13 h 228"/>
                <a:gd name="T18" fmla="*/ 12 w 220"/>
                <a:gd name="T19" fmla="*/ 13 h 228"/>
                <a:gd name="T20" fmla="*/ 0 w 220"/>
                <a:gd name="T21" fmla="*/ 43 h 228"/>
                <a:gd name="T22" fmla="*/ 4 w 220"/>
                <a:gd name="T23" fmla="*/ 62 h 228"/>
                <a:gd name="T24" fmla="*/ 12 w 220"/>
                <a:gd name="T25" fmla="*/ 74 h 228"/>
                <a:gd name="T26" fmla="*/ 156 w 220"/>
                <a:gd name="T27" fmla="*/ 218 h 228"/>
                <a:gd name="T28" fmla="*/ 145 w 220"/>
                <a:gd name="T29" fmla="*/ 188 h 228"/>
                <a:gd name="T30" fmla="*/ 145 w 220"/>
                <a:gd name="T31" fmla="*/ 188 h 228"/>
                <a:gd name="T32" fmla="*/ 145 w 220"/>
                <a:gd name="T33" fmla="*/ 84 h 228"/>
                <a:gd name="T34" fmla="*/ 145 w 220"/>
                <a:gd name="T35" fmla="*/ 84 h 228"/>
                <a:gd name="T36" fmla="*/ 74 w 220"/>
                <a:gd name="T37" fmla="*/ 13 h 228"/>
                <a:gd name="T38" fmla="*/ 74 w 220"/>
                <a:gd name="T39" fmla="*/ 13 h 228"/>
                <a:gd name="T40" fmla="*/ 43 w 220"/>
                <a:gd name="T41"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228">
                  <a:moveTo>
                    <a:pt x="220" y="218"/>
                  </a:moveTo>
                  <a:cubicBezTo>
                    <a:pt x="218" y="219"/>
                    <a:pt x="218" y="219"/>
                    <a:pt x="218" y="219"/>
                  </a:cubicBezTo>
                  <a:cubicBezTo>
                    <a:pt x="215" y="223"/>
                    <a:pt x="210" y="226"/>
                    <a:pt x="206" y="228"/>
                  </a:cubicBezTo>
                  <a:cubicBezTo>
                    <a:pt x="210" y="226"/>
                    <a:pt x="215" y="223"/>
                    <a:pt x="218" y="219"/>
                  </a:cubicBezTo>
                  <a:cubicBezTo>
                    <a:pt x="219" y="218"/>
                    <a:pt x="219" y="218"/>
                    <a:pt x="219" y="218"/>
                  </a:cubicBezTo>
                  <a:cubicBezTo>
                    <a:pt x="220" y="218"/>
                    <a:pt x="220" y="218"/>
                    <a:pt x="220" y="218"/>
                  </a:cubicBezTo>
                  <a:cubicBezTo>
                    <a:pt x="220" y="218"/>
                    <a:pt x="220" y="218"/>
                    <a:pt x="220" y="218"/>
                  </a:cubicBezTo>
                  <a:moveTo>
                    <a:pt x="43" y="0"/>
                  </a:moveTo>
                  <a:cubicBezTo>
                    <a:pt x="32" y="0"/>
                    <a:pt x="21" y="4"/>
                    <a:pt x="12" y="13"/>
                  </a:cubicBezTo>
                  <a:cubicBezTo>
                    <a:pt x="12" y="13"/>
                    <a:pt x="12" y="13"/>
                    <a:pt x="12" y="13"/>
                  </a:cubicBezTo>
                  <a:cubicBezTo>
                    <a:pt x="4" y="21"/>
                    <a:pt x="0" y="32"/>
                    <a:pt x="0" y="43"/>
                  </a:cubicBezTo>
                  <a:cubicBezTo>
                    <a:pt x="0" y="50"/>
                    <a:pt x="1" y="56"/>
                    <a:pt x="4" y="62"/>
                  </a:cubicBezTo>
                  <a:cubicBezTo>
                    <a:pt x="6" y="66"/>
                    <a:pt x="9" y="70"/>
                    <a:pt x="12" y="74"/>
                  </a:cubicBezTo>
                  <a:cubicBezTo>
                    <a:pt x="156" y="218"/>
                    <a:pt x="156" y="218"/>
                    <a:pt x="156" y="218"/>
                  </a:cubicBezTo>
                  <a:cubicBezTo>
                    <a:pt x="148"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4" y="13"/>
                    <a:pt x="74" y="13"/>
                    <a:pt x="74" y="13"/>
                  </a:cubicBezTo>
                  <a:cubicBezTo>
                    <a:pt x="65" y="4"/>
                    <a:pt x="54"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105">
              <a:extLst>
                <a:ext uri="{FF2B5EF4-FFF2-40B4-BE49-F238E27FC236}">
                  <a16:creationId xmlns:a16="http://schemas.microsoft.com/office/drawing/2014/main" id="{A08B1944-7A38-4316-B75A-BE53753BA97E}"/>
                </a:ext>
              </a:extLst>
            </p:cNvPr>
            <p:cNvSpPr>
              <a:spLocks/>
            </p:cNvSpPr>
            <p:nvPr/>
          </p:nvSpPr>
          <p:spPr bwMode="auto">
            <a:xfrm>
              <a:off x="2069627" y="3852983"/>
              <a:ext cx="92640" cy="353304"/>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106">
              <a:extLst>
                <a:ext uri="{FF2B5EF4-FFF2-40B4-BE49-F238E27FC236}">
                  <a16:creationId xmlns:a16="http://schemas.microsoft.com/office/drawing/2014/main" id="{B11DAEC1-D5E7-490C-BFE3-AF1AD5DD153C}"/>
                </a:ext>
              </a:extLst>
            </p:cNvPr>
            <p:cNvSpPr>
              <a:spLocks noEditPoints="1"/>
            </p:cNvSpPr>
            <p:nvPr/>
          </p:nvSpPr>
          <p:spPr bwMode="auto">
            <a:xfrm>
              <a:off x="1913411" y="4083675"/>
              <a:ext cx="237049" cy="236141"/>
            </a:xfrm>
            <a:custGeom>
              <a:avLst/>
              <a:gdLst>
                <a:gd name="T0" fmla="*/ 220 w 220"/>
                <a:gd name="T1" fmla="*/ 205 h 219"/>
                <a:gd name="T2" fmla="*/ 219 w 220"/>
                <a:gd name="T3" fmla="*/ 205 h 219"/>
                <a:gd name="T4" fmla="*/ 218 w 220"/>
                <a:gd name="T5" fmla="*/ 206 h 219"/>
                <a:gd name="T6" fmla="*/ 206 w 220"/>
                <a:gd name="T7" fmla="*/ 215 h 219"/>
                <a:gd name="T8" fmla="*/ 196 w 220"/>
                <a:gd name="T9" fmla="*/ 218 h 219"/>
                <a:gd name="T10" fmla="*/ 188 w 220"/>
                <a:gd name="T11" fmla="*/ 219 h 219"/>
                <a:gd name="T12" fmla="*/ 188 w 220"/>
                <a:gd name="T13" fmla="*/ 219 h 219"/>
                <a:gd name="T14" fmla="*/ 188 w 220"/>
                <a:gd name="T15" fmla="*/ 219 h 219"/>
                <a:gd name="T16" fmla="*/ 188 w 220"/>
                <a:gd name="T17" fmla="*/ 219 h 219"/>
                <a:gd name="T18" fmla="*/ 188 w 220"/>
                <a:gd name="T19" fmla="*/ 219 h 219"/>
                <a:gd name="T20" fmla="*/ 218 w 220"/>
                <a:gd name="T21" fmla="*/ 206 h 219"/>
                <a:gd name="T22" fmla="*/ 220 w 220"/>
                <a:gd name="T23" fmla="*/ 205 h 219"/>
                <a:gd name="T24" fmla="*/ 4 w 220"/>
                <a:gd name="T25" fmla="*/ 49 h 219"/>
                <a:gd name="T26" fmla="*/ 12 w 220"/>
                <a:gd name="T27" fmla="*/ 61 h 219"/>
                <a:gd name="T28" fmla="*/ 156 w 220"/>
                <a:gd name="T29" fmla="*/ 205 h 219"/>
                <a:gd name="T30" fmla="*/ 156 w 220"/>
                <a:gd name="T31" fmla="*/ 205 h 219"/>
                <a:gd name="T32" fmla="*/ 12 w 220"/>
                <a:gd name="T33" fmla="*/ 61 h 219"/>
                <a:gd name="T34" fmla="*/ 4 w 220"/>
                <a:gd name="T35" fmla="*/ 49 h 219"/>
                <a:gd name="T36" fmla="*/ 12 w 220"/>
                <a:gd name="T37" fmla="*/ 0 h 219"/>
                <a:gd name="T38" fmla="*/ 12 w 220"/>
                <a:gd name="T39" fmla="*/ 0 h 219"/>
                <a:gd name="T40" fmla="*/ 0 w 220"/>
                <a:gd name="T41" fmla="*/ 30 h 219"/>
                <a:gd name="T42" fmla="*/ 12 w 220"/>
                <a:gd name="T43" fmla="*/ 0 h 219"/>
                <a:gd name="T44" fmla="*/ 12 w 220"/>
                <a:gd name="T45" fmla="*/ 0 h 219"/>
                <a:gd name="T46" fmla="*/ 74 w 220"/>
                <a:gd name="T47" fmla="*/ 0 h 219"/>
                <a:gd name="T48" fmla="*/ 74 w 220"/>
                <a:gd name="T49" fmla="*/ 0 h 219"/>
                <a:gd name="T50" fmla="*/ 145 w 220"/>
                <a:gd name="T51" fmla="*/ 71 h 219"/>
                <a:gd name="T52" fmla="*/ 74 w 220"/>
                <a:gd name="T53" fmla="*/ 0 h 219"/>
                <a:gd name="T54" fmla="*/ 74 w 220"/>
                <a:gd name="T5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 h="219">
                  <a:moveTo>
                    <a:pt x="220" y="205"/>
                  </a:moveTo>
                  <a:cubicBezTo>
                    <a:pt x="219" y="205"/>
                    <a:pt x="219" y="205"/>
                    <a:pt x="219" y="205"/>
                  </a:cubicBezTo>
                  <a:cubicBezTo>
                    <a:pt x="218" y="206"/>
                    <a:pt x="218" y="206"/>
                    <a:pt x="218" y="206"/>
                  </a:cubicBezTo>
                  <a:cubicBezTo>
                    <a:pt x="215" y="210"/>
                    <a:pt x="210" y="213"/>
                    <a:pt x="206" y="215"/>
                  </a:cubicBezTo>
                  <a:cubicBezTo>
                    <a:pt x="202" y="216"/>
                    <a:pt x="199" y="217"/>
                    <a:pt x="196" y="218"/>
                  </a:cubicBezTo>
                  <a:cubicBezTo>
                    <a:pt x="193" y="218"/>
                    <a:pt x="191" y="219"/>
                    <a:pt x="188" y="219"/>
                  </a:cubicBezTo>
                  <a:cubicBezTo>
                    <a:pt x="188" y="219"/>
                    <a:pt x="188" y="219"/>
                    <a:pt x="188" y="219"/>
                  </a:cubicBezTo>
                  <a:cubicBezTo>
                    <a:pt x="188" y="219"/>
                    <a:pt x="188" y="219"/>
                    <a:pt x="188" y="219"/>
                  </a:cubicBezTo>
                  <a:cubicBezTo>
                    <a:pt x="188" y="219"/>
                    <a:pt x="188" y="219"/>
                    <a:pt x="188" y="219"/>
                  </a:cubicBezTo>
                  <a:cubicBezTo>
                    <a:pt x="188" y="219"/>
                    <a:pt x="188" y="219"/>
                    <a:pt x="188" y="219"/>
                  </a:cubicBezTo>
                  <a:cubicBezTo>
                    <a:pt x="199" y="219"/>
                    <a:pt x="210" y="214"/>
                    <a:pt x="218" y="206"/>
                  </a:cubicBezTo>
                  <a:cubicBezTo>
                    <a:pt x="219" y="205"/>
                    <a:pt x="219" y="205"/>
                    <a:pt x="220" y="205"/>
                  </a:cubicBezTo>
                  <a:moveTo>
                    <a:pt x="4" y="49"/>
                  </a:moveTo>
                  <a:cubicBezTo>
                    <a:pt x="6" y="53"/>
                    <a:pt x="9" y="57"/>
                    <a:pt x="12" y="61"/>
                  </a:cubicBezTo>
                  <a:cubicBezTo>
                    <a:pt x="156" y="205"/>
                    <a:pt x="156" y="205"/>
                    <a:pt x="156" y="205"/>
                  </a:cubicBezTo>
                  <a:cubicBezTo>
                    <a:pt x="156" y="205"/>
                    <a:pt x="156" y="205"/>
                    <a:pt x="156" y="205"/>
                  </a:cubicBezTo>
                  <a:cubicBezTo>
                    <a:pt x="12" y="61"/>
                    <a:pt x="12" y="61"/>
                    <a:pt x="12" y="61"/>
                  </a:cubicBezTo>
                  <a:cubicBezTo>
                    <a:pt x="9" y="57"/>
                    <a:pt x="6" y="53"/>
                    <a:pt x="4" y="49"/>
                  </a:cubicBezTo>
                  <a:moveTo>
                    <a:pt x="12" y="0"/>
                  </a:moveTo>
                  <a:cubicBezTo>
                    <a:pt x="12" y="0"/>
                    <a:pt x="12" y="0"/>
                    <a:pt x="12" y="0"/>
                  </a:cubicBezTo>
                  <a:cubicBezTo>
                    <a:pt x="4" y="8"/>
                    <a:pt x="0" y="19"/>
                    <a:pt x="0" y="30"/>
                  </a:cubicBezTo>
                  <a:cubicBezTo>
                    <a:pt x="0" y="19"/>
                    <a:pt x="4" y="8"/>
                    <a:pt x="12" y="0"/>
                  </a:cubicBezTo>
                  <a:cubicBezTo>
                    <a:pt x="12" y="0"/>
                    <a:pt x="12" y="0"/>
                    <a:pt x="12" y="0"/>
                  </a:cubicBezTo>
                  <a:moveTo>
                    <a:pt x="74" y="0"/>
                  </a:moveTo>
                  <a:cubicBezTo>
                    <a:pt x="74" y="0"/>
                    <a:pt x="74" y="0"/>
                    <a:pt x="74" y="0"/>
                  </a:cubicBezTo>
                  <a:cubicBezTo>
                    <a:pt x="145" y="71"/>
                    <a:pt x="145" y="71"/>
                    <a:pt x="145" y="71"/>
                  </a:cubicBezTo>
                  <a:cubicBezTo>
                    <a:pt x="74" y="0"/>
                    <a:pt x="74" y="0"/>
                    <a:pt x="74" y="0"/>
                  </a:cubicBezTo>
                  <a:cubicBezTo>
                    <a:pt x="74" y="0"/>
                    <a:pt x="74" y="0"/>
                    <a:pt x="74"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109">
              <a:extLst>
                <a:ext uri="{FF2B5EF4-FFF2-40B4-BE49-F238E27FC236}">
                  <a16:creationId xmlns:a16="http://schemas.microsoft.com/office/drawing/2014/main" id="{C2E1B12C-8DB2-4B3B-899C-5228FFA829F7}"/>
                </a:ext>
              </a:extLst>
            </p:cNvPr>
            <p:cNvSpPr>
              <a:spLocks/>
            </p:cNvSpPr>
            <p:nvPr/>
          </p:nvSpPr>
          <p:spPr bwMode="auto">
            <a:xfrm>
              <a:off x="2069627" y="4159967"/>
              <a:ext cx="46320" cy="112167"/>
            </a:xfrm>
            <a:custGeom>
              <a:avLst/>
              <a:gdLst>
                <a:gd name="T0" fmla="*/ 0 w 43"/>
                <a:gd name="T1" fmla="*/ 0 h 104"/>
                <a:gd name="T2" fmla="*/ 0 w 43"/>
                <a:gd name="T3" fmla="*/ 104 h 104"/>
                <a:gd name="T4" fmla="*/ 0 w 43"/>
                <a:gd name="T5" fmla="*/ 104 h 104"/>
                <a:gd name="T6" fmla="*/ 12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2" y="74"/>
                  </a:cubicBezTo>
                  <a:cubicBezTo>
                    <a:pt x="43" y="43"/>
                    <a:pt x="43" y="43"/>
                    <a:pt x="43" y="43"/>
                  </a:cubicBezTo>
                  <a:cubicBezTo>
                    <a:pt x="0" y="0"/>
                    <a:pt x="0" y="0"/>
                    <a:pt x="0"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110">
              <a:extLst>
                <a:ext uri="{FF2B5EF4-FFF2-40B4-BE49-F238E27FC236}">
                  <a16:creationId xmlns:a16="http://schemas.microsoft.com/office/drawing/2014/main" id="{20C6E6C6-D7C8-4967-A02B-E8F930968C08}"/>
                </a:ext>
              </a:extLst>
            </p:cNvPr>
            <p:cNvSpPr>
              <a:spLocks noEditPoints="1"/>
            </p:cNvSpPr>
            <p:nvPr/>
          </p:nvSpPr>
          <p:spPr bwMode="auto">
            <a:xfrm>
              <a:off x="2081434" y="4083675"/>
              <a:ext cx="237049" cy="236141"/>
            </a:xfrm>
            <a:custGeom>
              <a:avLst/>
              <a:gdLst>
                <a:gd name="T0" fmla="*/ 2 w 220"/>
                <a:gd name="T1" fmla="*/ 206 h 219"/>
                <a:gd name="T2" fmla="*/ 32 w 220"/>
                <a:gd name="T3" fmla="*/ 219 h 219"/>
                <a:gd name="T4" fmla="*/ 32 w 220"/>
                <a:gd name="T5" fmla="*/ 219 h 219"/>
                <a:gd name="T6" fmla="*/ 20 w 220"/>
                <a:gd name="T7" fmla="*/ 217 h 219"/>
                <a:gd name="T8" fmla="*/ 2 w 220"/>
                <a:gd name="T9" fmla="*/ 206 h 219"/>
                <a:gd name="T10" fmla="*/ 2 w 220"/>
                <a:gd name="T11" fmla="*/ 206 h 219"/>
                <a:gd name="T12" fmla="*/ 2 w 220"/>
                <a:gd name="T13" fmla="*/ 206 h 219"/>
                <a:gd name="T14" fmla="*/ 2 w 220"/>
                <a:gd name="T15" fmla="*/ 206 h 219"/>
                <a:gd name="T16" fmla="*/ 1 w 220"/>
                <a:gd name="T17" fmla="*/ 206 h 219"/>
                <a:gd name="T18" fmla="*/ 1 w 220"/>
                <a:gd name="T19" fmla="*/ 206 h 219"/>
                <a:gd name="T20" fmla="*/ 1 w 220"/>
                <a:gd name="T21" fmla="*/ 206 h 219"/>
                <a:gd name="T22" fmla="*/ 1 w 220"/>
                <a:gd name="T23" fmla="*/ 206 h 219"/>
                <a:gd name="T24" fmla="*/ 1 w 220"/>
                <a:gd name="T25" fmla="*/ 206 h 219"/>
                <a:gd name="T26" fmla="*/ 1 w 220"/>
                <a:gd name="T27" fmla="*/ 206 h 219"/>
                <a:gd name="T28" fmla="*/ 0 w 220"/>
                <a:gd name="T29" fmla="*/ 205 h 219"/>
                <a:gd name="T30" fmla="*/ 1 w 220"/>
                <a:gd name="T31" fmla="*/ 206 h 219"/>
                <a:gd name="T32" fmla="*/ 1 w 220"/>
                <a:gd name="T33" fmla="*/ 206 h 219"/>
                <a:gd name="T34" fmla="*/ 1 w 220"/>
                <a:gd name="T35" fmla="*/ 206 h 219"/>
                <a:gd name="T36" fmla="*/ 1 w 220"/>
                <a:gd name="T37" fmla="*/ 206 h 219"/>
                <a:gd name="T38" fmla="*/ 1 w 220"/>
                <a:gd name="T39" fmla="*/ 205 h 219"/>
                <a:gd name="T40" fmla="*/ 0 w 220"/>
                <a:gd name="T41" fmla="*/ 205 h 219"/>
                <a:gd name="T42" fmla="*/ 216 w 220"/>
                <a:gd name="T43" fmla="*/ 49 h 219"/>
                <a:gd name="T44" fmla="*/ 207 w 220"/>
                <a:gd name="T45" fmla="*/ 61 h 219"/>
                <a:gd name="T46" fmla="*/ 135 w 220"/>
                <a:gd name="T47" fmla="*/ 133 h 219"/>
                <a:gd name="T48" fmla="*/ 207 w 220"/>
                <a:gd name="T49" fmla="*/ 61 h 219"/>
                <a:gd name="T50" fmla="*/ 216 w 220"/>
                <a:gd name="T51" fmla="*/ 49 h 219"/>
                <a:gd name="T52" fmla="*/ 146 w 220"/>
                <a:gd name="T53" fmla="*/ 0 h 219"/>
                <a:gd name="T54" fmla="*/ 146 w 220"/>
                <a:gd name="T55" fmla="*/ 0 h 219"/>
                <a:gd name="T56" fmla="*/ 75 w 220"/>
                <a:gd name="T57" fmla="*/ 71 h 219"/>
                <a:gd name="T58" fmla="*/ 75 w 220"/>
                <a:gd name="T59" fmla="*/ 71 h 219"/>
                <a:gd name="T60" fmla="*/ 146 w 220"/>
                <a:gd name="T61" fmla="*/ 0 h 219"/>
                <a:gd name="T62" fmla="*/ 146 w 220"/>
                <a:gd name="T63" fmla="*/ 0 h 219"/>
                <a:gd name="T64" fmla="*/ 207 w 220"/>
                <a:gd name="T65" fmla="*/ 0 h 219"/>
                <a:gd name="T66" fmla="*/ 207 w 220"/>
                <a:gd name="T67" fmla="*/ 0 h 219"/>
                <a:gd name="T68" fmla="*/ 220 w 220"/>
                <a:gd name="T69" fmla="*/ 30 h 219"/>
                <a:gd name="T70" fmla="*/ 207 w 220"/>
                <a:gd name="T71" fmla="*/ 0 h 219"/>
                <a:gd name="T72" fmla="*/ 207 w 220"/>
                <a:gd name="T7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219">
                  <a:moveTo>
                    <a:pt x="2" y="206"/>
                  </a:moveTo>
                  <a:cubicBezTo>
                    <a:pt x="10" y="214"/>
                    <a:pt x="21" y="219"/>
                    <a:pt x="32" y="219"/>
                  </a:cubicBezTo>
                  <a:cubicBezTo>
                    <a:pt x="32" y="219"/>
                    <a:pt x="32" y="219"/>
                    <a:pt x="32" y="219"/>
                  </a:cubicBezTo>
                  <a:cubicBezTo>
                    <a:pt x="28" y="219"/>
                    <a:pt x="24" y="218"/>
                    <a:pt x="20" y="217"/>
                  </a:cubicBezTo>
                  <a:cubicBezTo>
                    <a:pt x="14" y="215"/>
                    <a:pt x="7" y="212"/>
                    <a:pt x="2" y="206"/>
                  </a:cubicBezTo>
                  <a:moveTo>
                    <a:pt x="2" y="206"/>
                  </a:moveTo>
                  <a:cubicBezTo>
                    <a:pt x="2" y="206"/>
                    <a:pt x="2" y="206"/>
                    <a:pt x="2" y="206"/>
                  </a:cubicBezTo>
                  <a:cubicBezTo>
                    <a:pt x="2" y="206"/>
                    <a:pt x="2" y="206"/>
                    <a:pt x="2" y="206"/>
                  </a:cubicBezTo>
                  <a:moveTo>
                    <a:pt x="1" y="206"/>
                  </a:moveTo>
                  <a:cubicBezTo>
                    <a:pt x="1" y="206"/>
                    <a:pt x="1" y="206"/>
                    <a:pt x="1" y="206"/>
                  </a:cubicBezTo>
                  <a:cubicBezTo>
                    <a:pt x="1" y="206"/>
                    <a:pt x="1" y="206"/>
                    <a:pt x="1" y="206"/>
                  </a:cubicBezTo>
                  <a:moveTo>
                    <a:pt x="1" y="206"/>
                  </a:moveTo>
                  <a:cubicBezTo>
                    <a:pt x="1" y="206"/>
                    <a:pt x="1" y="206"/>
                    <a:pt x="1" y="206"/>
                  </a:cubicBezTo>
                  <a:cubicBezTo>
                    <a:pt x="1" y="206"/>
                    <a:pt x="1" y="206"/>
                    <a:pt x="1" y="206"/>
                  </a:cubicBezTo>
                  <a:moveTo>
                    <a:pt x="0" y="205"/>
                  </a:moveTo>
                  <a:cubicBezTo>
                    <a:pt x="0" y="205"/>
                    <a:pt x="1" y="205"/>
                    <a:pt x="1" y="206"/>
                  </a:cubicBezTo>
                  <a:cubicBezTo>
                    <a:pt x="1" y="206"/>
                    <a:pt x="1" y="206"/>
                    <a:pt x="1" y="206"/>
                  </a:cubicBezTo>
                  <a:cubicBezTo>
                    <a:pt x="1" y="206"/>
                    <a:pt x="1" y="206"/>
                    <a:pt x="1" y="206"/>
                  </a:cubicBezTo>
                  <a:cubicBezTo>
                    <a:pt x="1" y="206"/>
                    <a:pt x="1" y="206"/>
                    <a:pt x="1" y="206"/>
                  </a:cubicBezTo>
                  <a:cubicBezTo>
                    <a:pt x="1" y="205"/>
                    <a:pt x="1" y="205"/>
                    <a:pt x="1" y="205"/>
                  </a:cubicBezTo>
                  <a:cubicBezTo>
                    <a:pt x="0" y="205"/>
                    <a:pt x="0" y="205"/>
                    <a:pt x="0" y="205"/>
                  </a:cubicBezTo>
                  <a:moveTo>
                    <a:pt x="216" y="49"/>
                  </a:moveTo>
                  <a:cubicBezTo>
                    <a:pt x="214" y="53"/>
                    <a:pt x="211" y="57"/>
                    <a:pt x="207" y="61"/>
                  </a:cubicBezTo>
                  <a:cubicBezTo>
                    <a:pt x="135" y="133"/>
                    <a:pt x="135" y="133"/>
                    <a:pt x="135" y="133"/>
                  </a:cubicBezTo>
                  <a:cubicBezTo>
                    <a:pt x="207" y="61"/>
                    <a:pt x="207" y="61"/>
                    <a:pt x="207" y="61"/>
                  </a:cubicBezTo>
                  <a:cubicBezTo>
                    <a:pt x="211" y="57"/>
                    <a:pt x="214" y="53"/>
                    <a:pt x="216" y="49"/>
                  </a:cubicBezTo>
                  <a:moveTo>
                    <a:pt x="146" y="0"/>
                  </a:moveTo>
                  <a:cubicBezTo>
                    <a:pt x="146" y="0"/>
                    <a:pt x="146" y="0"/>
                    <a:pt x="146" y="0"/>
                  </a:cubicBezTo>
                  <a:cubicBezTo>
                    <a:pt x="75" y="71"/>
                    <a:pt x="75" y="71"/>
                    <a:pt x="75" y="71"/>
                  </a:cubicBezTo>
                  <a:cubicBezTo>
                    <a:pt x="75" y="71"/>
                    <a:pt x="75" y="71"/>
                    <a:pt x="75" y="71"/>
                  </a:cubicBezTo>
                  <a:cubicBezTo>
                    <a:pt x="146" y="0"/>
                    <a:pt x="146" y="0"/>
                    <a:pt x="146" y="0"/>
                  </a:cubicBezTo>
                  <a:cubicBezTo>
                    <a:pt x="146" y="0"/>
                    <a:pt x="146" y="0"/>
                    <a:pt x="146" y="0"/>
                  </a:cubicBezTo>
                  <a:moveTo>
                    <a:pt x="207" y="0"/>
                  </a:moveTo>
                  <a:cubicBezTo>
                    <a:pt x="207" y="0"/>
                    <a:pt x="207" y="0"/>
                    <a:pt x="207" y="0"/>
                  </a:cubicBezTo>
                  <a:cubicBezTo>
                    <a:pt x="216" y="8"/>
                    <a:pt x="220" y="19"/>
                    <a:pt x="220" y="30"/>
                  </a:cubicBezTo>
                  <a:cubicBezTo>
                    <a:pt x="220" y="19"/>
                    <a:pt x="216" y="8"/>
                    <a:pt x="207" y="0"/>
                  </a:cubicBezTo>
                  <a:cubicBezTo>
                    <a:pt x="207" y="0"/>
                    <a:pt x="207" y="0"/>
                    <a:pt x="207"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111">
              <a:extLst>
                <a:ext uri="{FF2B5EF4-FFF2-40B4-BE49-F238E27FC236}">
                  <a16:creationId xmlns:a16="http://schemas.microsoft.com/office/drawing/2014/main" id="{A311C792-4130-4075-A389-DFCDF0AF6EFE}"/>
                </a:ext>
              </a:extLst>
            </p:cNvPr>
            <p:cNvSpPr>
              <a:spLocks noEditPoints="1"/>
            </p:cNvSpPr>
            <p:nvPr/>
          </p:nvSpPr>
          <p:spPr bwMode="auto">
            <a:xfrm>
              <a:off x="2082343" y="4069597"/>
              <a:ext cx="236141" cy="247948"/>
            </a:xfrm>
            <a:custGeom>
              <a:avLst/>
              <a:gdLst>
                <a:gd name="T0" fmla="*/ 0 w 219"/>
                <a:gd name="T1" fmla="*/ 218 h 230"/>
                <a:gd name="T2" fmla="*/ 0 w 219"/>
                <a:gd name="T3" fmla="*/ 218 h 230"/>
                <a:gd name="T4" fmla="*/ 0 w 219"/>
                <a:gd name="T5" fmla="*/ 219 h 230"/>
                <a:gd name="T6" fmla="*/ 0 w 219"/>
                <a:gd name="T7" fmla="*/ 219 h 230"/>
                <a:gd name="T8" fmla="*/ 0 w 219"/>
                <a:gd name="T9" fmla="*/ 219 h 230"/>
                <a:gd name="T10" fmla="*/ 0 w 219"/>
                <a:gd name="T11" fmla="*/ 219 h 230"/>
                <a:gd name="T12" fmla="*/ 0 w 219"/>
                <a:gd name="T13" fmla="*/ 219 h 230"/>
                <a:gd name="T14" fmla="*/ 0 w 219"/>
                <a:gd name="T15" fmla="*/ 219 h 230"/>
                <a:gd name="T16" fmla="*/ 1 w 219"/>
                <a:gd name="T17" fmla="*/ 219 h 230"/>
                <a:gd name="T18" fmla="*/ 1 w 219"/>
                <a:gd name="T19" fmla="*/ 219 h 230"/>
                <a:gd name="T20" fmla="*/ 1 w 219"/>
                <a:gd name="T21" fmla="*/ 219 h 230"/>
                <a:gd name="T22" fmla="*/ 19 w 219"/>
                <a:gd name="T23" fmla="*/ 230 h 230"/>
                <a:gd name="T24" fmla="*/ 0 w 219"/>
                <a:gd name="T25" fmla="*/ 219 h 230"/>
                <a:gd name="T26" fmla="*/ 0 w 219"/>
                <a:gd name="T27" fmla="*/ 218 h 230"/>
                <a:gd name="T28" fmla="*/ 176 w 219"/>
                <a:gd name="T29" fmla="*/ 0 h 230"/>
                <a:gd name="T30" fmla="*/ 145 w 219"/>
                <a:gd name="T31" fmla="*/ 13 h 230"/>
                <a:gd name="T32" fmla="*/ 145 w 219"/>
                <a:gd name="T33" fmla="*/ 13 h 230"/>
                <a:gd name="T34" fmla="*/ 74 w 219"/>
                <a:gd name="T35" fmla="*/ 84 h 230"/>
                <a:gd name="T36" fmla="*/ 74 w 219"/>
                <a:gd name="T37" fmla="*/ 188 h 230"/>
                <a:gd name="T38" fmla="*/ 72 w 219"/>
                <a:gd name="T39" fmla="*/ 202 h 230"/>
                <a:gd name="T40" fmla="*/ 63 w 219"/>
                <a:gd name="T41" fmla="*/ 218 h 230"/>
                <a:gd name="T42" fmla="*/ 134 w 219"/>
                <a:gd name="T43" fmla="*/ 146 h 230"/>
                <a:gd name="T44" fmla="*/ 206 w 219"/>
                <a:gd name="T45" fmla="*/ 74 h 230"/>
                <a:gd name="T46" fmla="*/ 215 w 219"/>
                <a:gd name="T47" fmla="*/ 62 h 230"/>
                <a:gd name="T48" fmla="*/ 219 w 219"/>
                <a:gd name="T49" fmla="*/ 43 h 230"/>
                <a:gd name="T50" fmla="*/ 206 w 219"/>
                <a:gd name="T51" fmla="*/ 13 h 230"/>
                <a:gd name="T52" fmla="*/ 206 w 219"/>
                <a:gd name="T53" fmla="*/ 13 h 230"/>
                <a:gd name="T54" fmla="*/ 176 w 219"/>
                <a:gd name="T5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230">
                  <a:moveTo>
                    <a:pt x="0" y="218"/>
                  </a:moveTo>
                  <a:cubicBezTo>
                    <a:pt x="0" y="218"/>
                    <a:pt x="0" y="218"/>
                    <a:pt x="0" y="218"/>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1" y="219"/>
                    <a:pt x="1" y="219"/>
                  </a:cubicBezTo>
                  <a:cubicBezTo>
                    <a:pt x="1" y="219"/>
                    <a:pt x="1" y="219"/>
                    <a:pt x="1" y="219"/>
                  </a:cubicBezTo>
                  <a:cubicBezTo>
                    <a:pt x="1" y="219"/>
                    <a:pt x="1" y="219"/>
                    <a:pt x="1" y="219"/>
                  </a:cubicBezTo>
                  <a:cubicBezTo>
                    <a:pt x="6" y="225"/>
                    <a:pt x="13" y="228"/>
                    <a:pt x="19" y="230"/>
                  </a:cubicBezTo>
                  <a:cubicBezTo>
                    <a:pt x="12" y="228"/>
                    <a:pt x="6" y="224"/>
                    <a:pt x="0" y="219"/>
                  </a:cubicBezTo>
                  <a:cubicBezTo>
                    <a:pt x="0" y="218"/>
                    <a:pt x="0" y="218"/>
                    <a:pt x="0" y="218"/>
                  </a:cubicBezTo>
                  <a:moveTo>
                    <a:pt x="176" y="0"/>
                  </a:moveTo>
                  <a:cubicBezTo>
                    <a:pt x="165" y="0"/>
                    <a:pt x="154" y="4"/>
                    <a:pt x="145" y="13"/>
                  </a:cubicBezTo>
                  <a:cubicBezTo>
                    <a:pt x="145" y="13"/>
                    <a:pt x="145" y="13"/>
                    <a:pt x="145" y="13"/>
                  </a:cubicBezTo>
                  <a:cubicBezTo>
                    <a:pt x="74" y="84"/>
                    <a:pt x="74" y="84"/>
                    <a:pt x="74" y="84"/>
                  </a:cubicBezTo>
                  <a:cubicBezTo>
                    <a:pt x="74" y="188"/>
                    <a:pt x="74" y="188"/>
                    <a:pt x="74" y="188"/>
                  </a:cubicBezTo>
                  <a:cubicBezTo>
                    <a:pt x="74" y="193"/>
                    <a:pt x="73" y="198"/>
                    <a:pt x="72" y="202"/>
                  </a:cubicBezTo>
                  <a:cubicBezTo>
                    <a:pt x="70" y="208"/>
                    <a:pt x="67" y="213"/>
                    <a:pt x="63" y="218"/>
                  </a:cubicBezTo>
                  <a:cubicBezTo>
                    <a:pt x="134" y="146"/>
                    <a:pt x="134" y="146"/>
                    <a:pt x="134" y="146"/>
                  </a:cubicBezTo>
                  <a:cubicBezTo>
                    <a:pt x="206" y="74"/>
                    <a:pt x="206" y="74"/>
                    <a:pt x="206" y="74"/>
                  </a:cubicBezTo>
                  <a:cubicBezTo>
                    <a:pt x="210" y="70"/>
                    <a:pt x="213" y="66"/>
                    <a:pt x="215" y="62"/>
                  </a:cubicBezTo>
                  <a:cubicBezTo>
                    <a:pt x="217" y="56"/>
                    <a:pt x="219" y="50"/>
                    <a:pt x="219" y="43"/>
                  </a:cubicBezTo>
                  <a:cubicBezTo>
                    <a:pt x="219" y="32"/>
                    <a:pt x="215" y="21"/>
                    <a:pt x="206" y="13"/>
                  </a:cubicBezTo>
                  <a:cubicBezTo>
                    <a:pt x="206" y="13"/>
                    <a:pt x="206" y="13"/>
                    <a:pt x="206" y="13"/>
                  </a:cubicBezTo>
                  <a:cubicBezTo>
                    <a:pt x="198" y="4"/>
                    <a:pt x="187" y="0"/>
                    <a:pt x="176"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112">
              <a:extLst>
                <a:ext uri="{FF2B5EF4-FFF2-40B4-BE49-F238E27FC236}">
                  <a16:creationId xmlns:a16="http://schemas.microsoft.com/office/drawing/2014/main" id="{E02C74CC-7D92-4481-B5F6-FCC80929AED9}"/>
                </a:ext>
              </a:extLst>
            </p:cNvPr>
            <p:cNvSpPr>
              <a:spLocks/>
            </p:cNvSpPr>
            <p:nvPr/>
          </p:nvSpPr>
          <p:spPr bwMode="auto">
            <a:xfrm>
              <a:off x="2115947" y="4159967"/>
              <a:ext cx="49499" cy="127607"/>
            </a:xfrm>
            <a:custGeom>
              <a:avLst/>
              <a:gdLst>
                <a:gd name="T0" fmla="*/ 43 w 46"/>
                <a:gd name="T1" fmla="*/ 0 h 118"/>
                <a:gd name="T2" fmla="*/ 0 w 46"/>
                <a:gd name="T3" fmla="*/ 43 h 118"/>
                <a:gd name="T4" fmla="*/ 30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0" y="74"/>
                    <a:pt x="30" y="74"/>
                    <a:pt x="30" y="74"/>
                  </a:cubicBezTo>
                  <a:cubicBezTo>
                    <a:pt x="42" y="86"/>
                    <a:pt x="46" y="103"/>
                    <a:pt x="41" y="118"/>
                  </a:cubicBezTo>
                  <a:cubicBezTo>
                    <a:pt x="42" y="114"/>
                    <a:pt x="43" y="109"/>
                    <a:pt x="43" y="104"/>
                  </a:cubicBezTo>
                  <a:cubicBezTo>
                    <a:pt x="43" y="0"/>
                    <a:pt x="43" y="0"/>
                    <a:pt x="43"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113">
              <a:extLst>
                <a:ext uri="{FF2B5EF4-FFF2-40B4-BE49-F238E27FC236}">
                  <a16:creationId xmlns:a16="http://schemas.microsoft.com/office/drawing/2014/main" id="{E36A6B26-84A1-4655-8877-68CE991B464E}"/>
                </a:ext>
              </a:extLst>
            </p:cNvPr>
            <p:cNvSpPr>
              <a:spLocks noEditPoints="1"/>
            </p:cNvSpPr>
            <p:nvPr/>
          </p:nvSpPr>
          <p:spPr bwMode="auto">
            <a:xfrm>
              <a:off x="2081434" y="4304830"/>
              <a:ext cx="54040" cy="14986"/>
            </a:xfrm>
            <a:custGeom>
              <a:avLst/>
              <a:gdLst>
                <a:gd name="T0" fmla="*/ 32 w 50"/>
                <a:gd name="T1" fmla="*/ 14 h 14"/>
                <a:gd name="T2" fmla="*/ 32 w 50"/>
                <a:gd name="T3" fmla="*/ 14 h 14"/>
                <a:gd name="T4" fmla="*/ 32 w 50"/>
                <a:gd name="T5" fmla="*/ 14 h 14"/>
                <a:gd name="T6" fmla="*/ 20 w 50"/>
                <a:gd name="T7" fmla="*/ 12 h 14"/>
                <a:gd name="T8" fmla="*/ 32 w 50"/>
                <a:gd name="T9" fmla="*/ 14 h 14"/>
                <a:gd name="T10" fmla="*/ 32 w 50"/>
                <a:gd name="T11" fmla="*/ 14 h 14"/>
                <a:gd name="T12" fmla="*/ 32 w 50"/>
                <a:gd name="T13" fmla="*/ 14 h 14"/>
                <a:gd name="T14" fmla="*/ 25 w 50"/>
                <a:gd name="T15" fmla="*/ 13 h 14"/>
                <a:gd name="T16" fmla="*/ 20 w 50"/>
                <a:gd name="T17" fmla="*/ 12 h 14"/>
                <a:gd name="T18" fmla="*/ 50 w 50"/>
                <a:gd name="T19" fmla="*/ 10 h 14"/>
                <a:gd name="T20" fmla="*/ 45 w 50"/>
                <a:gd name="T21" fmla="*/ 12 h 14"/>
                <a:gd name="T22" fmla="*/ 40 w 50"/>
                <a:gd name="T23" fmla="*/ 13 h 14"/>
                <a:gd name="T24" fmla="*/ 50 w 50"/>
                <a:gd name="T25" fmla="*/ 10 h 14"/>
                <a:gd name="T26" fmla="*/ 0 w 50"/>
                <a:gd name="T27" fmla="*/ 0 h 14"/>
                <a:gd name="T28" fmla="*/ 0 w 50"/>
                <a:gd name="T29" fmla="*/ 0 h 14"/>
                <a:gd name="T30" fmla="*/ 1 w 50"/>
                <a:gd name="T31" fmla="*/ 0 h 14"/>
                <a:gd name="T32" fmla="*/ 0 w 50"/>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14">
                  <a:moveTo>
                    <a:pt x="32" y="14"/>
                  </a:moveTo>
                  <a:cubicBezTo>
                    <a:pt x="32" y="14"/>
                    <a:pt x="32" y="14"/>
                    <a:pt x="32" y="14"/>
                  </a:cubicBezTo>
                  <a:cubicBezTo>
                    <a:pt x="32" y="14"/>
                    <a:pt x="32" y="14"/>
                    <a:pt x="32" y="14"/>
                  </a:cubicBezTo>
                  <a:moveTo>
                    <a:pt x="20" y="12"/>
                  </a:moveTo>
                  <a:cubicBezTo>
                    <a:pt x="24" y="13"/>
                    <a:pt x="28" y="14"/>
                    <a:pt x="32" y="14"/>
                  </a:cubicBezTo>
                  <a:cubicBezTo>
                    <a:pt x="32" y="14"/>
                    <a:pt x="32" y="14"/>
                    <a:pt x="32" y="14"/>
                  </a:cubicBezTo>
                  <a:cubicBezTo>
                    <a:pt x="32" y="14"/>
                    <a:pt x="32" y="14"/>
                    <a:pt x="32" y="14"/>
                  </a:cubicBezTo>
                  <a:cubicBezTo>
                    <a:pt x="29" y="14"/>
                    <a:pt x="27" y="13"/>
                    <a:pt x="25" y="13"/>
                  </a:cubicBezTo>
                  <a:cubicBezTo>
                    <a:pt x="23" y="13"/>
                    <a:pt x="22" y="12"/>
                    <a:pt x="20" y="12"/>
                  </a:cubicBezTo>
                  <a:moveTo>
                    <a:pt x="50" y="10"/>
                  </a:moveTo>
                  <a:cubicBezTo>
                    <a:pt x="48" y="10"/>
                    <a:pt x="47" y="11"/>
                    <a:pt x="45" y="12"/>
                  </a:cubicBezTo>
                  <a:cubicBezTo>
                    <a:pt x="43" y="12"/>
                    <a:pt x="41" y="12"/>
                    <a:pt x="40" y="13"/>
                  </a:cubicBezTo>
                  <a:cubicBezTo>
                    <a:pt x="43" y="12"/>
                    <a:pt x="46" y="11"/>
                    <a:pt x="50" y="10"/>
                  </a:cubicBezTo>
                  <a:moveTo>
                    <a:pt x="0" y="0"/>
                  </a:moveTo>
                  <a:cubicBezTo>
                    <a:pt x="0" y="0"/>
                    <a:pt x="0" y="0"/>
                    <a:pt x="0" y="0"/>
                  </a:cubicBezTo>
                  <a:cubicBezTo>
                    <a:pt x="1" y="0"/>
                    <a:pt x="1" y="0"/>
                    <a:pt x="1" y="0"/>
                  </a:cubicBezTo>
                  <a:cubicBezTo>
                    <a:pt x="0" y="0"/>
                    <a:pt x="0"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114">
              <a:extLst>
                <a:ext uri="{FF2B5EF4-FFF2-40B4-BE49-F238E27FC236}">
                  <a16:creationId xmlns:a16="http://schemas.microsoft.com/office/drawing/2014/main" id="{488F9A72-B195-48B6-81B6-BA081388EB35}"/>
                </a:ext>
              </a:extLst>
            </p:cNvPr>
            <p:cNvSpPr>
              <a:spLocks noEditPoints="1"/>
            </p:cNvSpPr>
            <p:nvPr/>
          </p:nvSpPr>
          <p:spPr bwMode="auto">
            <a:xfrm>
              <a:off x="2069627" y="4272134"/>
              <a:ext cx="90369" cy="46320"/>
            </a:xfrm>
            <a:custGeom>
              <a:avLst/>
              <a:gdLst>
                <a:gd name="T0" fmla="*/ 84 w 84"/>
                <a:gd name="T1" fmla="*/ 14 h 43"/>
                <a:gd name="T2" fmla="*/ 56 w 84"/>
                <a:gd name="T3" fmla="*/ 42 h 43"/>
                <a:gd name="T4" fmla="*/ 61 w 84"/>
                <a:gd name="T5" fmla="*/ 40 h 43"/>
                <a:gd name="T6" fmla="*/ 73 w 84"/>
                <a:gd name="T7" fmla="*/ 31 h 43"/>
                <a:gd name="T8" fmla="*/ 75 w 84"/>
                <a:gd name="T9" fmla="*/ 30 h 43"/>
                <a:gd name="T10" fmla="*/ 84 w 84"/>
                <a:gd name="T11" fmla="*/ 14 h 43"/>
                <a:gd name="T12" fmla="*/ 0 w 84"/>
                <a:gd name="T13" fmla="*/ 0 h 43"/>
                <a:gd name="T14" fmla="*/ 11 w 84"/>
                <a:gd name="T15" fmla="*/ 30 h 43"/>
                <a:gd name="T16" fmla="*/ 12 w 84"/>
                <a:gd name="T17" fmla="*/ 30 h 43"/>
                <a:gd name="T18" fmla="*/ 12 w 84"/>
                <a:gd name="T19" fmla="*/ 31 h 43"/>
                <a:gd name="T20" fmla="*/ 31 w 84"/>
                <a:gd name="T21" fmla="*/ 42 h 43"/>
                <a:gd name="T22" fmla="*/ 36 w 84"/>
                <a:gd name="T23" fmla="*/ 43 h 43"/>
                <a:gd name="T24" fmla="*/ 0 w 84"/>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3">
                  <a:moveTo>
                    <a:pt x="84" y="14"/>
                  </a:moveTo>
                  <a:cubicBezTo>
                    <a:pt x="79" y="27"/>
                    <a:pt x="69" y="37"/>
                    <a:pt x="56" y="42"/>
                  </a:cubicBezTo>
                  <a:cubicBezTo>
                    <a:pt x="58" y="41"/>
                    <a:pt x="59" y="40"/>
                    <a:pt x="61" y="40"/>
                  </a:cubicBezTo>
                  <a:cubicBezTo>
                    <a:pt x="65" y="38"/>
                    <a:pt x="70" y="35"/>
                    <a:pt x="73" y="31"/>
                  </a:cubicBezTo>
                  <a:cubicBezTo>
                    <a:pt x="75" y="30"/>
                    <a:pt x="75" y="30"/>
                    <a:pt x="75" y="30"/>
                  </a:cubicBezTo>
                  <a:cubicBezTo>
                    <a:pt x="79" y="25"/>
                    <a:pt x="82" y="20"/>
                    <a:pt x="84" y="14"/>
                  </a:cubicBezTo>
                  <a:moveTo>
                    <a:pt x="0" y="0"/>
                  </a:moveTo>
                  <a:cubicBezTo>
                    <a:pt x="0" y="11"/>
                    <a:pt x="3" y="21"/>
                    <a:pt x="11" y="30"/>
                  </a:cubicBezTo>
                  <a:cubicBezTo>
                    <a:pt x="12" y="30"/>
                    <a:pt x="12" y="30"/>
                    <a:pt x="12" y="30"/>
                  </a:cubicBezTo>
                  <a:cubicBezTo>
                    <a:pt x="12" y="31"/>
                    <a:pt x="12" y="31"/>
                    <a:pt x="12" y="31"/>
                  </a:cubicBezTo>
                  <a:cubicBezTo>
                    <a:pt x="18" y="36"/>
                    <a:pt x="24" y="40"/>
                    <a:pt x="31" y="42"/>
                  </a:cubicBezTo>
                  <a:cubicBezTo>
                    <a:pt x="33" y="42"/>
                    <a:pt x="34" y="43"/>
                    <a:pt x="36" y="43"/>
                  </a:cubicBezTo>
                  <a:cubicBezTo>
                    <a:pt x="15" y="40"/>
                    <a:pt x="0" y="22"/>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116">
              <a:extLst>
                <a:ext uri="{FF2B5EF4-FFF2-40B4-BE49-F238E27FC236}">
                  <a16:creationId xmlns:a16="http://schemas.microsoft.com/office/drawing/2014/main" id="{D6E75816-38C7-494E-84D7-CEF092C02CE0}"/>
                </a:ext>
              </a:extLst>
            </p:cNvPr>
            <p:cNvSpPr>
              <a:spLocks/>
            </p:cNvSpPr>
            <p:nvPr/>
          </p:nvSpPr>
          <p:spPr bwMode="auto">
            <a:xfrm>
              <a:off x="2069627" y="4206287"/>
              <a:ext cx="95819" cy="113529"/>
            </a:xfrm>
            <a:custGeom>
              <a:avLst/>
              <a:gdLst>
                <a:gd name="T0" fmla="*/ 43 w 89"/>
                <a:gd name="T1" fmla="*/ 0 h 105"/>
                <a:gd name="T2" fmla="*/ 12 w 89"/>
                <a:gd name="T3" fmla="*/ 31 h 105"/>
                <a:gd name="T4" fmla="*/ 0 w 89"/>
                <a:gd name="T5" fmla="*/ 61 h 105"/>
                <a:gd name="T6" fmla="*/ 36 w 89"/>
                <a:gd name="T7" fmla="*/ 104 h 105"/>
                <a:gd name="T8" fmla="*/ 38 w 89"/>
                <a:gd name="T9" fmla="*/ 104 h 105"/>
                <a:gd name="T10" fmla="*/ 38 w 89"/>
                <a:gd name="T11" fmla="*/ 104 h 105"/>
                <a:gd name="T12" fmla="*/ 43 w 89"/>
                <a:gd name="T13" fmla="*/ 105 h 105"/>
                <a:gd name="T14" fmla="*/ 47 w 89"/>
                <a:gd name="T15" fmla="*/ 104 h 105"/>
                <a:gd name="T16" fmla="*/ 48 w 89"/>
                <a:gd name="T17" fmla="*/ 104 h 105"/>
                <a:gd name="T18" fmla="*/ 51 w 89"/>
                <a:gd name="T19" fmla="*/ 104 h 105"/>
                <a:gd name="T20" fmla="*/ 52 w 89"/>
                <a:gd name="T21" fmla="*/ 104 h 105"/>
                <a:gd name="T22" fmla="*/ 56 w 89"/>
                <a:gd name="T23" fmla="*/ 103 h 105"/>
                <a:gd name="T24" fmla="*/ 84 w 89"/>
                <a:gd name="T25" fmla="*/ 75 h 105"/>
                <a:gd name="T26" fmla="*/ 73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2" y="31"/>
                    <a:pt x="12" y="31"/>
                    <a:pt x="12" y="31"/>
                  </a:cubicBezTo>
                  <a:cubicBezTo>
                    <a:pt x="4" y="39"/>
                    <a:pt x="0" y="50"/>
                    <a:pt x="0" y="61"/>
                  </a:cubicBezTo>
                  <a:cubicBezTo>
                    <a:pt x="0" y="83"/>
                    <a:pt x="15" y="101"/>
                    <a:pt x="36" y="104"/>
                  </a:cubicBezTo>
                  <a:cubicBezTo>
                    <a:pt x="37" y="104"/>
                    <a:pt x="37" y="104"/>
                    <a:pt x="38" y="104"/>
                  </a:cubicBezTo>
                  <a:cubicBezTo>
                    <a:pt x="38" y="104"/>
                    <a:pt x="38" y="104"/>
                    <a:pt x="38" y="104"/>
                  </a:cubicBezTo>
                  <a:cubicBezTo>
                    <a:pt x="40" y="104"/>
                    <a:pt x="41" y="105"/>
                    <a:pt x="43" y="105"/>
                  </a:cubicBezTo>
                  <a:cubicBezTo>
                    <a:pt x="44" y="105"/>
                    <a:pt x="46" y="104"/>
                    <a:pt x="47" y="104"/>
                  </a:cubicBezTo>
                  <a:cubicBezTo>
                    <a:pt x="48" y="104"/>
                    <a:pt x="48" y="104"/>
                    <a:pt x="48" y="104"/>
                  </a:cubicBezTo>
                  <a:cubicBezTo>
                    <a:pt x="49" y="104"/>
                    <a:pt x="50" y="104"/>
                    <a:pt x="51" y="104"/>
                  </a:cubicBezTo>
                  <a:cubicBezTo>
                    <a:pt x="52" y="104"/>
                    <a:pt x="52" y="104"/>
                    <a:pt x="52" y="104"/>
                  </a:cubicBezTo>
                  <a:cubicBezTo>
                    <a:pt x="53" y="103"/>
                    <a:pt x="55" y="103"/>
                    <a:pt x="56" y="103"/>
                  </a:cubicBezTo>
                  <a:cubicBezTo>
                    <a:pt x="69" y="98"/>
                    <a:pt x="79" y="88"/>
                    <a:pt x="84" y="75"/>
                  </a:cubicBezTo>
                  <a:cubicBezTo>
                    <a:pt x="89" y="60"/>
                    <a:pt x="85" y="43"/>
                    <a:pt x="73" y="31"/>
                  </a:cubicBezTo>
                  <a:cubicBezTo>
                    <a:pt x="43" y="0"/>
                    <a:pt x="43" y="0"/>
                    <a:pt x="43" y="0"/>
                  </a:cubicBezTo>
                </a:path>
              </a:pathLst>
            </a:custGeom>
            <a:solidFill>
              <a:schemeClr val="accent3">
                <a:lumMod val="50000"/>
              </a:schemeClr>
            </a:solidFill>
            <a:ln w="3175">
              <a:solidFill>
                <a:schemeClr val="accent3">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4" name="Group 293">
            <a:extLst>
              <a:ext uri="{FF2B5EF4-FFF2-40B4-BE49-F238E27FC236}">
                <a16:creationId xmlns:a16="http://schemas.microsoft.com/office/drawing/2014/main" id="{4382B279-4D72-41BE-8EA6-406A68E5BA42}"/>
              </a:ext>
            </a:extLst>
          </p:cNvPr>
          <p:cNvGrpSpPr>
            <a:grpSpLocks noChangeAspect="1"/>
          </p:cNvGrpSpPr>
          <p:nvPr/>
        </p:nvGrpSpPr>
        <p:grpSpPr>
          <a:xfrm rot="16200000">
            <a:off x="7491019" y="2138912"/>
            <a:ext cx="238028" cy="274320"/>
            <a:chOff x="1913411" y="3852983"/>
            <a:chExt cx="405073" cy="466833"/>
          </a:xfrm>
        </p:grpSpPr>
        <p:sp>
          <p:nvSpPr>
            <p:cNvPr id="295" name="Freeform 107">
              <a:extLst>
                <a:ext uri="{FF2B5EF4-FFF2-40B4-BE49-F238E27FC236}">
                  <a16:creationId xmlns:a16="http://schemas.microsoft.com/office/drawing/2014/main" id="{D9CEBC58-E79F-4779-B597-6ED7ED7262E4}"/>
                </a:ext>
              </a:extLst>
            </p:cNvPr>
            <p:cNvSpPr>
              <a:spLocks noEditPoints="1"/>
            </p:cNvSpPr>
            <p:nvPr/>
          </p:nvSpPr>
          <p:spPr bwMode="auto">
            <a:xfrm>
              <a:off x="1913411" y="4069597"/>
              <a:ext cx="237049" cy="245678"/>
            </a:xfrm>
            <a:custGeom>
              <a:avLst/>
              <a:gdLst>
                <a:gd name="T0" fmla="*/ 220 w 220"/>
                <a:gd name="T1" fmla="*/ 218 h 228"/>
                <a:gd name="T2" fmla="*/ 218 w 220"/>
                <a:gd name="T3" fmla="*/ 219 h 228"/>
                <a:gd name="T4" fmla="*/ 206 w 220"/>
                <a:gd name="T5" fmla="*/ 228 h 228"/>
                <a:gd name="T6" fmla="*/ 218 w 220"/>
                <a:gd name="T7" fmla="*/ 219 h 228"/>
                <a:gd name="T8" fmla="*/ 219 w 220"/>
                <a:gd name="T9" fmla="*/ 218 h 228"/>
                <a:gd name="T10" fmla="*/ 220 w 220"/>
                <a:gd name="T11" fmla="*/ 218 h 228"/>
                <a:gd name="T12" fmla="*/ 220 w 220"/>
                <a:gd name="T13" fmla="*/ 218 h 228"/>
                <a:gd name="T14" fmla="*/ 43 w 220"/>
                <a:gd name="T15" fmla="*/ 0 h 228"/>
                <a:gd name="T16" fmla="*/ 12 w 220"/>
                <a:gd name="T17" fmla="*/ 13 h 228"/>
                <a:gd name="T18" fmla="*/ 12 w 220"/>
                <a:gd name="T19" fmla="*/ 13 h 228"/>
                <a:gd name="T20" fmla="*/ 0 w 220"/>
                <a:gd name="T21" fmla="*/ 43 h 228"/>
                <a:gd name="T22" fmla="*/ 4 w 220"/>
                <a:gd name="T23" fmla="*/ 62 h 228"/>
                <a:gd name="T24" fmla="*/ 12 w 220"/>
                <a:gd name="T25" fmla="*/ 74 h 228"/>
                <a:gd name="T26" fmla="*/ 156 w 220"/>
                <a:gd name="T27" fmla="*/ 218 h 228"/>
                <a:gd name="T28" fmla="*/ 145 w 220"/>
                <a:gd name="T29" fmla="*/ 188 h 228"/>
                <a:gd name="T30" fmla="*/ 145 w 220"/>
                <a:gd name="T31" fmla="*/ 188 h 228"/>
                <a:gd name="T32" fmla="*/ 145 w 220"/>
                <a:gd name="T33" fmla="*/ 84 h 228"/>
                <a:gd name="T34" fmla="*/ 145 w 220"/>
                <a:gd name="T35" fmla="*/ 84 h 228"/>
                <a:gd name="T36" fmla="*/ 74 w 220"/>
                <a:gd name="T37" fmla="*/ 13 h 228"/>
                <a:gd name="T38" fmla="*/ 74 w 220"/>
                <a:gd name="T39" fmla="*/ 13 h 228"/>
                <a:gd name="T40" fmla="*/ 43 w 220"/>
                <a:gd name="T41"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228">
                  <a:moveTo>
                    <a:pt x="220" y="218"/>
                  </a:moveTo>
                  <a:cubicBezTo>
                    <a:pt x="218" y="219"/>
                    <a:pt x="218" y="219"/>
                    <a:pt x="218" y="219"/>
                  </a:cubicBezTo>
                  <a:cubicBezTo>
                    <a:pt x="215" y="223"/>
                    <a:pt x="210" y="226"/>
                    <a:pt x="206" y="228"/>
                  </a:cubicBezTo>
                  <a:cubicBezTo>
                    <a:pt x="210" y="226"/>
                    <a:pt x="215" y="223"/>
                    <a:pt x="218" y="219"/>
                  </a:cubicBezTo>
                  <a:cubicBezTo>
                    <a:pt x="219" y="218"/>
                    <a:pt x="219" y="218"/>
                    <a:pt x="219" y="218"/>
                  </a:cubicBezTo>
                  <a:cubicBezTo>
                    <a:pt x="220" y="218"/>
                    <a:pt x="220" y="218"/>
                    <a:pt x="220" y="218"/>
                  </a:cubicBezTo>
                  <a:cubicBezTo>
                    <a:pt x="220" y="218"/>
                    <a:pt x="220" y="218"/>
                    <a:pt x="220" y="218"/>
                  </a:cubicBezTo>
                  <a:moveTo>
                    <a:pt x="43" y="0"/>
                  </a:moveTo>
                  <a:cubicBezTo>
                    <a:pt x="32" y="0"/>
                    <a:pt x="21" y="4"/>
                    <a:pt x="12" y="13"/>
                  </a:cubicBezTo>
                  <a:cubicBezTo>
                    <a:pt x="12" y="13"/>
                    <a:pt x="12" y="13"/>
                    <a:pt x="12" y="13"/>
                  </a:cubicBezTo>
                  <a:cubicBezTo>
                    <a:pt x="4" y="21"/>
                    <a:pt x="0" y="32"/>
                    <a:pt x="0" y="43"/>
                  </a:cubicBezTo>
                  <a:cubicBezTo>
                    <a:pt x="0" y="50"/>
                    <a:pt x="1" y="56"/>
                    <a:pt x="4" y="62"/>
                  </a:cubicBezTo>
                  <a:cubicBezTo>
                    <a:pt x="6" y="66"/>
                    <a:pt x="9" y="70"/>
                    <a:pt x="12" y="74"/>
                  </a:cubicBezTo>
                  <a:cubicBezTo>
                    <a:pt x="156" y="218"/>
                    <a:pt x="156" y="218"/>
                    <a:pt x="156" y="218"/>
                  </a:cubicBezTo>
                  <a:cubicBezTo>
                    <a:pt x="148"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4" y="13"/>
                    <a:pt x="74" y="13"/>
                    <a:pt x="74" y="13"/>
                  </a:cubicBezTo>
                  <a:cubicBezTo>
                    <a:pt x="65" y="4"/>
                    <a:pt x="54"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105">
              <a:extLst>
                <a:ext uri="{FF2B5EF4-FFF2-40B4-BE49-F238E27FC236}">
                  <a16:creationId xmlns:a16="http://schemas.microsoft.com/office/drawing/2014/main" id="{C5D07FE0-1961-4058-8706-50CBF077F15B}"/>
                </a:ext>
              </a:extLst>
            </p:cNvPr>
            <p:cNvSpPr>
              <a:spLocks/>
            </p:cNvSpPr>
            <p:nvPr/>
          </p:nvSpPr>
          <p:spPr bwMode="auto">
            <a:xfrm>
              <a:off x="2069627" y="3852983"/>
              <a:ext cx="92640" cy="353304"/>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106">
              <a:extLst>
                <a:ext uri="{FF2B5EF4-FFF2-40B4-BE49-F238E27FC236}">
                  <a16:creationId xmlns:a16="http://schemas.microsoft.com/office/drawing/2014/main" id="{5056882B-3D70-4111-A877-C1535AA68BC9}"/>
                </a:ext>
              </a:extLst>
            </p:cNvPr>
            <p:cNvSpPr>
              <a:spLocks noEditPoints="1"/>
            </p:cNvSpPr>
            <p:nvPr/>
          </p:nvSpPr>
          <p:spPr bwMode="auto">
            <a:xfrm>
              <a:off x="1913411" y="4083675"/>
              <a:ext cx="237049" cy="236141"/>
            </a:xfrm>
            <a:custGeom>
              <a:avLst/>
              <a:gdLst>
                <a:gd name="T0" fmla="*/ 220 w 220"/>
                <a:gd name="T1" fmla="*/ 205 h 219"/>
                <a:gd name="T2" fmla="*/ 219 w 220"/>
                <a:gd name="T3" fmla="*/ 205 h 219"/>
                <a:gd name="T4" fmla="*/ 218 w 220"/>
                <a:gd name="T5" fmla="*/ 206 h 219"/>
                <a:gd name="T6" fmla="*/ 206 w 220"/>
                <a:gd name="T7" fmla="*/ 215 h 219"/>
                <a:gd name="T8" fmla="*/ 196 w 220"/>
                <a:gd name="T9" fmla="*/ 218 h 219"/>
                <a:gd name="T10" fmla="*/ 188 w 220"/>
                <a:gd name="T11" fmla="*/ 219 h 219"/>
                <a:gd name="T12" fmla="*/ 188 w 220"/>
                <a:gd name="T13" fmla="*/ 219 h 219"/>
                <a:gd name="T14" fmla="*/ 188 w 220"/>
                <a:gd name="T15" fmla="*/ 219 h 219"/>
                <a:gd name="T16" fmla="*/ 188 w 220"/>
                <a:gd name="T17" fmla="*/ 219 h 219"/>
                <a:gd name="T18" fmla="*/ 188 w 220"/>
                <a:gd name="T19" fmla="*/ 219 h 219"/>
                <a:gd name="T20" fmla="*/ 218 w 220"/>
                <a:gd name="T21" fmla="*/ 206 h 219"/>
                <a:gd name="T22" fmla="*/ 220 w 220"/>
                <a:gd name="T23" fmla="*/ 205 h 219"/>
                <a:gd name="T24" fmla="*/ 4 w 220"/>
                <a:gd name="T25" fmla="*/ 49 h 219"/>
                <a:gd name="T26" fmla="*/ 12 w 220"/>
                <a:gd name="T27" fmla="*/ 61 h 219"/>
                <a:gd name="T28" fmla="*/ 156 w 220"/>
                <a:gd name="T29" fmla="*/ 205 h 219"/>
                <a:gd name="T30" fmla="*/ 156 w 220"/>
                <a:gd name="T31" fmla="*/ 205 h 219"/>
                <a:gd name="T32" fmla="*/ 12 w 220"/>
                <a:gd name="T33" fmla="*/ 61 h 219"/>
                <a:gd name="T34" fmla="*/ 4 w 220"/>
                <a:gd name="T35" fmla="*/ 49 h 219"/>
                <a:gd name="T36" fmla="*/ 12 w 220"/>
                <a:gd name="T37" fmla="*/ 0 h 219"/>
                <a:gd name="T38" fmla="*/ 12 w 220"/>
                <a:gd name="T39" fmla="*/ 0 h 219"/>
                <a:gd name="T40" fmla="*/ 0 w 220"/>
                <a:gd name="T41" fmla="*/ 30 h 219"/>
                <a:gd name="T42" fmla="*/ 12 w 220"/>
                <a:gd name="T43" fmla="*/ 0 h 219"/>
                <a:gd name="T44" fmla="*/ 12 w 220"/>
                <a:gd name="T45" fmla="*/ 0 h 219"/>
                <a:gd name="T46" fmla="*/ 74 w 220"/>
                <a:gd name="T47" fmla="*/ 0 h 219"/>
                <a:gd name="T48" fmla="*/ 74 w 220"/>
                <a:gd name="T49" fmla="*/ 0 h 219"/>
                <a:gd name="T50" fmla="*/ 145 w 220"/>
                <a:gd name="T51" fmla="*/ 71 h 219"/>
                <a:gd name="T52" fmla="*/ 74 w 220"/>
                <a:gd name="T53" fmla="*/ 0 h 219"/>
                <a:gd name="T54" fmla="*/ 74 w 220"/>
                <a:gd name="T5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 h="219">
                  <a:moveTo>
                    <a:pt x="220" y="205"/>
                  </a:moveTo>
                  <a:cubicBezTo>
                    <a:pt x="219" y="205"/>
                    <a:pt x="219" y="205"/>
                    <a:pt x="219" y="205"/>
                  </a:cubicBezTo>
                  <a:cubicBezTo>
                    <a:pt x="218" y="206"/>
                    <a:pt x="218" y="206"/>
                    <a:pt x="218" y="206"/>
                  </a:cubicBezTo>
                  <a:cubicBezTo>
                    <a:pt x="215" y="210"/>
                    <a:pt x="210" y="213"/>
                    <a:pt x="206" y="215"/>
                  </a:cubicBezTo>
                  <a:cubicBezTo>
                    <a:pt x="202" y="216"/>
                    <a:pt x="199" y="217"/>
                    <a:pt x="196" y="218"/>
                  </a:cubicBezTo>
                  <a:cubicBezTo>
                    <a:pt x="193" y="218"/>
                    <a:pt x="191" y="219"/>
                    <a:pt x="188" y="219"/>
                  </a:cubicBezTo>
                  <a:cubicBezTo>
                    <a:pt x="188" y="219"/>
                    <a:pt x="188" y="219"/>
                    <a:pt x="188" y="219"/>
                  </a:cubicBezTo>
                  <a:cubicBezTo>
                    <a:pt x="188" y="219"/>
                    <a:pt x="188" y="219"/>
                    <a:pt x="188" y="219"/>
                  </a:cubicBezTo>
                  <a:cubicBezTo>
                    <a:pt x="188" y="219"/>
                    <a:pt x="188" y="219"/>
                    <a:pt x="188" y="219"/>
                  </a:cubicBezTo>
                  <a:cubicBezTo>
                    <a:pt x="188" y="219"/>
                    <a:pt x="188" y="219"/>
                    <a:pt x="188" y="219"/>
                  </a:cubicBezTo>
                  <a:cubicBezTo>
                    <a:pt x="199" y="219"/>
                    <a:pt x="210" y="214"/>
                    <a:pt x="218" y="206"/>
                  </a:cubicBezTo>
                  <a:cubicBezTo>
                    <a:pt x="219" y="205"/>
                    <a:pt x="219" y="205"/>
                    <a:pt x="220" y="205"/>
                  </a:cubicBezTo>
                  <a:moveTo>
                    <a:pt x="4" y="49"/>
                  </a:moveTo>
                  <a:cubicBezTo>
                    <a:pt x="6" y="53"/>
                    <a:pt x="9" y="57"/>
                    <a:pt x="12" y="61"/>
                  </a:cubicBezTo>
                  <a:cubicBezTo>
                    <a:pt x="156" y="205"/>
                    <a:pt x="156" y="205"/>
                    <a:pt x="156" y="205"/>
                  </a:cubicBezTo>
                  <a:cubicBezTo>
                    <a:pt x="156" y="205"/>
                    <a:pt x="156" y="205"/>
                    <a:pt x="156" y="205"/>
                  </a:cubicBezTo>
                  <a:cubicBezTo>
                    <a:pt x="12" y="61"/>
                    <a:pt x="12" y="61"/>
                    <a:pt x="12" y="61"/>
                  </a:cubicBezTo>
                  <a:cubicBezTo>
                    <a:pt x="9" y="57"/>
                    <a:pt x="6" y="53"/>
                    <a:pt x="4" y="49"/>
                  </a:cubicBezTo>
                  <a:moveTo>
                    <a:pt x="12" y="0"/>
                  </a:moveTo>
                  <a:cubicBezTo>
                    <a:pt x="12" y="0"/>
                    <a:pt x="12" y="0"/>
                    <a:pt x="12" y="0"/>
                  </a:cubicBezTo>
                  <a:cubicBezTo>
                    <a:pt x="4" y="8"/>
                    <a:pt x="0" y="19"/>
                    <a:pt x="0" y="30"/>
                  </a:cubicBezTo>
                  <a:cubicBezTo>
                    <a:pt x="0" y="19"/>
                    <a:pt x="4" y="8"/>
                    <a:pt x="12" y="0"/>
                  </a:cubicBezTo>
                  <a:cubicBezTo>
                    <a:pt x="12" y="0"/>
                    <a:pt x="12" y="0"/>
                    <a:pt x="12" y="0"/>
                  </a:cubicBezTo>
                  <a:moveTo>
                    <a:pt x="74" y="0"/>
                  </a:moveTo>
                  <a:cubicBezTo>
                    <a:pt x="74" y="0"/>
                    <a:pt x="74" y="0"/>
                    <a:pt x="74" y="0"/>
                  </a:cubicBezTo>
                  <a:cubicBezTo>
                    <a:pt x="145" y="71"/>
                    <a:pt x="145" y="71"/>
                    <a:pt x="145" y="71"/>
                  </a:cubicBezTo>
                  <a:cubicBezTo>
                    <a:pt x="74" y="0"/>
                    <a:pt x="74" y="0"/>
                    <a:pt x="74" y="0"/>
                  </a:cubicBezTo>
                  <a:cubicBezTo>
                    <a:pt x="74" y="0"/>
                    <a:pt x="74" y="0"/>
                    <a:pt x="74"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109">
              <a:extLst>
                <a:ext uri="{FF2B5EF4-FFF2-40B4-BE49-F238E27FC236}">
                  <a16:creationId xmlns:a16="http://schemas.microsoft.com/office/drawing/2014/main" id="{7F61EAD7-B6F2-45CF-B8E9-A4E8289E5BB8}"/>
                </a:ext>
              </a:extLst>
            </p:cNvPr>
            <p:cNvSpPr>
              <a:spLocks/>
            </p:cNvSpPr>
            <p:nvPr/>
          </p:nvSpPr>
          <p:spPr bwMode="auto">
            <a:xfrm>
              <a:off x="2069627" y="4159967"/>
              <a:ext cx="46320" cy="112167"/>
            </a:xfrm>
            <a:custGeom>
              <a:avLst/>
              <a:gdLst>
                <a:gd name="T0" fmla="*/ 0 w 43"/>
                <a:gd name="T1" fmla="*/ 0 h 104"/>
                <a:gd name="T2" fmla="*/ 0 w 43"/>
                <a:gd name="T3" fmla="*/ 104 h 104"/>
                <a:gd name="T4" fmla="*/ 0 w 43"/>
                <a:gd name="T5" fmla="*/ 104 h 104"/>
                <a:gd name="T6" fmla="*/ 12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2" y="74"/>
                  </a:cubicBezTo>
                  <a:cubicBezTo>
                    <a:pt x="43" y="43"/>
                    <a:pt x="43" y="43"/>
                    <a:pt x="43" y="43"/>
                  </a:cubicBezTo>
                  <a:cubicBezTo>
                    <a:pt x="0" y="0"/>
                    <a:pt x="0" y="0"/>
                    <a:pt x="0"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110">
              <a:extLst>
                <a:ext uri="{FF2B5EF4-FFF2-40B4-BE49-F238E27FC236}">
                  <a16:creationId xmlns:a16="http://schemas.microsoft.com/office/drawing/2014/main" id="{7B046C51-AA81-4F84-975E-A16314344C59}"/>
                </a:ext>
              </a:extLst>
            </p:cNvPr>
            <p:cNvSpPr>
              <a:spLocks noEditPoints="1"/>
            </p:cNvSpPr>
            <p:nvPr/>
          </p:nvSpPr>
          <p:spPr bwMode="auto">
            <a:xfrm>
              <a:off x="2081434" y="4083675"/>
              <a:ext cx="237049" cy="236141"/>
            </a:xfrm>
            <a:custGeom>
              <a:avLst/>
              <a:gdLst>
                <a:gd name="T0" fmla="*/ 2 w 220"/>
                <a:gd name="T1" fmla="*/ 206 h 219"/>
                <a:gd name="T2" fmla="*/ 32 w 220"/>
                <a:gd name="T3" fmla="*/ 219 h 219"/>
                <a:gd name="T4" fmla="*/ 32 w 220"/>
                <a:gd name="T5" fmla="*/ 219 h 219"/>
                <a:gd name="T6" fmla="*/ 20 w 220"/>
                <a:gd name="T7" fmla="*/ 217 h 219"/>
                <a:gd name="T8" fmla="*/ 2 w 220"/>
                <a:gd name="T9" fmla="*/ 206 h 219"/>
                <a:gd name="T10" fmla="*/ 2 w 220"/>
                <a:gd name="T11" fmla="*/ 206 h 219"/>
                <a:gd name="T12" fmla="*/ 2 w 220"/>
                <a:gd name="T13" fmla="*/ 206 h 219"/>
                <a:gd name="T14" fmla="*/ 2 w 220"/>
                <a:gd name="T15" fmla="*/ 206 h 219"/>
                <a:gd name="T16" fmla="*/ 1 w 220"/>
                <a:gd name="T17" fmla="*/ 206 h 219"/>
                <a:gd name="T18" fmla="*/ 1 w 220"/>
                <a:gd name="T19" fmla="*/ 206 h 219"/>
                <a:gd name="T20" fmla="*/ 1 w 220"/>
                <a:gd name="T21" fmla="*/ 206 h 219"/>
                <a:gd name="T22" fmla="*/ 1 w 220"/>
                <a:gd name="T23" fmla="*/ 206 h 219"/>
                <a:gd name="T24" fmla="*/ 1 w 220"/>
                <a:gd name="T25" fmla="*/ 206 h 219"/>
                <a:gd name="T26" fmla="*/ 1 w 220"/>
                <a:gd name="T27" fmla="*/ 206 h 219"/>
                <a:gd name="T28" fmla="*/ 0 w 220"/>
                <a:gd name="T29" fmla="*/ 205 h 219"/>
                <a:gd name="T30" fmla="*/ 1 w 220"/>
                <a:gd name="T31" fmla="*/ 206 h 219"/>
                <a:gd name="T32" fmla="*/ 1 w 220"/>
                <a:gd name="T33" fmla="*/ 206 h 219"/>
                <a:gd name="T34" fmla="*/ 1 w 220"/>
                <a:gd name="T35" fmla="*/ 206 h 219"/>
                <a:gd name="T36" fmla="*/ 1 w 220"/>
                <a:gd name="T37" fmla="*/ 206 h 219"/>
                <a:gd name="T38" fmla="*/ 1 w 220"/>
                <a:gd name="T39" fmla="*/ 205 h 219"/>
                <a:gd name="T40" fmla="*/ 0 w 220"/>
                <a:gd name="T41" fmla="*/ 205 h 219"/>
                <a:gd name="T42" fmla="*/ 216 w 220"/>
                <a:gd name="T43" fmla="*/ 49 h 219"/>
                <a:gd name="T44" fmla="*/ 207 w 220"/>
                <a:gd name="T45" fmla="*/ 61 h 219"/>
                <a:gd name="T46" fmla="*/ 135 w 220"/>
                <a:gd name="T47" fmla="*/ 133 h 219"/>
                <a:gd name="T48" fmla="*/ 207 w 220"/>
                <a:gd name="T49" fmla="*/ 61 h 219"/>
                <a:gd name="T50" fmla="*/ 216 w 220"/>
                <a:gd name="T51" fmla="*/ 49 h 219"/>
                <a:gd name="T52" fmla="*/ 146 w 220"/>
                <a:gd name="T53" fmla="*/ 0 h 219"/>
                <a:gd name="T54" fmla="*/ 146 w 220"/>
                <a:gd name="T55" fmla="*/ 0 h 219"/>
                <a:gd name="T56" fmla="*/ 75 w 220"/>
                <a:gd name="T57" fmla="*/ 71 h 219"/>
                <a:gd name="T58" fmla="*/ 75 w 220"/>
                <a:gd name="T59" fmla="*/ 71 h 219"/>
                <a:gd name="T60" fmla="*/ 146 w 220"/>
                <a:gd name="T61" fmla="*/ 0 h 219"/>
                <a:gd name="T62" fmla="*/ 146 w 220"/>
                <a:gd name="T63" fmla="*/ 0 h 219"/>
                <a:gd name="T64" fmla="*/ 207 w 220"/>
                <a:gd name="T65" fmla="*/ 0 h 219"/>
                <a:gd name="T66" fmla="*/ 207 w 220"/>
                <a:gd name="T67" fmla="*/ 0 h 219"/>
                <a:gd name="T68" fmla="*/ 220 w 220"/>
                <a:gd name="T69" fmla="*/ 30 h 219"/>
                <a:gd name="T70" fmla="*/ 207 w 220"/>
                <a:gd name="T71" fmla="*/ 0 h 219"/>
                <a:gd name="T72" fmla="*/ 207 w 220"/>
                <a:gd name="T7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219">
                  <a:moveTo>
                    <a:pt x="2" y="206"/>
                  </a:moveTo>
                  <a:cubicBezTo>
                    <a:pt x="10" y="214"/>
                    <a:pt x="21" y="219"/>
                    <a:pt x="32" y="219"/>
                  </a:cubicBezTo>
                  <a:cubicBezTo>
                    <a:pt x="32" y="219"/>
                    <a:pt x="32" y="219"/>
                    <a:pt x="32" y="219"/>
                  </a:cubicBezTo>
                  <a:cubicBezTo>
                    <a:pt x="28" y="219"/>
                    <a:pt x="24" y="218"/>
                    <a:pt x="20" y="217"/>
                  </a:cubicBezTo>
                  <a:cubicBezTo>
                    <a:pt x="14" y="215"/>
                    <a:pt x="7" y="212"/>
                    <a:pt x="2" y="206"/>
                  </a:cubicBezTo>
                  <a:moveTo>
                    <a:pt x="2" y="206"/>
                  </a:moveTo>
                  <a:cubicBezTo>
                    <a:pt x="2" y="206"/>
                    <a:pt x="2" y="206"/>
                    <a:pt x="2" y="206"/>
                  </a:cubicBezTo>
                  <a:cubicBezTo>
                    <a:pt x="2" y="206"/>
                    <a:pt x="2" y="206"/>
                    <a:pt x="2" y="206"/>
                  </a:cubicBezTo>
                  <a:moveTo>
                    <a:pt x="1" y="206"/>
                  </a:moveTo>
                  <a:cubicBezTo>
                    <a:pt x="1" y="206"/>
                    <a:pt x="1" y="206"/>
                    <a:pt x="1" y="206"/>
                  </a:cubicBezTo>
                  <a:cubicBezTo>
                    <a:pt x="1" y="206"/>
                    <a:pt x="1" y="206"/>
                    <a:pt x="1" y="206"/>
                  </a:cubicBezTo>
                  <a:moveTo>
                    <a:pt x="1" y="206"/>
                  </a:moveTo>
                  <a:cubicBezTo>
                    <a:pt x="1" y="206"/>
                    <a:pt x="1" y="206"/>
                    <a:pt x="1" y="206"/>
                  </a:cubicBezTo>
                  <a:cubicBezTo>
                    <a:pt x="1" y="206"/>
                    <a:pt x="1" y="206"/>
                    <a:pt x="1" y="206"/>
                  </a:cubicBezTo>
                  <a:moveTo>
                    <a:pt x="0" y="205"/>
                  </a:moveTo>
                  <a:cubicBezTo>
                    <a:pt x="0" y="205"/>
                    <a:pt x="1" y="205"/>
                    <a:pt x="1" y="206"/>
                  </a:cubicBezTo>
                  <a:cubicBezTo>
                    <a:pt x="1" y="206"/>
                    <a:pt x="1" y="206"/>
                    <a:pt x="1" y="206"/>
                  </a:cubicBezTo>
                  <a:cubicBezTo>
                    <a:pt x="1" y="206"/>
                    <a:pt x="1" y="206"/>
                    <a:pt x="1" y="206"/>
                  </a:cubicBezTo>
                  <a:cubicBezTo>
                    <a:pt x="1" y="206"/>
                    <a:pt x="1" y="206"/>
                    <a:pt x="1" y="206"/>
                  </a:cubicBezTo>
                  <a:cubicBezTo>
                    <a:pt x="1" y="205"/>
                    <a:pt x="1" y="205"/>
                    <a:pt x="1" y="205"/>
                  </a:cubicBezTo>
                  <a:cubicBezTo>
                    <a:pt x="0" y="205"/>
                    <a:pt x="0" y="205"/>
                    <a:pt x="0" y="205"/>
                  </a:cubicBezTo>
                  <a:moveTo>
                    <a:pt x="216" y="49"/>
                  </a:moveTo>
                  <a:cubicBezTo>
                    <a:pt x="214" y="53"/>
                    <a:pt x="211" y="57"/>
                    <a:pt x="207" y="61"/>
                  </a:cubicBezTo>
                  <a:cubicBezTo>
                    <a:pt x="135" y="133"/>
                    <a:pt x="135" y="133"/>
                    <a:pt x="135" y="133"/>
                  </a:cubicBezTo>
                  <a:cubicBezTo>
                    <a:pt x="207" y="61"/>
                    <a:pt x="207" y="61"/>
                    <a:pt x="207" y="61"/>
                  </a:cubicBezTo>
                  <a:cubicBezTo>
                    <a:pt x="211" y="57"/>
                    <a:pt x="214" y="53"/>
                    <a:pt x="216" y="49"/>
                  </a:cubicBezTo>
                  <a:moveTo>
                    <a:pt x="146" y="0"/>
                  </a:moveTo>
                  <a:cubicBezTo>
                    <a:pt x="146" y="0"/>
                    <a:pt x="146" y="0"/>
                    <a:pt x="146" y="0"/>
                  </a:cubicBezTo>
                  <a:cubicBezTo>
                    <a:pt x="75" y="71"/>
                    <a:pt x="75" y="71"/>
                    <a:pt x="75" y="71"/>
                  </a:cubicBezTo>
                  <a:cubicBezTo>
                    <a:pt x="75" y="71"/>
                    <a:pt x="75" y="71"/>
                    <a:pt x="75" y="71"/>
                  </a:cubicBezTo>
                  <a:cubicBezTo>
                    <a:pt x="146" y="0"/>
                    <a:pt x="146" y="0"/>
                    <a:pt x="146" y="0"/>
                  </a:cubicBezTo>
                  <a:cubicBezTo>
                    <a:pt x="146" y="0"/>
                    <a:pt x="146" y="0"/>
                    <a:pt x="146" y="0"/>
                  </a:cubicBezTo>
                  <a:moveTo>
                    <a:pt x="207" y="0"/>
                  </a:moveTo>
                  <a:cubicBezTo>
                    <a:pt x="207" y="0"/>
                    <a:pt x="207" y="0"/>
                    <a:pt x="207" y="0"/>
                  </a:cubicBezTo>
                  <a:cubicBezTo>
                    <a:pt x="216" y="8"/>
                    <a:pt x="220" y="19"/>
                    <a:pt x="220" y="30"/>
                  </a:cubicBezTo>
                  <a:cubicBezTo>
                    <a:pt x="220" y="19"/>
                    <a:pt x="216" y="8"/>
                    <a:pt x="207" y="0"/>
                  </a:cubicBezTo>
                  <a:cubicBezTo>
                    <a:pt x="207" y="0"/>
                    <a:pt x="207" y="0"/>
                    <a:pt x="207"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111">
              <a:extLst>
                <a:ext uri="{FF2B5EF4-FFF2-40B4-BE49-F238E27FC236}">
                  <a16:creationId xmlns:a16="http://schemas.microsoft.com/office/drawing/2014/main" id="{621DACC6-5BDC-4E98-BF66-C72E2FA81CA5}"/>
                </a:ext>
              </a:extLst>
            </p:cNvPr>
            <p:cNvSpPr>
              <a:spLocks noEditPoints="1"/>
            </p:cNvSpPr>
            <p:nvPr/>
          </p:nvSpPr>
          <p:spPr bwMode="auto">
            <a:xfrm>
              <a:off x="2082343" y="4069597"/>
              <a:ext cx="236141" cy="247948"/>
            </a:xfrm>
            <a:custGeom>
              <a:avLst/>
              <a:gdLst>
                <a:gd name="T0" fmla="*/ 0 w 219"/>
                <a:gd name="T1" fmla="*/ 218 h 230"/>
                <a:gd name="T2" fmla="*/ 0 w 219"/>
                <a:gd name="T3" fmla="*/ 218 h 230"/>
                <a:gd name="T4" fmla="*/ 0 w 219"/>
                <a:gd name="T5" fmla="*/ 219 h 230"/>
                <a:gd name="T6" fmla="*/ 0 w 219"/>
                <a:gd name="T7" fmla="*/ 219 h 230"/>
                <a:gd name="T8" fmla="*/ 0 w 219"/>
                <a:gd name="T9" fmla="*/ 219 h 230"/>
                <a:gd name="T10" fmla="*/ 0 w 219"/>
                <a:gd name="T11" fmla="*/ 219 h 230"/>
                <a:gd name="T12" fmla="*/ 0 w 219"/>
                <a:gd name="T13" fmla="*/ 219 h 230"/>
                <a:gd name="T14" fmla="*/ 0 w 219"/>
                <a:gd name="T15" fmla="*/ 219 h 230"/>
                <a:gd name="T16" fmla="*/ 1 w 219"/>
                <a:gd name="T17" fmla="*/ 219 h 230"/>
                <a:gd name="T18" fmla="*/ 1 w 219"/>
                <a:gd name="T19" fmla="*/ 219 h 230"/>
                <a:gd name="T20" fmla="*/ 1 w 219"/>
                <a:gd name="T21" fmla="*/ 219 h 230"/>
                <a:gd name="T22" fmla="*/ 19 w 219"/>
                <a:gd name="T23" fmla="*/ 230 h 230"/>
                <a:gd name="T24" fmla="*/ 0 w 219"/>
                <a:gd name="T25" fmla="*/ 219 h 230"/>
                <a:gd name="T26" fmla="*/ 0 w 219"/>
                <a:gd name="T27" fmla="*/ 218 h 230"/>
                <a:gd name="T28" fmla="*/ 176 w 219"/>
                <a:gd name="T29" fmla="*/ 0 h 230"/>
                <a:gd name="T30" fmla="*/ 145 w 219"/>
                <a:gd name="T31" fmla="*/ 13 h 230"/>
                <a:gd name="T32" fmla="*/ 145 w 219"/>
                <a:gd name="T33" fmla="*/ 13 h 230"/>
                <a:gd name="T34" fmla="*/ 74 w 219"/>
                <a:gd name="T35" fmla="*/ 84 h 230"/>
                <a:gd name="T36" fmla="*/ 74 w 219"/>
                <a:gd name="T37" fmla="*/ 188 h 230"/>
                <a:gd name="T38" fmla="*/ 72 w 219"/>
                <a:gd name="T39" fmla="*/ 202 h 230"/>
                <a:gd name="T40" fmla="*/ 63 w 219"/>
                <a:gd name="T41" fmla="*/ 218 h 230"/>
                <a:gd name="T42" fmla="*/ 134 w 219"/>
                <a:gd name="T43" fmla="*/ 146 h 230"/>
                <a:gd name="T44" fmla="*/ 206 w 219"/>
                <a:gd name="T45" fmla="*/ 74 h 230"/>
                <a:gd name="T46" fmla="*/ 215 w 219"/>
                <a:gd name="T47" fmla="*/ 62 h 230"/>
                <a:gd name="T48" fmla="*/ 219 w 219"/>
                <a:gd name="T49" fmla="*/ 43 h 230"/>
                <a:gd name="T50" fmla="*/ 206 w 219"/>
                <a:gd name="T51" fmla="*/ 13 h 230"/>
                <a:gd name="T52" fmla="*/ 206 w 219"/>
                <a:gd name="T53" fmla="*/ 13 h 230"/>
                <a:gd name="T54" fmla="*/ 176 w 219"/>
                <a:gd name="T5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230">
                  <a:moveTo>
                    <a:pt x="0" y="218"/>
                  </a:moveTo>
                  <a:cubicBezTo>
                    <a:pt x="0" y="218"/>
                    <a:pt x="0" y="218"/>
                    <a:pt x="0" y="218"/>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0" y="219"/>
                    <a:pt x="0" y="219"/>
                  </a:cubicBezTo>
                  <a:cubicBezTo>
                    <a:pt x="0" y="219"/>
                    <a:pt x="1" y="219"/>
                    <a:pt x="1" y="219"/>
                  </a:cubicBezTo>
                  <a:cubicBezTo>
                    <a:pt x="1" y="219"/>
                    <a:pt x="1" y="219"/>
                    <a:pt x="1" y="219"/>
                  </a:cubicBezTo>
                  <a:cubicBezTo>
                    <a:pt x="1" y="219"/>
                    <a:pt x="1" y="219"/>
                    <a:pt x="1" y="219"/>
                  </a:cubicBezTo>
                  <a:cubicBezTo>
                    <a:pt x="6" y="225"/>
                    <a:pt x="13" y="228"/>
                    <a:pt x="19" y="230"/>
                  </a:cubicBezTo>
                  <a:cubicBezTo>
                    <a:pt x="12" y="228"/>
                    <a:pt x="6" y="224"/>
                    <a:pt x="0" y="219"/>
                  </a:cubicBezTo>
                  <a:cubicBezTo>
                    <a:pt x="0" y="218"/>
                    <a:pt x="0" y="218"/>
                    <a:pt x="0" y="218"/>
                  </a:cubicBezTo>
                  <a:moveTo>
                    <a:pt x="176" y="0"/>
                  </a:moveTo>
                  <a:cubicBezTo>
                    <a:pt x="165" y="0"/>
                    <a:pt x="154" y="4"/>
                    <a:pt x="145" y="13"/>
                  </a:cubicBezTo>
                  <a:cubicBezTo>
                    <a:pt x="145" y="13"/>
                    <a:pt x="145" y="13"/>
                    <a:pt x="145" y="13"/>
                  </a:cubicBezTo>
                  <a:cubicBezTo>
                    <a:pt x="74" y="84"/>
                    <a:pt x="74" y="84"/>
                    <a:pt x="74" y="84"/>
                  </a:cubicBezTo>
                  <a:cubicBezTo>
                    <a:pt x="74" y="188"/>
                    <a:pt x="74" y="188"/>
                    <a:pt x="74" y="188"/>
                  </a:cubicBezTo>
                  <a:cubicBezTo>
                    <a:pt x="74" y="193"/>
                    <a:pt x="73" y="198"/>
                    <a:pt x="72" y="202"/>
                  </a:cubicBezTo>
                  <a:cubicBezTo>
                    <a:pt x="70" y="208"/>
                    <a:pt x="67" y="213"/>
                    <a:pt x="63" y="218"/>
                  </a:cubicBezTo>
                  <a:cubicBezTo>
                    <a:pt x="134" y="146"/>
                    <a:pt x="134" y="146"/>
                    <a:pt x="134" y="146"/>
                  </a:cubicBezTo>
                  <a:cubicBezTo>
                    <a:pt x="206" y="74"/>
                    <a:pt x="206" y="74"/>
                    <a:pt x="206" y="74"/>
                  </a:cubicBezTo>
                  <a:cubicBezTo>
                    <a:pt x="210" y="70"/>
                    <a:pt x="213" y="66"/>
                    <a:pt x="215" y="62"/>
                  </a:cubicBezTo>
                  <a:cubicBezTo>
                    <a:pt x="217" y="56"/>
                    <a:pt x="219" y="50"/>
                    <a:pt x="219" y="43"/>
                  </a:cubicBezTo>
                  <a:cubicBezTo>
                    <a:pt x="219" y="32"/>
                    <a:pt x="215" y="21"/>
                    <a:pt x="206" y="13"/>
                  </a:cubicBezTo>
                  <a:cubicBezTo>
                    <a:pt x="206" y="13"/>
                    <a:pt x="206" y="13"/>
                    <a:pt x="206" y="13"/>
                  </a:cubicBezTo>
                  <a:cubicBezTo>
                    <a:pt x="198" y="4"/>
                    <a:pt x="187" y="0"/>
                    <a:pt x="176"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12">
              <a:extLst>
                <a:ext uri="{FF2B5EF4-FFF2-40B4-BE49-F238E27FC236}">
                  <a16:creationId xmlns:a16="http://schemas.microsoft.com/office/drawing/2014/main" id="{50376948-45F1-48D6-8119-AB435F0CB787}"/>
                </a:ext>
              </a:extLst>
            </p:cNvPr>
            <p:cNvSpPr>
              <a:spLocks/>
            </p:cNvSpPr>
            <p:nvPr/>
          </p:nvSpPr>
          <p:spPr bwMode="auto">
            <a:xfrm>
              <a:off x="2115947" y="4159967"/>
              <a:ext cx="49499" cy="127607"/>
            </a:xfrm>
            <a:custGeom>
              <a:avLst/>
              <a:gdLst>
                <a:gd name="T0" fmla="*/ 43 w 46"/>
                <a:gd name="T1" fmla="*/ 0 h 118"/>
                <a:gd name="T2" fmla="*/ 0 w 46"/>
                <a:gd name="T3" fmla="*/ 43 h 118"/>
                <a:gd name="T4" fmla="*/ 30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0" y="74"/>
                    <a:pt x="30" y="74"/>
                    <a:pt x="30" y="74"/>
                  </a:cubicBezTo>
                  <a:cubicBezTo>
                    <a:pt x="42" y="86"/>
                    <a:pt x="46" y="103"/>
                    <a:pt x="41" y="118"/>
                  </a:cubicBezTo>
                  <a:cubicBezTo>
                    <a:pt x="42" y="114"/>
                    <a:pt x="43" y="109"/>
                    <a:pt x="43" y="104"/>
                  </a:cubicBezTo>
                  <a:cubicBezTo>
                    <a:pt x="43" y="0"/>
                    <a:pt x="43" y="0"/>
                    <a:pt x="43"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13">
              <a:extLst>
                <a:ext uri="{FF2B5EF4-FFF2-40B4-BE49-F238E27FC236}">
                  <a16:creationId xmlns:a16="http://schemas.microsoft.com/office/drawing/2014/main" id="{687340E3-CF20-4626-A14C-B9A48DC3E89C}"/>
                </a:ext>
              </a:extLst>
            </p:cNvPr>
            <p:cNvSpPr>
              <a:spLocks noEditPoints="1"/>
            </p:cNvSpPr>
            <p:nvPr/>
          </p:nvSpPr>
          <p:spPr bwMode="auto">
            <a:xfrm>
              <a:off x="2081434" y="4304830"/>
              <a:ext cx="54040" cy="14986"/>
            </a:xfrm>
            <a:custGeom>
              <a:avLst/>
              <a:gdLst>
                <a:gd name="T0" fmla="*/ 32 w 50"/>
                <a:gd name="T1" fmla="*/ 14 h 14"/>
                <a:gd name="T2" fmla="*/ 32 w 50"/>
                <a:gd name="T3" fmla="*/ 14 h 14"/>
                <a:gd name="T4" fmla="*/ 32 w 50"/>
                <a:gd name="T5" fmla="*/ 14 h 14"/>
                <a:gd name="T6" fmla="*/ 20 w 50"/>
                <a:gd name="T7" fmla="*/ 12 h 14"/>
                <a:gd name="T8" fmla="*/ 32 w 50"/>
                <a:gd name="T9" fmla="*/ 14 h 14"/>
                <a:gd name="T10" fmla="*/ 32 w 50"/>
                <a:gd name="T11" fmla="*/ 14 h 14"/>
                <a:gd name="T12" fmla="*/ 32 w 50"/>
                <a:gd name="T13" fmla="*/ 14 h 14"/>
                <a:gd name="T14" fmla="*/ 25 w 50"/>
                <a:gd name="T15" fmla="*/ 13 h 14"/>
                <a:gd name="T16" fmla="*/ 20 w 50"/>
                <a:gd name="T17" fmla="*/ 12 h 14"/>
                <a:gd name="T18" fmla="*/ 50 w 50"/>
                <a:gd name="T19" fmla="*/ 10 h 14"/>
                <a:gd name="T20" fmla="*/ 45 w 50"/>
                <a:gd name="T21" fmla="*/ 12 h 14"/>
                <a:gd name="T22" fmla="*/ 40 w 50"/>
                <a:gd name="T23" fmla="*/ 13 h 14"/>
                <a:gd name="T24" fmla="*/ 50 w 50"/>
                <a:gd name="T25" fmla="*/ 10 h 14"/>
                <a:gd name="T26" fmla="*/ 0 w 50"/>
                <a:gd name="T27" fmla="*/ 0 h 14"/>
                <a:gd name="T28" fmla="*/ 0 w 50"/>
                <a:gd name="T29" fmla="*/ 0 h 14"/>
                <a:gd name="T30" fmla="*/ 1 w 50"/>
                <a:gd name="T31" fmla="*/ 0 h 14"/>
                <a:gd name="T32" fmla="*/ 0 w 50"/>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14">
                  <a:moveTo>
                    <a:pt x="32" y="14"/>
                  </a:moveTo>
                  <a:cubicBezTo>
                    <a:pt x="32" y="14"/>
                    <a:pt x="32" y="14"/>
                    <a:pt x="32" y="14"/>
                  </a:cubicBezTo>
                  <a:cubicBezTo>
                    <a:pt x="32" y="14"/>
                    <a:pt x="32" y="14"/>
                    <a:pt x="32" y="14"/>
                  </a:cubicBezTo>
                  <a:moveTo>
                    <a:pt x="20" y="12"/>
                  </a:moveTo>
                  <a:cubicBezTo>
                    <a:pt x="24" y="13"/>
                    <a:pt x="28" y="14"/>
                    <a:pt x="32" y="14"/>
                  </a:cubicBezTo>
                  <a:cubicBezTo>
                    <a:pt x="32" y="14"/>
                    <a:pt x="32" y="14"/>
                    <a:pt x="32" y="14"/>
                  </a:cubicBezTo>
                  <a:cubicBezTo>
                    <a:pt x="32" y="14"/>
                    <a:pt x="32" y="14"/>
                    <a:pt x="32" y="14"/>
                  </a:cubicBezTo>
                  <a:cubicBezTo>
                    <a:pt x="29" y="14"/>
                    <a:pt x="27" y="13"/>
                    <a:pt x="25" y="13"/>
                  </a:cubicBezTo>
                  <a:cubicBezTo>
                    <a:pt x="23" y="13"/>
                    <a:pt x="22" y="12"/>
                    <a:pt x="20" y="12"/>
                  </a:cubicBezTo>
                  <a:moveTo>
                    <a:pt x="50" y="10"/>
                  </a:moveTo>
                  <a:cubicBezTo>
                    <a:pt x="48" y="10"/>
                    <a:pt x="47" y="11"/>
                    <a:pt x="45" y="12"/>
                  </a:cubicBezTo>
                  <a:cubicBezTo>
                    <a:pt x="43" y="12"/>
                    <a:pt x="41" y="12"/>
                    <a:pt x="40" y="13"/>
                  </a:cubicBezTo>
                  <a:cubicBezTo>
                    <a:pt x="43" y="12"/>
                    <a:pt x="46" y="11"/>
                    <a:pt x="50" y="10"/>
                  </a:cubicBezTo>
                  <a:moveTo>
                    <a:pt x="0" y="0"/>
                  </a:moveTo>
                  <a:cubicBezTo>
                    <a:pt x="0" y="0"/>
                    <a:pt x="0" y="0"/>
                    <a:pt x="0" y="0"/>
                  </a:cubicBezTo>
                  <a:cubicBezTo>
                    <a:pt x="1" y="0"/>
                    <a:pt x="1" y="0"/>
                    <a:pt x="1" y="0"/>
                  </a:cubicBezTo>
                  <a:cubicBezTo>
                    <a:pt x="0" y="0"/>
                    <a:pt x="0"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114">
              <a:extLst>
                <a:ext uri="{FF2B5EF4-FFF2-40B4-BE49-F238E27FC236}">
                  <a16:creationId xmlns:a16="http://schemas.microsoft.com/office/drawing/2014/main" id="{FAFFCDA7-6EC9-4CF0-AB91-681C7C5AC847}"/>
                </a:ext>
              </a:extLst>
            </p:cNvPr>
            <p:cNvSpPr>
              <a:spLocks noEditPoints="1"/>
            </p:cNvSpPr>
            <p:nvPr/>
          </p:nvSpPr>
          <p:spPr bwMode="auto">
            <a:xfrm>
              <a:off x="2069627" y="4272134"/>
              <a:ext cx="90369" cy="46320"/>
            </a:xfrm>
            <a:custGeom>
              <a:avLst/>
              <a:gdLst>
                <a:gd name="T0" fmla="*/ 84 w 84"/>
                <a:gd name="T1" fmla="*/ 14 h 43"/>
                <a:gd name="T2" fmla="*/ 56 w 84"/>
                <a:gd name="T3" fmla="*/ 42 h 43"/>
                <a:gd name="T4" fmla="*/ 61 w 84"/>
                <a:gd name="T5" fmla="*/ 40 h 43"/>
                <a:gd name="T6" fmla="*/ 73 w 84"/>
                <a:gd name="T7" fmla="*/ 31 h 43"/>
                <a:gd name="T8" fmla="*/ 75 w 84"/>
                <a:gd name="T9" fmla="*/ 30 h 43"/>
                <a:gd name="T10" fmla="*/ 84 w 84"/>
                <a:gd name="T11" fmla="*/ 14 h 43"/>
                <a:gd name="T12" fmla="*/ 0 w 84"/>
                <a:gd name="T13" fmla="*/ 0 h 43"/>
                <a:gd name="T14" fmla="*/ 11 w 84"/>
                <a:gd name="T15" fmla="*/ 30 h 43"/>
                <a:gd name="T16" fmla="*/ 12 w 84"/>
                <a:gd name="T17" fmla="*/ 30 h 43"/>
                <a:gd name="T18" fmla="*/ 12 w 84"/>
                <a:gd name="T19" fmla="*/ 31 h 43"/>
                <a:gd name="T20" fmla="*/ 31 w 84"/>
                <a:gd name="T21" fmla="*/ 42 h 43"/>
                <a:gd name="T22" fmla="*/ 36 w 84"/>
                <a:gd name="T23" fmla="*/ 43 h 43"/>
                <a:gd name="T24" fmla="*/ 0 w 84"/>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3">
                  <a:moveTo>
                    <a:pt x="84" y="14"/>
                  </a:moveTo>
                  <a:cubicBezTo>
                    <a:pt x="79" y="27"/>
                    <a:pt x="69" y="37"/>
                    <a:pt x="56" y="42"/>
                  </a:cubicBezTo>
                  <a:cubicBezTo>
                    <a:pt x="58" y="41"/>
                    <a:pt x="59" y="40"/>
                    <a:pt x="61" y="40"/>
                  </a:cubicBezTo>
                  <a:cubicBezTo>
                    <a:pt x="65" y="38"/>
                    <a:pt x="70" y="35"/>
                    <a:pt x="73" y="31"/>
                  </a:cubicBezTo>
                  <a:cubicBezTo>
                    <a:pt x="75" y="30"/>
                    <a:pt x="75" y="30"/>
                    <a:pt x="75" y="30"/>
                  </a:cubicBezTo>
                  <a:cubicBezTo>
                    <a:pt x="79" y="25"/>
                    <a:pt x="82" y="20"/>
                    <a:pt x="84" y="14"/>
                  </a:cubicBezTo>
                  <a:moveTo>
                    <a:pt x="0" y="0"/>
                  </a:moveTo>
                  <a:cubicBezTo>
                    <a:pt x="0" y="11"/>
                    <a:pt x="3" y="21"/>
                    <a:pt x="11" y="30"/>
                  </a:cubicBezTo>
                  <a:cubicBezTo>
                    <a:pt x="12" y="30"/>
                    <a:pt x="12" y="30"/>
                    <a:pt x="12" y="30"/>
                  </a:cubicBezTo>
                  <a:cubicBezTo>
                    <a:pt x="12" y="31"/>
                    <a:pt x="12" y="31"/>
                    <a:pt x="12" y="31"/>
                  </a:cubicBezTo>
                  <a:cubicBezTo>
                    <a:pt x="18" y="36"/>
                    <a:pt x="24" y="40"/>
                    <a:pt x="31" y="42"/>
                  </a:cubicBezTo>
                  <a:cubicBezTo>
                    <a:pt x="33" y="42"/>
                    <a:pt x="34" y="43"/>
                    <a:pt x="36" y="43"/>
                  </a:cubicBezTo>
                  <a:cubicBezTo>
                    <a:pt x="15" y="40"/>
                    <a:pt x="0" y="22"/>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116">
              <a:extLst>
                <a:ext uri="{FF2B5EF4-FFF2-40B4-BE49-F238E27FC236}">
                  <a16:creationId xmlns:a16="http://schemas.microsoft.com/office/drawing/2014/main" id="{AF098352-3E7E-486D-B7EE-1C77F0134A80}"/>
                </a:ext>
              </a:extLst>
            </p:cNvPr>
            <p:cNvSpPr>
              <a:spLocks/>
            </p:cNvSpPr>
            <p:nvPr/>
          </p:nvSpPr>
          <p:spPr bwMode="auto">
            <a:xfrm>
              <a:off x="2069627" y="4206287"/>
              <a:ext cx="95819" cy="113529"/>
            </a:xfrm>
            <a:custGeom>
              <a:avLst/>
              <a:gdLst>
                <a:gd name="T0" fmla="*/ 43 w 89"/>
                <a:gd name="T1" fmla="*/ 0 h 105"/>
                <a:gd name="T2" fmla="*/ 12 w 89"/>
                <a:gd name="T3" fmla="*/ 31 h 105"/>
                <a:gd name="T4" fmla="*/ 0 w 89"/>
                <a:gd name="T5" fmla="*/ 61 h 105"/>
                <a:gd name="T6" fmla="*/ 36 w 89"/>
                <a:gd name="T7" fmla="*/ 104 h 105"/>
                <a:gd name="T8" fmla="*/ 38 w 89"/>
                <a:gd name="T9" fmla="*/ 104 h 105"/>
                <a:gd name="T10" fmla="*/ 38 w 89"/>
                <a:gd name="T11" fmla="*/ 104 h 105"/>
                <a:gd name="T12" fmla="*/ 43 w 89"/>
                <a:gd name="T13" fmla="*/ 105 h 105"/>
                <a:gd name="T14" fmla="*/ 47 w 89"/>
                <a:gd name="T15" fmla="*/ 104 h 105"/>
                <a:gd name="T16" fmla="*/ 48 w 89"/>
                <a:gd name="T17" fmla="*/ 104 h 105"/>
                <a:gd name="T18" fmla="*/ 51 w 89"/>
                <a:gd name="T19" fmla="*/ 104 h 105"/>
                <a:gd name="T20" fmla="*/ 52 w 89"/>
                <a:gd name="T21" fmla="*/ 104 h 105"/>
                <a:gd name="T22" fmla="*/ 56 w 89"/>
                <a:gd name="T23" fmla="*/ 103 h 105"/>
                <a:gd name="T24" fmla="*/ 84 w 89"/>
                <a:gd name="T25" fmla="*/ 75 h 105"/>
                <a:gd name="T26" fmla="*/ 73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2" y="31"/>
                    <a:pt x="12" y="31"/>
                    <a:pt x="12" y="31"/>
                  </a:cubicBezTo>
                  <a:cubicBezTo>
                    <a:pt x="4" y="39"/>
                    <a:pt x="0" y="50"/>
                    <a:pt x="0" y="61"/>
                  </a:cubicBezTo>
                  <a:cubicBezTo>
                    <a:pt x="0" y="83"/>
                    <a:pt x="15" y="101"/>
                    <a:pt x="36" y="104"/>
                  </a:cubicBezTo>
                  <a:cubicBezTo>
                    <a:pt x="37" y="104"/>
                    <a:pt x="37" y="104"/>
                    <a:pt x="38" y="104"/>
                  </a:cubicBezTo>
                  <a:cubicBezTo>
                    <a:pt x="38" y="104"/>
                    <a:pt x="38" y="104"/>
                    <a:pt x="38" y="104"/>
                  </a:cubicBezTo>
                  <a:cubicBezTo>
                    <a:pt x="40" y="104"/>
                    <a:pt x="41" y="105"/>
                    <a:pt x="43" y="105"/>
                  </a:cubicBezTo>
                  <a:cubicBezTo>
                    <a:pt x="44" y="105"/>
                    <a:pt x="46" y="104"/>
                    <a:pt x="47" y="104"/>
                  </a:cubicBezTo>
                  <a:cubicBezTo>
                    <a:pt x="48" y="104"/>
                    <a:pt x="48" y="104"/>
                    <a:pt x="48" y="104"/>
                  </a:cubicBezTo>
                  <a:cubicBezTo>
                    <a:pt x="49" y="104"/>
                    <a:pt x="50" y="104"/>
                    <a:pt x="51" y="104"/>
                  </a:cubicBezTo>
                  <a:cubicBezTo>
                    <a:pt x="52" y="104"/>
                    <a:pt x="52" y="104"/>
                    <a:pt x="52" y="104"/>
                  </a:cubicBezTo>
                  <a:cubicBezTo>
                    <a:pt x="53" y="103"/>
                    <a:pt x="55" y="103"/>
                    <a:pt x="56" y="103"/>
                  </a:cubicBezTo>
                  <a:cubicBezTo>
                    <a:pt x="69" y="98"/>
                    <a:pt x="79" y="88"/>
                    <a:pt x="84" y="75"/>
                  </a:cubicBezTo>
                  <a:cubicBezTo>
                    <a:pt x="89" y="60"/>
                    <a:pt x="85" y="43"/>
                    <a:pt x="73" y="31"/>
                  </a:cubicBezTo>
                  <a:cubicBezTo>
                    <a:pt x="43" y="0"/>
                    <a:pt x="43" y="0"/>
                    <a:pt x="43" y="0"/>
                  </a:cubicBezTo>
                </a:path>
              </a:pathLst>
            </a:custGeom>
            <a:solidFill>
              <a:schemeClr val="accent3">
                <a:lumMod val="50000"/>
              </a:schemeClr>
            </a:solidFill>
            <a:ln w="3175">
              <a:solidFill>
                <a:schemeClr val="accent3">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36352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62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25534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9"/>
          <p:cNvSpPr>
            <a:spLocks noGrp="1"/>
          </p:cNvSpPr>
          <p:nvPr>
            <p:ph type="title"/>
          </p:nvPr>
        </p:nvSpPr>
        <p:spPr/>
        <p:txBody>
          <a:bodyPr/>
          <a:lstStyle/>
          <a:p>
            <a:r>
              <a:rPr lang="en-US" dirty="0">
                <a:solidFill>
                  <a:schemeClr val="bg1">
                    <a:lumMod val="75000"/>
                  </a:schemeClr>
                </a:solidFill>
              </a:rPr>
              <a:t>Produce your best work anytime </a:t>
            </a:r>
            <a:br>
              <a:rPr lang="en-US" dirty="0">
                <a:solidFill>
                  <a:schemeClr val="bg1">
                    <a:lumMod val="75000"/>
                  </a:schemeClr>
                </a:solidFill>
              </a:rPr>
            </a:br>
            <a:r>
              <a:rPr lang="en-US" dirty="0">
                <a:solidFill>
                  <a:schemeClr val="bg1">
                    <a:lumMod val="75000"/>
                  </a:schemeClr>
                </a:solidFill>
              </a:rPr>
              <a:t>with no compromises</a:t>
            </a:r>
          </a:p>
        </p:txBody>
      </p:sp>
      <p:sp>
        <p:nvSpPr>
          <p:cNvPr id="46" name="TextBox 45"/>
          <p:cNvSpPr txBox="1"/>
          <p:nvPr/>
        </p:nvSpPr>
        <p:spPr>
          <a:xfrm>
            <a:off x="653065" y="3649979"/>
            <a:ext cx="1700897" cy="650392"/>
          </a:xfrm>
          <a:prstGeom prst="rect">
            <a:avLst/>
          </a:prstGeom>
          <a:noFill/>
        </p:spPr>
        <p:txBody>
          <a:bodyPr wrap="square" rtlCol="0" anchor="ctr" anchorCtr="1">
            <a:noAutofit/>
          </a:bodyPr>
          <a:lstStyle/>
          <a:p>
            <a:pPr marL="0" lvl="1" algn="ctr"/>
            <a:r>
              <a:rPr lang="en-US" dirty="0">
                <a:latin typeface="+mj-lt"/>
              </a:rPr>
              <a:t>Every room</a:t>
            </a:r>
          </a:p>
        </p:txBody>
      </p:sp>
      <p:sp>
        <p:nvSpPr>
          <p:cNvPr id="57" name="TextBox 56"/>
          <p:cNvSpPr txBox="1"/>
          <p:nvPr/>
        </p:nvSpPr>
        <p:spPr>
          <a:xfrm>
            <a:off x="2728356" y="3649979"/>
            <a:ext cx="1700897" cy="650392"/>
          </a:xfrm>
          <a:prstGeom prst="rect">
            <a:avLst/>
          </a:prstGeom>
          <a:noFill/>
        </p:spPr>
        <p:txBody>
          <a:bodyPr wrap="square" rtlCol="0" anchor="ctr" anchorCtr="1">
            <a:noAutofit/>
          </a:bodyPr>
          <a:lstStyle/>
          <a:p>
            <a:pPr marL="0" lvl="1" algn="ctr"/>
            <a:r>
              <a:rPr lang="en-US" dirty="0">
                <a:latin typeface="+mj-lt"/>
              </a:rPr>
              <a:t>Every desk</a:t>
            </a:r>
          </a:p>
        </p:txBody>
      </p:sp>
      <p:sp>
        <p:nvSpPr>
          <p:cNvPr id="61" name="TextBox 60"/>
          <p:cNvSpPr txBox="1"/>
          <p:nvPr/>
        </p:nvSpPr>
        <p:spPr>
          <a:xfrm>
            <a:off x="4803647" y="3649979"/>
            <a:ext cx="1700897" cy="650392"/>
          </a:xfrm>
          <a:prstGeom prst="rect">
            <a:avLst/>
          </a:prstGeom>
          <a:noFill/>
        </p:spPr>
        <p:txBody>
          <a:bodyPr wrap="square" rtlCol="0" anchor="ctr" anchorCtr="1">
            <a:noAutofit/>
          </a:bodyPr>
          <a:lstStyle/>
          <a:p>
            <a:pPr marL="0" lvl="1" algn="ctr"/>
            <a:r>
              <a:rPr lang="en-US" dirty="0">
                <a:latin typeface="+mj-lt"/>
              </a:rPr>
              <a:t>Every pocket </a:t>
            </a:r>
          </a:p>
        </p:txBody>
      </p:sp>
      <p:sp>
        <p:nvSpPr>
          <p:cNvPr id="65" name="TextBox 64"/>
          <p:cNvSpPr txBox="1"/>
          <p:nvPr/>
        </p:nvSpPr>
        <p:spPr>
          <a:xfrm>
            <a:off x="6878938" y="3649979"/>
            <a:ext cx="1700897" cy="650392"/>
          </a:xfrm>
          <a:prstGeom prst="rect">
            <a:avLst/>
          </a:prstGeom>
          <a:noFill/>
        </p:spPr>
        <p:txBody>
          <a:bodyPr wrap="square" rtlCol="0" anchor="ctr" anchorCtr="1">
            <a:noAutofit/>
          </a:bodyPr>
          <a:lstStyle/>
          <a:p>
            <a:pPr marL="0" lvl="1" algn="ctr"/>
            <a:r>
              <a:rPr lang="en-US" dirty="0">
                <a:latin typeface="+mj-lt"/>
              </a:rPr>
              <a:t>Every app </a:t>
            </a:r>
          </a:p>
        </p:txBody>
      </p:sp>
      <p:grpSp>
        <p:nvGrpSpPr>
          <p:cNvPr id="88" name="Group 87"/>
          <p:cNvGrpSpPr/>
          <p:nvPr/>
        </p:nvGrpSpPr>
        <p:grpSpPr>
          <a:xfrm>
            <a:off x="905130" y="2978720"/>
            <a:ext cx="1264319" cy="702400"/>
            <a:chOff x="5722180" y="10113"/>
            <a:chExt cx="957263" cy="531813"/>
          </a:xfrm>
        </p:grpSpPr>
        <p:grpSp>
          <p:nvGrpSpPr>
            <p:cNvPr id="89" name="Group 88"/>
            <p:cNvGrpSpPr/>
            <p:nvPr/>
          </p:nvGrpSpPr>
          <p:grpSpPr>
            <a:xfrm>
              <a:off x="5819482" y="193901"/>
              <a:ext cx="225528" cy="348025"/>
              <a:chOff x="5819482" y="193901"/>
              <a:chExt cx="225528" cy="348025"/>
            </a:xfrm>
            <a:solidFill>
              <a:schemeClr val="accent2"/>
            </a:solidFill>
          </p:grpSpPr>
          <p:sp>
            <p:nvSpPr>
              <p:cNvPr id="101" name="Freeform 100"/>
              <p:cNvSpPr>
                <a:spLocks/>
              </p:cNvSpPr>
              <p:nvPr/>
            </p:nvSpPr>
            <p:spPr bwMode="auto">
              <a:xfrm>
                <a:off x="5819482" y="36835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2" name="Freeform 7"/>
              <p:cNvSpPr>
                <a:spLocks/>
              </p:cNvSpPr>
              <p:nvPr/>
            </p:nvSpPr>
            <p:spPr bwMode="auto">
              <a:xfrm>
                <a:off x="5864273" y="193901"/>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89"/>
            <p:cNvGrpSpPr/>
            <p:nvPr/>
          </p:nvGrpSpPr>
          <p:grpSpPr>
            <a:xfrm>
              <a:off x="6093802" y="193901"/>
              <a:ext cx="225528" cy="348025"/>
              <a:chOff x="5819482" y="193901"/>
              <a:chExt cx="225528" cy="348025"/>
            </a:xfrm>
            <a:solidFill>
              <a:schemeClr val="accent5"/>
            </a:solidFill>
          </p:grpSpPr>
          <p:sp>
            <p:nvSpPr>
              <p:cNvPr id="99" name="Freeform 98"/>
              <p:cNvSpPr>
                <a:spLocks/>
              </p:cNvSpPr>
              <p:nvPr/>
            </p:nvSpPr>
            <p:spPr bwMode="auto">
              <a:xfrm>
                <a:off x="5819482" y="36835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0" name="Freeform 7"/>
              <p:cNvSpPr>
                <a:spLocks/>
              </p:cNvSpPr>
              <p:nvPr/>
            </p:nvSpPr>
            <p:spPr bwMode="auto">
              <a:xfrm>
                <a:off x="5864273" y="193901"/>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90"/>
            <p:cNvGrpSpPr/>
            <p:nvPr/>
          </p:nvGrpSpPr>
          <p:grpSpPr>
            <a:xfrm>
              <a:off x="6368122" y="193901"/>
              <a:ext cx="225528" cy="348025"/>
              <a:chOff x="5819482" y="193901"/>
              <a:chExt cx="225528" cy="348025"/>
            </a:xfrm>
            <a:solidFill>
              <a:schemeClr val="accent1"/>
            </a:solidFill>
          </p:grpSpPr>
          <p:sp>
            <p:nvSpPr>
              <p:cNvPr id="97" name="Freeform 96"/>
              <p:cNvSpPr>
                <a:spLocks/>
              </p:cNvSpPr>
              <p:nvPr/>
            </p:nvSpPr>
            <p:spPr bwMode="auto">
              <a:xfrm>
                <a:off x="5819482" y="36835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8" name="Freeform 7"/>
              <p:cNvSpPr>
                <a:spLocks/>
              </p:cNvSpPr>
              <p:nvPr/>
            </p:nvSpPr>
            <p:spPr bwMode="auto">
              <a:xfrm>
                <a:off x="5864273" y="193901"/>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2" name="Freeform 49"/>
            <p:cNvSpPr>
              <a:spLocks/>
            </p:cNvSpPr>
            <p:nvPr/>
          </p:nvSpPr>
          <p:spPr bwMode="auto">
            <a:xfrm>
              <a:off x="6146042" y="22813"/>
              <a:ext cx="111125" cy="111125"/>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50"/>
            <p:cNvSpPr>
              <a:spLocks/>
            </p:cNvSpPr>
            <p:nvPr/>
          </p:nvSpPr>
          <p:spPr bwMode="auto">
            <a:xfrm>
              <a:off x="6133342" y="10113"/>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51"/>
            <p:cNvSpPr>
              <a:spLocks noEditPoints="1"/>
            </p:cNvSpPr>
            <p:nvPr/>
          </p:nvSpPr>
          <p:spPr bwMode="auto">
            <a:xfrm>
              <a:off x="5722180" y="127588"/>
              <a:ext cx="957263"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52"/>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53"/>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221"/>
          <p:cNvGrpSpPr>
            <a:grpSpLocks noChangeAspect="1"/>
          </p:cNvGrpSpPr>
          <p:nvPr/>
        </p:nvGrpSpPr>
        <p:grpSpPr bwMode="auto">
          <a:xfrm>
            <a:off x="3039563" y="3029520"/>
            <a:ext cx="1114348" cy="651600"/>
            <a:chOff x="2049" y="1143"/>
            <a:chExt cx="1664" cy="973"/>
          </a:xfrm>
        </p:grpSpPr>
        <p:sp>
          <p:nvSpPr>
            <p:cNvPr id="104" name="Freeform 222"/>
            <p:cNvSpPr>
              <a:spLocks/>
            </p:cNvSpPr>
            <p:nvPr/>
          </p:nvSpPr>
          <p:spPr bwMode="auto">
            <a:xfrm>
              <a:off x="2049" y="2047"/>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223"/>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224"/>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225"/>
            <p:cNvSpPr>
              <a:spLocks/>
            </p:cNvSpPr>
            <p:nvPr/>
          </p:nvSpPr>
          <p:spPr bwMode="auto">
            <a:xfrm>
              <a:off x="2365" y="1588"/>
              <a:ext cx="1035" cy="221"/>
            </a:xfrm>
            <a:custGeom>
              <a:avLst/>
              <a:gdLst>
                <a:gd name="T0" fmla="*/ 389 w 436"/>
                <a:gd name="T1" fmla="*/ 93 h 93"/>
                <a:gd name="T2" fmla="*/ 47 w 436"/>
                <a:gd name="T3" fmla="*/ 93 h 93"/>
                <a:gd name="T4" fmla="*/ 0 w 436"/>
                <a:gd name="T5" fmla="*/ 46 h 93"/>
                <a:gd name="T6" fmla="*/ 0 w 436"/>
                <a:gd name="T7" fmla="*/ 46 h 93"/>
                <a:gd name="T8" fmla="*/ 47 w 436"/>
                <a:gd name="T9" fmla="*/ 0 h 93"/>
                <a:gd name="T10" fmla="*/ 389 w 436"/>
                <a:gd name="T11" fmla="*/ 0 h 93"/>
                <a:gd name="T12" fmla="*/ 436 w 436"/>
                <a:gd name="T13" fmla="*/ 46 h 93"/>
                <a:gd name="T14" fmla="*/ 436 w 436"/>
                <a:gd name="T15" fmla="*/ 46 h 93"/>
                <a:gd name="T16" fmla="*/ 389 w 43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93">
                  <a:moveTo>
                    <a:pt x="389" y="93"/>
                  </a:moveTo>
                  <a:cubicBezTo>
                    <a:pt x="47" y="93"/>
                    <a:pt x="47" y="93"/>
                    <a:pt x="47" y="93"/>
                  </a:cubicBezTo>
                  <a:cubicBezTo>
                    <a:pt x="21" y="93"/>
                    <a:pt x="0" y="72"/>
                    <a:pt x="0" y="46"/>
                  </a:cubicBezTo>
                  <a:cubicBezTo>
                    <a:pt x="0" y="46"/>
                    <a:pt x="0" y="46"/>
                    <a:pt x="0" y="46"/>
                  </a:cubicBezTo>
                  <a:cubicBezTo>
                    <a:pt x="0" y="21"/>
                    <a:pt x="21" y="0"/>
                    <a:pt x="47" y="0"/>
                  </a:cubicBezTo>
                  <a:cubicBezTo>
                    <a:pt x="389" y="0"/>
                    <a:pt x="389" y="0"/>
                    <a:pt x="389" y="0"/>
                  </a:cubicBezTo>
                  <a:cubicBezTo>
                    <a:pt x="415" y="0"/>
                    <a:pt x="436" y="21"/>
                    <a:pt x="436" y="46"/>
                  </a:cubicBezTo>
                  <a:cubicBezTo>
                    <a:pt x="436" y="46"/>
                    <a:pt x="436" y="46"/>
                    <a:pt x="436" y="46"/>
                  </a:cubicBezTo>
                  <a:cubicBezTo>
                    <a:pt x="436" y="72"/>
                    <a:pt x="415" y="93"/>
                    <a:pt x="389" y="9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226"/>
            <p:cNvSpPr>
              <a:spLocks/>
            </p:cNvSpPr>
            <p:nvPr/>
          </p:nvSpPr>
          <p:spPr bwMode="auto">
            <a:xfrm>
              <a:off x="2593" y="1445"/>
              <a:ext cx="733" cy="221"/>
            </a:xfrm>
            <a:custGeom>
              <a:avLst/>
              <a:gdLst>
                <a:gd name="T0" fmla="*/ 262 w 309"/>
                <a:gd name="T1" fmla="*/ 93 h 93"/>
                <a:gd name="T2" fmla="*/ 46 w 309"/>
                <a:gd name="T3" fmla="*/ 93 h 93"/>
                <a:gd name="T4" fmla="*/ 0 w 309"/>
                <a:gd name="T5" fmla="*/ 47 h 93"/>
                <a:gd name="T6" fmla="*/ 0 w 309"/>
                <a:gd name="T7" fmla="*/ 47 h 93"/>
                <a:gd name="T8" fmla="*/ 46 w 309"/>
                <a:gd name="T9" fmla="*/ 0 h 93"/>
                <a:gd name="T10" fmla="*/ 262 w 309"/>
                <a:gd name="T11" fmla="*/ 0 h 93"/>
                <a:gd name="T12" fmla="*/ 309 w 309"/>
                <a:gd name="T13" fmla="*/ 47 h 93"/>
                <a:gd name="T14" fmla="*/ 309 w 309"/>
                <a:gd name="T15" fmla="*/ 47 h 93"/>
                <a:gd name="T16" fmla="*/ 262 w 309"/>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3">
                  <a:moveTo>
                    <a:pt x="262" y="93"/>
                  </a:moveTo>
                  <a:cubicBezTo>
                    <a:pt x="46" y="93"/>
                    <a:pt x="46" y="93"/>
                    <a:pt x="46" y="93"/>
                  </a:cubicBezTo>
                  <a:cubicBezTo>
                    <a:pt x="21" y="93"/>
                    <a:pt x="0" y="72"/>
                    <a:pt x="0" y="47"/>
                  </a:cubicBezTo>
                  <a:cubicBezTo>
                    <a:pt x="0" y="47"/>
                    <a:pt x="0" y="47"/>
                    <a:pt x="0" y="47"/>
                  </a:cubicBezTo>
                  <a:cubicBezTo>
                    <a:pt x="0" y="21"/>
                    <a:pt x="21" y="0"/>
                    <a:pt x="46" y="0"/>
                  </a:cubicBezTo>
                  <a:cubicBezTo>
                    <a:pt x="262" y="0"/>
                    <a:pt x="262" y="0"/>
                    <a:pt x="262" y="0"/>
                  </a:cubicBezTo>
                  <a:cubicBezTo>
                    <a:pt x="288" y="0"/>
                    <a:pt x="309" y="21"/>
                    <a:pt x="309" y="47"/>
                  </a:cubicBezTo>
                  <a:cubicBezTo>
                    <a:pt x="309" y="47"/>
                    <a:pt x="309" y="47"/>
                    <a:pt x="309" y="47"/>
                  </a:cubicBezTo>
                  <a:cubicBezTo>
                    <a:pt x="309" y="72"/>
                    <a:pt x="288" y="93"/>
                    <a:pt x="262" y="9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227"/>
            <p:cNvSpPr>
              <a:spLocks/>
            </p:cNvSpPr>
            <p:nvPr/>
          </p:nvSpPr>
          <p:spPr bwMode="auto">
            <a:xfrm>
              <a:off x="2882" y="1302"/>
              <a:ext cx="349" cy="224"/>
            </a:xfrm>
            <a:custGeom>
              <a:avLst/>
              <a:gdLst>
                <a:gd name="T0" fmla="*/ 100 w 147"/>
                <a:gd name="T1" fmla="*/ 94 h 94"/>
                <a:gd name="T2" fmla="*/ 47 w 147"/>
                <a:gd name="T3" fmla="*/ 94 h 94"/>
                <a:gd name="T4" fmla="*/ 0 w 147"/>
                <a:gd name="T5" fmla="*/ 47 h 94"/>
                <a:gd name="T6" fmla="*/ 0 w 147"/>
                <a:gd name="T7" fmla="*/ 47 h 94"/>
                <a:gd name="T8" fmla="*/ 47 w 147"/>
                <a:gd name="T9" fmla="*/ 0 h 94"/>
                <a:gd name="T10" fmla="*/ 100 w 147"/>
                <a:gd name="T11" fmla="*/ 0 h 94"/>
                <a:gd name="T12" fmla="*/ 147 w 147"/>
                <a:gd name="T13" fmla="*/ 47 h 94"/>
                <a:gd name="T14" fmla="*/ 147 w 147"/>
                <a:gd name="T15" fmla="*/ 47 h 94"/>
                <a:gd name="T16" fmla="*/ 100 w 147"/>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4">
                  <a:moveTo>
                    <a:pt x="100" y="94"/>
                  </a:moveTo>
                  <a:cubicBezTo>
                    <a:pt x="47" y="94"/>
                    <a:pt x="47" y="94"/>
                    <a:pt x="47" y="94"/>
                  </a:cubicBezTo>
                  <a:cubicBezTo>
                    <a:pt x="21" y="94"/>
                    <a:pt x="0" y="73"/>
                    <a:pt x="0" y="47"/>
                  </a:cubicBezTo>
                  <a:cubicBezTo>
                    <a:pt x="0" y="47"/>
                    <a:pt x="0" y="47"/>
                    <a:pt x="0" y="47"/>
                  </a:cubicBezTo>
                  <a:cubicBezTo>
                    <a:pt x="0" y="21"/>
                    <a:pt x="21" y="0"/>
                    <a:pt x="47" y="0"/>
                  </a:cubicBezTo>
                  <a:cubicBezTo>
                    <a:pt x="100" y="0"/>
                    <a:pt x="100" y="0"/>
                    <a:pt x="100" y="0"/>
                  </a:cubicBezTo>
                  <a:cubicBezTo>
                    <a:pt x="126" y="0"/>
                    <a:pt x="147" y="21"/>
                    <a:pt x="147" y="47"/>
                  </a:cubicBezTo>
                  <a:cubicBezTo>
                    <a:pt x="147" y="47"/>
                    <a:pt x="147" y="47"/>
                    <a:pt x="147" y="47"/>
                  </a:cubicBezTo>
                  <a:cubicBezTo>
                    <a:pt x="147" y="73"/>
                    <a:pt x="126" y="94"/>
                    <a:pt x="100" y="9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5198220" y="3040377"/>
            <a:ext cx="899919" cy="636019"/>
            <a:chOff x="5274702" y="1678825"/>
            <a:chExt cx="881841" cy="623242"/>
          </a:xfrm>
        </p:grpSpPr>
        <p:grpSp>
          <p:nvGrpSpPr>
            <p:cNvPr id="110" name="Group 109"/>
            <p:cNvGrpSpPr>
              <a:grpSpLocks noChangeAspect="1"/>
            </p:cNvGrpSpPr>
            <p:nvPr/>
          </p:nvGrpSpPr>
          <p:grpSpPr>
            <a:xfrm>
              <a:off x="5274702" y="1780585"/>
              <a:ext cx="293990" cy="521482"/>
              <a:chOff x="839748" y="3892512"/>
              <a:chExt cx="167995" cy="297991"/>
            </a:xfrm>
          </p:grpSpPr>
          <p:sp>
            <p:nvSpPr>
              <p:cNvPr id="111" name="Freeform 307"/>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308"/>
              <p:cNvSpPr>
                <a:spLocks noChangeArrowheads="1"/>
              </p:cNvSpPr>
              <p:nvPr/>
            </p:nvSpPr>
            <p:spPr bwMode="auto">
              <a:xfrm>
                <a:off x="915746" y="4155873"/>
                <a:ext cx="18999" cy="189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09"/>
              <p:cNvSpPr>
                <a:spLocks/>
              </p:cNvSpPr>
              <p:nvPr/>
            </p:nvSpPr>
            <p:spPr bwMode="auto">
              <a:xfrm>
                <a:off x="905746" y="3911324"/>
                <a:ext cx="35999" cy="4822"/>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310"/>
              <p:cNvSpPr>
                <a:spLocks noChangeArrowheads="1"/>
              </p:cNvSpPr>
              <p:nvPr/>
            </p:nvSpPr>
            <p:spPr bwMode="auto">
              <a:xfrm>
                <a:off x="856747" y="3935508"/>
                <a:ext cx="133996" cy="20599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311"/>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p:cNvGrpSpPr/>
            <p:nvPr/>
          </p:nvGrpSpPr>
          <p:grpSpPr>
            <a:xfrm>
              <a:off x="5685679" y="1678825"/>
              <a:ext cx="470864" cy="623242"/>
              <a:chOff x="5685678" y="-661928"/>
              <a:chExt cx="2237033" cy="2960968"/>
            </a:xfrm>
          </p:grpSpPr>
          <p:sp>
            <p:nvSpPr>
              <p:cNvPr id="117" name="Freeform 312"/>
              <p:cNvSpPr>
                <a:spLocks/>
              </p:cNvSpPr>
              <p:nvPr/>
            </p:nvSpPr>
            <p:spPr bwMode="auto">
              <a:xfrm>
                <a:off x="5685678" y="-661928"/>
                <a:ext cx="2237033" cy="2960968"/>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313"/>
              <p:cNvSpPr>
                <a:spLocks noChangeArrowheads="1"/>
              </p:cNvSpPr>
              <p:nvPr/>
            </p:nvSpPr>
            <p:spPr bwMode="auto">
              <a:xfrm>
                <a:off x="6703101" y="1938243"/>
                <a:ext cx="202180" cy="19565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314"/>
              <p:cNvSpPr>
                <a:spLocks/>
              </p:cNvSpPr>
              <p:nvPr/>
            </p:nvSpPr>
            <p:spPr bwMode="auto">
              <a:xfrm>
                <a:off x="6624833" y="-534191"/>
                <a:ext cx="371749" cy="44959"/>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315"/>
              <p:cNvSpPr>
                <a:spLocks noChangeArrowheads="1"/>
              </p:cNvSpPr>
              <p:nvPr/>
            </p:nvSpPr>
            <p:spPr bwMode="auto">
              <a:xfrm>
                <a:off x="5855247" y="-358244"/>
                <a:ext cx="1897888" cy="217833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1" name="Group 130"/>
          <p:cNvGrpSpPr/>
          <p:nvPr/>
        </p:nvGrpSpPr>
        <p:grpSpPr>
          <a:xfrm>
            <a:off x="7433104" y="3073840"/>
            <a:ext cx="610305" cy="607280"/>
            <a:chOff x="5413247" y="1901762"/>
            <a:chExt cx="726296" cy="709692"/>
          </a:xfrm>
          <a:solidFill>
            <a:schemeClr val="accent1"/>
          </a:solidFill>
        </p:grpSpPr>
        <p:sp>
          <p:nvSpPr>
            <p:cNvPr id="132" name="Rounded Rectangle 131"/>
            <p:cNvSpPr/>
            <p:nvPr/>
          </p:nvSpPr>
          <p:spPr>
            <a:xfrm>
              <a:off x="5413247" y="1901762"/>
              <a:ext cx="289453" cy="289454"/>
            </a:xfrm>
            <a:prstGeom prst="roundRect">
              <a:avLst/>
            </a:prstGeom>
            <a:grpFill/>
            <a:ln w="1905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3" name="Rounded Rectangle 132"/>
            <p:cNvSpPr/>
            <p:nvPr/>
          </p:nvSpPr>
          <p:spPr>
            <a:xfrm>
              <a:off x="5413247" y="2249245"/>
              <a:ext cx="289453" cy="289454"/>
            </a:xfrm>
            <a:prstGeom prst="roundRect">
              <a:avLst/>
            </a:prstGeom>
            <a:grpFill/>
            <a:ln w="1905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4" name="Rounded Rectangle 133"/>
            <p:cNvSpPr/>
            <p:nvPr/>
          </p:nvSpPr>
          <p:spPr>
            <a:xfrm>
              <a:off x="5773437" y="1901762"/>
              <a:ext cx="289453" cy="289454"/>
            </a:xfrm>
            <a:prstGeom prst="roundRect">
              <a:avLst/>
            </a:prstGeom>
            <a:grpFill/>
            <a:ln w="1905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5" name="Freeform 134"/>
            <p:cNvSpPr/>
            <p:nvPr/>
          </p:nvSpPr>
          <p:spPr>
            <a:xfrm>
              <a:off x="5773437" y="2249245"/>
              <a:ext cx="289453" cy="289454"/>
            </a:xfrm>
            <a:custGeom>
              <a:avLst/>
              <a:gdLst>
                <a:gd name="connsiteX0" fmla="*/ 48243 w 289453"/>
                <a:gd name="connsiteY0" fmla="*/ 0 h 289454"/>
                <a:gd name="connsiteX1" fmla="*/ 241210 w 289453"/>
                <a:gd name="connsiteY1" fmla="*/ 0 h 289454"/>
                <a:gd name="connsiteX2" fmla="*/ 289453 w 289453"/>
                <a:gd name="connsiteY2" fmla="*/ 48243 h 289454"/>
                <a:gd name="connsiteX3" fmla="*/ 289453 w 289453"/>
                <a:gd name="connsiteY3" fmla="*/ 72755 h 289454"/>
                <a:gd name="connsiteX4" fmla="*/ 124896 w 289453"/>
                <a:gd name="connsiteY4" fmla="*/ 72755 h 289454"/>
                <a:gd name="connsiteX5" fmla="*/ 76653 w 289453"/>
                <a:gd name="connsiteY5" fmla="*/ 120998 h 289454"/>
                <a:gd name="connsiteX6" fmla="*/ 76653 w 289453"/>
                <a:gd name="connsiteY6" fmla="*/ 289454 h 289454"/>
                <a:gd name="connsiteX7" fmla="*/ 48243 w 289453"/>
                <a:gd name="connsiteY7" fmla="*/ 289454 h 289454"/>
                <a:gd name="connsiteX8" fmla="*/ 0 w 289453"/>
                <a:gd name="connsiteY8" fmla="*/ 241211 h 289454"/>
                <a:gd name="connsiteX9" fmla="*/ 0 w 289453"/>
                <a:gd name="connsiteY9" fmla="*/ 48243 h 289454"/>
                <a:gd name="connsiteX10" fmla="*/ 48243 w 289453"/>
                <a:gd name="connsiteY10" fmla="*/ 0 h 289454"/>
                <a:gd name="connsiteX0" fmla="*/ 124896 w 289453"/>
                <a:gd name="connsiteY0" fmla="*/ 72755 h 289454"/>
                <a:gd name="connsiteX1" fmla="*/ 76653 w 289453"/>
                <a:gd name="connsiteY1" fmla="*/ 120998 h 289454"/>
                <a:gd name="connsiteX2" fmla="*/ 76653 w 289453"/>
                <a:gd name="connsiteY2" fmla="*/ 289454 h 289454"/>
                <a:gd name="connsiteX3" fmla="*/ 48243 w 289453"/>
                <a:gd name="connsiteY3" fmla="*/ 289454 h 289454"/>
                <a:gd name="connsiteX4" fmla="*/ 0 w 289453"/>
                <a:gd name="connsiteY4" fmla="*/ 241211 h 289454"/>
                <a:gd name="connsiteX5" fmla="*/ 0 w 289453"/>
                <a:gd name="connsiteY5" fmla="*/ 48243 h 289454"/>
                <a:gd name="connsiteX6" fmla="*/ 48243 w 289453"/>
                <a:gd name="connsiteY6" fmla="*/ 0 h 289454"/>
                <a:gd name="connsiteX7" fmla="*/ 241210 w 289453"/>
                <a:gd name="connsiteY7" fmla="*/ 0 h 289454"/>
                <a:gd name="connsiteX8" fmla="*/ 289453 w 289453"/>
                <a:gd name="connsiteY8" fmla="*/ 48243 h 289454"/>
                <a:gd name="connsiteX9" fmla="*/ 289453 w 289453"/>
                <a:gd name="connsiteY9" fmla="*/ 72755 h 289454"/>
                <a:gd name="connsiteX10" fmla="*/ 216336 w 289453"/>
                <a:gd name="connsiteY10" fmla="*/ 164195 h 289454"/>
                <a:gd name="connsiteX0" fmla="*/ 124896 w 289453"/>
                <a:gd name="connsiteY0" fmla="*/ 72755 h 289454"/>
                <a:gd name="connsiteX1" fmla="*/ 76653 w 289453"/>
                <a:gd name="connsiteY1" fmla="*/ 120998 h 289454"/>
                <a:gd name="connsiteX2" fmla="*/ 76653 w 289453"/>
                <a:gd name="connsiteY2" fmla="*/ 289454 h 289454"/>
                <a:gd name="connsiteX3" fmla="*/ 48243 w 289453"/>
                <a:gd name="connsiteY3" fmla="*/ 289454 h 289454"/>
                <a:gd name="connsiteX4" fmla="*/ 0 w 289453"/>
                <a:gd name="connsiteY4" fmla="*/ 241211 h 289454"/>
                <a:gd name="connsiteX5" fmla="*/ 0 w 289453"/>
                <a:gd name="connsiteY5" fmla="*/ 48243 h 289454"/>
                <a:gd name="connsiteX6" fmla="*/ 48243 w 289453"/>
                <a:gd name="connsiteY6" fmla="*/ 0 h 289454"/>
                <a:gd name="connsiteX7" fmla="*/ 241210 w 289453"/>
                <a:gd name="connsiteY7" fmla="*/ 0 h 289454"/>
                <a:gd name="connsiteX8" fmla="*/ 289453 w 289453"/>
                <a:gd name="connsiteY8" fmla="*/ 48243 h 289454"/>
                <a:gd name="connsiteX9" fmla="*/ 289453 w 289453"/>
                <a:gd name="connsiteY9" fmla="*/ 72755 h 289454"/>
                <a:gd name="connsiteX0" fmla="*/ 76653 w 289453"/>
                <a:gd name="connsiteY0" fmla="*/ 120998 h 289454"/>
                <a:gd name="connsiteX1" fmla="*/ 76653 w 289453"/>
                <a:gd name="connsiteY1" fmla="*/ 289454 h 289454"/>
                <a:gd name="connsiteX2" fmla="*/ 48243 w 289453"/>
                <a:gd name="connsiteY2" fmla="*/ 289454 h 289454"/>
                <a:gd name="connsiteX3" fmla="*/ 0 w 289453"/>
                <a:gd name="connsiteY3" fmla="*/ 241211 h 289454"/>
                <a:gd name="connsiteX4" fmla="*/ 0 w 289453"/>
                <a:gd name="connsiteY4" fmla="*/ 48243 h 289454"/>
                <a:gd name="connsiteX5" fmla="*/ 48243 w 289453"/>
                <a:gd name="connsiteY5" fmla="*/ 0 h 289454"/>
                <a:gd name="connsiteX6" fmla="*/ 241210 w 289453"/>
                <a:gd name="connsiteY6" fmla="*/ 0 h 289454"/>
                <a:gd name="connsiteX7" fmla="*/ 289453 w 289453"/>
                <a:gd name="connsiteY7" fmla="*/ 48243 h 289454"/>
                <a:gd name="connsiteX8" fmla="*/ 289453 w 289453"/>
                <a:gd name="connsiteY8" fmla="*/ 72755 h 289454"/>
                <a:gd name="connsiteX0" fmla="*/ 76653 w 289453"/>
                <a:gd name="connsiteY0" fmla="*/ 289454 h 289454"/>
                <a:gd name="connsiteX1" fmla="*/ 48243 w 289453"/>
                <a:gd name="connsiteY1" fmla="*/ 289454 h 289454"/>
                <a:gd name="connsiteX2" fmla="*/ 0 w 289453"/>
                <a:gd name="connsiteY2" fmla="*/ 241211 h 289454"/>
                <a:gd name="connsiteX3" fmla="*/ 0 w 289453"/>
                <a:gd name="connsiteY3" fmla="*/ 48243 h 289454"/>
                <a:gd name="connsiteX4" fmla="*/ 48243 w 289453"/>
                <a:gd name="connsiteY4" fmla="*/ 0 h 289454"/>
                <a:gd name="connsiteX5" fmla="*/ 241210 w 289453"/>
                <a:gd name="connsiteY5" fmla="*/ 0 h 289454"/>
                <a:gd name="connsiteX6" fmla="*/ 289453 w 289453"/>
                <a:gd name="connsiteY6" fmla="*/ 48243 h 289454"/>
                <a:gd name="connsiteX7" fmla="*/ 289453 w 289453"/>
                <a:gd name="connsiteY7" fmla="*/ 72755 h 28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453" h="289454">
                  <a:moveTo>
                    <a:pt x="76653" y="289454"/>
                  </a:moveTo>
                  <a:lnTo>
                    <a:pt x="48243" y="289454"/>
                  </a:lnTo>
                  <a:cubicBezTo>
                    <a:pt x="21599" y="289454"/>
                    <a:pt x="0" y="267855"/>
                    <a:pt x="0" y="241211"/>
                  </a:cubicBezTo>
                  <a:lnTo>
                    <a:pt x="0" y="48243"/>
                  </a:lnTo>
                  <a:cubicBezTo>
                    <a:pt x="0" y="21599"/>
                    <a:pt x="21599" y="0"/>
                    <a:pt x="48243" y="0"/>
                  </a:cubicBezTo>
                  <a:lnTo>
                    <a:pt x="241210" y="0"/>
                  </a:lnTo>
                  <a:cubicBezTo>
                    <a:pt x="267854" y="0"/>
                    <a:pt x="289453" y="21599"/>
                    <a:pt x="289453" y="48243"/>
                  </a:cubicBezTo>
                  <a:lnTo>
                    <a:pt x="289453" y="72755"/>
                  </a:lnTo>
                </a:path>
              </a:pathLst>
            </a:custGeom>
            <a:grpFill/>
            <a:ln w="19050" cap="flat">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6" name="Rounded Rectangle 135"/>
            <p:cNvSpPr/>
            <p:nvPr/>
          </p:nvSpPr>
          <p:spPr>
            <a:xfrm>
              <a:off x="5850090" y="2322000"/>
              <a:ext cx="289453" cy="289454"/>
            </a:xfrm>
            <a:prstGeom prst="roundRect">
              <a:avLst/>
            </a:prstGeom>
            <a:solidFill>
              <a:schemeClr val="tx2"/>
            </a:solidFill>
            <a:ln w="19050" cap="rnd">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Triangle 7"/>
          <p:cNvSpPr/>
          <p:nvPr/>
        </p:nvSpPr>
        <p:spPr>
          <a:xfrm>
            <a:off x="4172857" y="2253298"/>
            <a:ext cx="798286" cy="309201"/>
          </a:xfrm>
          <a:prstGeom prst="triangl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Freeform 160"/>
          <p:cNvSpPr>
            <a:spLocks/>
          </p:cNvSpPr>
          <p:nvPr/>
        </p:nvSpPr>
        <p:spPr bwMode="auto">
          <a:xfrm>
            <a:off x="5628453" y="1246550"/>
            <a:ext cx="2057498" cy="1019201"/>
          </a:xfrm>
          <a:custGeom>
            <a:avLst/>
            <a:gdLst>
              <a:gd name="connsiteX0" fmla="*/ 501085 w 826646"/>
              <a:gd name="connsiteY0" fmla="*/ 0 h 409487"/>
              <a:gd name="connsiteX1" fmla="*/ 602585 w 826646"/>
              <a:gd name="connsiteY1" fmla="*/ 0 h 409487"/>
              <a:gd name="connsiteX2" fmla="*/ 693210 w 826646"/>
              <a:gd name="connsiteY2" fmla="*/ 87137 h 409487"/>
              <a:gd name="connsiteX3" fmla="*/ 687394 w 826646"/>
              <a:gd name="connsiteY3" fmla="*/ 116639 h 409487"/>
              <a:gd name="connsiteX4" fmla="*/ 714829 w 826646"/>
              <a:gd name="connsiteY4" fmla="*/ 122063 h 409487"/>
              <a:gd name="connsiteX5" fmla="*/ 769897 w 826646"/>
              <a:gd name="connsiteY5" fmla="*/ 205796 h 409487"/>
              <a:gd name="connsiteX6" fmla="*/ 763446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6 w 826646"/>
              <a:gd name="connsiteY10" fmla="*/ 409487 h 409487"/>
              <a:gd name="connsiteX11" fmla="*/ 0 w 826646"/>
              <a:gd name="connsiteY11" fmla="*/ 322350 h 409487"/>
              <a:gd name="connsiteX12" fmla="*/ 87016 w 826646"/>
              <a:gd name="connsiteY12" fmla="*/ 231583 h 409487"/>
              <a:gd name="connsiteX13" fmla="*/ 187865 w 826646"/>
              <a:gd name="connsiteY13" fmla="*/ 231583 h 409487"/>
              <a:gd name="connsiteX14" fmla="*/ 182505 w 826646"/>
              <a:gd name="connsiteY14" fmla="*/ 205796 h 409487"/>
              <a:gd name="connsiteX15" fmla="*/ 269526 w 826646"/>
              <a:gd name="connsiteY15" fmla="*/ 115029 h 409487"/>
              <a:gd name="connsiteX16" fmla="*/ 404767 w 826646"/>
              <a:gd name="connsiteY16" fmla="*/ 115029 h 409487"/>
              <a:gd name="connsiteX17" fmla="*/ 419539 w 826646"/>
              <a:gd name="connsiteY17" fmla="*/ 115029 h 409487"/>
              <a:gd name="connsiteX18" fmla="*/ 414084 w 826646"/>
              <a:gd name="connsiteY18" fmla="*/ 87137 h 409487"/>
              <a:gd name="connsiteX19" fmla="*/ 501085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5" y="0"/>
                </a:moveTo>
                <a:cubicBezTo>
                  <a:pt x="602585" y="0"/>
                  <a:pt x="602585" y="0"/>
                  <a:pt x="602585" y="0"/>
                </a:cubicBezTo>
                <a:cubicBezTo>
                  <a:pt x="653335" y="0"/>
                  <a:pt x="693210" y="39938"/>
                  <a:pt x="693210" y="87137"/>
                </a:cubicBezTo>
                <a:lnTo>
                  <a:pt x="687394" y="116639"/>
                </a:lnTo>
                <a:lnTo>
                  <a:pt x="714829" y="122063"/>
                </a:lnTo>
                <a:cubicBezTo>
                  <a:pt x="747462" y="135679"/>
                  <a:pt x="769897" y="167674"/>
                  <a:pt x="769897" y="205796"/>
                </a:cubicBezTo>
                <a:lnTo>
                  <a:pt x="763446" y="236587"/>
                </a:lnTo>
                <a:lnTo>
                  <a:pt x="773111" y="238618"/>
                </a:lnTo>
                <a:cubicBezTo>
                  <a:pt x="804213" y="252233"/>
                  <a:pt x="826646" y="284228"/>
                  <a:pt x="826646" y="322350"/>
                </a:cubicBezTo>
                <a:cubicBezTo>
                  <a:pt x="826646" y="369549"/>
                  <a:pt x="786764" y="409487"/>
                  <a:pt x="739631" y="409487"/>
                </a:cubicBezTo>
                <a:cubicBezTo>
                  <a:pt x="87016" y="409487"/>
                  <a:pt x="87016" y="409487"/>
                  <a:pt x="87016" y="409487"/>
                </a:cubicBezTo>
                <a:cubicBezTo>
                  <a:pt x="39882" y="409487"/>
                  <a:pt x="0" y="369549"/>
                  <a:pt x="0" y="322350"/>
                </a:cubicBezTo>
                <a:cubicBezTo>
                  <a:pt x="0" y="271521"/>
                  <a:pt x="39882" y="231583"/>
                  <a:pt x="87016" y="231583"/>
                </a:cubicBezTo>
                <a:lnTo>
                  <a:pt x="187865" y="231583"/>
                </a:lnTo>
                <a:lnTo>
                  <a:pt x="182505" y="205796"/>
                </a:lnTo>
                <a:cubicBezTo>
                  <a:pt x="182505" y="154967"/>
                  <a:pt x="222390" y="115029"/>
                  <a:pt x="269526" y="115029"/>
                </a:cubicBezTo>
                <a:cubicBezTo>
                  <a:pt x="320742" y="115029"/>
                  <a:pt x="365555" y="115029"/>
                  <a:pt x="404767" y="115029"/>
                </a:cubicBezTo>
                <a:lnTo>
                  <a:pt x="419539" y="115029"/>
                </a:lnTo>
                <a:lnTo>
                  <a:pt x="414084" y="87137"/>
                </a:lnTo>
                <a:cubicBezTo>
                  <a:pt x="414084" y="39938"/>
                  <a:pt x="453959" y="0"/>
                  <a:pt x="501085" y="0"/>
                </a:cubicBezTo>
                <a:close/>
              </a:path>
            </a:pathLst>
          </a:custGeom>
          <a:solidFill>
            <a:schemeClr val="bg2">
              <a:alpha val="6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63" name="Freeform 162"/>
          <p:cNvSpPr>
            <a:spLocks/>
          </p:cNvSpPr>
          <p:nvPr/>
        </p:nvSpPr>
        <p:spPr bwMode="auto">
          <a:xfrm>
            <a:off x="2389900" y="1263280"/>
            <a:ext cx="1144329" cy="566854"/>
          </a:xfrm>
          <a:custGeom>
            <a:avLst/>
            <a:gdLst>
              <a:gd name="connsiteX0" fmla="*/ 501085 w 826646"/>
              <a:gd name="connsiteY0" fmla="*/ 0 h 409487"/>
              <a:gd name="connsiteX1" fmla="*/ 602585 w 826646"/>
              <a:gd name="connsiteY1" fmla="*/ 0 h 409487"/>
              <a:gd name="connsiteX2" fmla="*/ 693210 w 826646"/>
              <a:gd name="connsiteY2" fmla="*/ 87137 h 409487"/>
              <a:gd name="connsiteX3" fmla="*/ 687394 w 826646"/>
              <a:gd name="connsiteY3" fmla="*/ 116639 h 409487"/>
              <a:gd name="connsiteX4" fmla="*/ 714829 w 826646"/>
              <a:gd name="connsiteY4" fmla="*/ 122063 h 409487"/>
              <a:gd name="connsiteX5" fmla="*/ 769897 w 826646"/>
              <a:gd name="connsiteY5" fmla="*/ 205796 h 409487"/>
              <a:gd name="connsiteX6" fmla="*/ 763446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6 w 826646"/>
              <a:gd name="connsiteY10" fmla="*/ 409487 h 409487"/>
              <a:gd name="connsiteX11" fmla="*/ 0 w 826646"/>
              <a:gd name="connsiteY11" fmla="*/ 322350 h 409487"/>
              <a:gd name="connsiteX12" fmla="*/ 87016 w 826646"/>
              <a:gd name="connsiteY12" fmla="*/ 231583 h 409487"/>
              <a:gd name="connsiteX13" fmla="*/ 187865 w 826646"/>
              <a:gd name="connsiteY13" fmla="*/ 231583 h 409487"/>
              <a:gd name="connsiteX14" fmla="*/ 182505 w 826646"/>
              <a:gd name="connsiteY14" fmla="*/ 205796 h 409487"/>
              <a:gd name="connsiteX15" fmla="*/ 269526 w 826646"/>
              <a:gd name="connsiteY15" fmla="*/ 115029 h 409487"/>
              <a:gd name="connsiteX16" fmla="*/ 404767 w 826646"/>
              <a:gd name="connsiteY16" fmla="*/ 115029 h 409487"/>
              <a:gd name="connsiteX17" fmla="*/ 419539 w 826646"/>
              <a:gd name="connsiteY17" fmla="*/ 115029 h 409487"/>
              <a:gd name="connsiteX18" fmla="*/ 414084 w 826646"/>
              <a:gd name="connsiteY18" fmla="*/ 87137 h 409487"/>
              <a:gd name="connsiteX19" fmla="*/ 501085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5" y="0"/>
                </a:moveTo>
                <a:cubicBezTo>
                  <a:pt x="602585" y="0"/>
                  <a:pt x="602585" y="0"/>
                  <a:pt x="602585" y="0"/>
                </a:cubicBezTo>
                <a:cubicBezTo>
                  <a:pt x="653335" y="0"/>
                  <a:pt x="693210" y="39938"/>
                  <a:pt x="693210" y="87137"/>
                </a:cubicBezTo>
                <a:lnTo>
                  <a:pt x="687394" y="116639"/>
                </a:lnTo>
                <a:lnTo>
                  <a:pt x="714829" y="122063"/>
                </a:lnTo>
                <a:cubicBezTo>
                  <a:pt x="747462" y="135679"/>
                  <a:pt x="769897" y="167674"/>
                  <a:pt x="769897" y="205796"/>
                </a:cubicBezTo>
                <a:lnTo>
                  <a:pt x="763446" y="236587"/>
                </a:lnTo>
                <a:lnTo>
                  <a:pt x="773111" y="238618"/>
                </a:lnTo>
                <a:cubicBezTo>
                  <a:pt x="804213" y="252233"/>
                  <a:pt x="826646" y="284228"/>
                  <a:pt x="826646" y="322350"/>
                </a:cubicBezTo>
                <a:cubicBezTo>
                  <a:pt x="826646" y="369549"/>
                  <a:pt x="786764" y="409487"/>
                  <a:pt x="739631" y="409487"/>
                </a:cubicBezTo>
                <a:cubicBezTo>
                  <a:pt x="87016" y="409487"/>
                  <a:pt x="87016" y="409487"/>
                  <a:pt x="87016" y="409487"/>
                </a:cubicBezTo>
                <a:cubicBezTo>
                  <a:pt x="39882" y="409487"/>
                  <a:pt x="0" y="369549"/>
                  <a:pt x="0" y="322350"/>
                </a:cubicBezTo>
                <a:cubicBezTo>
                  <a:pt x="0" y="271521"/>
                  <a:pt x="39882" y="231583"/>
                  <a:pt x="87016" y="231583"/>
                </a:cubicBezTo>
                <a:lnTo>
                  <a:pt x="187865" y="231583"/>
                </a:lnTo>
                <a:lnTo>
                  <a:pt x="182505" y="205796"/>
                </a:lnTo>
                <a:cubicBezTo>
                  <a:pt x="182505" y="154967"/>
                  <a:pt x="222390" y="115029"/>
                  <a:pt x="269526" y="115029"/>
                </a:cubicBezTo>
                <a:cubicBezTo>
                  <a:pt x="320742" y="115029"/>
                  <a:pt x="365555" y="115029"/>
                  <a:pt x="404767" y="115029"/>
                </a:cubicBezTo>
                <a:lnTo>
                  <a:pt x="419539" y="115029"/>
                </a:lnTo>
                <a:lnTo>
                  <a:pt x="414084" y="87137"/>
                </a:lnTo>
                <a:cubicBezTo>
                  <a:pt x="414084" y="39938"/>
                  <a:pt x="453959" y="0"/>
                  <a:pt x="501085" y="0"/>
                </a:cubicBezTo>
                <a:close/>
              </a:path>
            </a:pathLst>
          </a:custGeom>
          <a:solidFill>
            <a:schemeClr val="bg2">
              <a:alpha val="6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65" name="Freeform 164"/>
          <p:cNvSpPr>
            <a:spLocks/>
          </p:cNvSpPr>
          <p:nvPr/>
        </p:nvSpPr>
        <p:spPr bwMode="auto">
          <a:xfrm flipH="1">
            <a:off x="-238765" y="1766101"/>
            <a:ext cx="922958" cy="457196"/>
          </a:xfrm>
          <a:custGeom>
            <a:avLst/>
            <a:gdLst>
              <a:gd name="connsiteX0" fmla="*/ 501085 w 826646"/>
              <a:gd name="connsiteY0" fmla="*/ 0 h 409487"/>
              <a:gd name="connsiteX1" fmla="*/ 602585 w 826646"/>
              <a:gd name="connsiteY1" fmla="*/ 0 h 409487"/>
              <a:gd name="connsiteX2" fmla="*/ 693210 w 826646"/>
              <a:gd name="connsiteY2" fmla="*/ 87137 h 409487"/>
              <a:gd name="connsiteX3" fmla="*/ 687394 w 826646"/>
              <a:gd name="connsiteY3" fmla="*/ 116639 h 409487"/>
              <a:gd name="connsiteX4" fmla="*/ 714829 w 826646"/>
              <a:gd name="connsiteY4" fmla="*/ 122063 h 409487"/>
              <a:gd name="connsiteX5" fmla="*/ 769897 w 826646"/>
              <a:gd name="connsiteY5" fmla="*/ 205796 h 409487"/>
              <a:gd name="connsiteX6" fmla="*/ 763446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6 w 826646"/>
              <a:gd name="connsiteY10" fmla="*/ 409487 h 409487"/>
              <a:gd name="connsiteX11" fmla="*/ 0 w 826646"/>
              <a:gd name="connsiteY11" fmla="*/ 322350 h 409487"/>
              <a:gd name="connsiteX12" fmla="*/ 87016 w 826646"/>
              <a:gd name="connsiteY12" fmla="*/ 231583 h 409487"/>
              <a:gd name="connsiteX13" fmla="*/ 187865 w 826646"/>
              <a:gd name="connsiteY13" fmla="*/ 231583 h 409487"/>
              <a:gd name="connsiteX14" fmla="*/ 182505 w 826646"/>
              <a:gd name="connsiteY14" fmla="*/ 205796 h 409487"/>
              <a:gd name="connsiteX15" fmla="*/ 269526 w 826646"/>
              <a:gd name="connsiteY15" fmla="*/ 115029 h 409487"/>
              <a:gd name="connsiteX16" fmla="*/ 404767 w 826646"/>
              <a:gd name="connsiteY16" fmla="*/ 115029 h 409487"/>
              <a:gd name="connsiteX17" fmla="*/ 419539 w 826646"/>
              <a:gd name="connsiteY17" fmla="*/ 115029 h 409487"/>
              <a:gd name="connsiteX18" fmla="*/ 414084 w 826646"/>
              <a:gd name="connsiteY18" fmla="*/ 87137 h 409487"/>
              <a:gd name="connsiteX19" fmla="*/ 501085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5" y="0"/>
                </a:moveTo>
                <a:cubicBezTo>
                  <a:pt x="602585" y="0"/>
                  <a:pt x="602585" y="0"/>
                  <a:pt x="602585" y="0"/>
                </a:cubicBezTo>
                <a:cubicBezTo>
                  <a:pt x="653335" y="0"/>
                  <a:pt x="693210" y="39938"/>
                  <a:pt x="693210" y="87137"/>
                </a:cubicBezTo>
                <a:lnTo>
                  <a:pt x="687394" y="116639"/>
                </a:lnTo>
                <a:lnTo>
                  <a:pt x="714829" y="122063"/>
                </a:lnTo>
                <a:cubicBezTo>
                  <a:pt x="747462" y="135679"/>
                  <a:pt x="769897" y="167674"/>
                  <a:pt x="769897" y="205796"/>
                </a:cubicBezTo>
                <a:lnTo>
                  <a:pt x="763446" y="236587"/>
                </a:lnTo>
                <a:lnTo>
                  <a:pt x="773111" y="238618"/>
                </a:lnTo>
                <a:cubicBezTo>
                  <a:pt x="804213" y="252233"/>
                  <a:pt x="826646" y="284228"/>
                  <a:pt x="826646" y="322350"/>
                </a:cubicBezTo>
                <a:cubicBezTo>
                  <a:pt x="826646" y="369549"/>
                  <a:pt x="786764" y="409487"/>
                  <a:pt x="739631" y="409487"/>
                </a:cubicBezTo>
                <a:cubicBezTo>
                  <a:pt x="87016" y="409487"/>
                  <a:pt x="87016" y="409487"/>
                  <a:pt x="87016" y="409487"/>
                </a:cubicBezTo>
                <a:cubicBezTo>
                  <a:pt x="39882" y="409487"/>
                  <a:pt x="0" y="369549"/>
                  <a:pt x="0" y="322350"/>
                </a:cubicBezTo>
                <a:cubicBezTo>
                  <a:pt x="0" y="271521"/>
                  <a:pt x="39882" y="231583"/>
                  <a:pt x="87016" y="231583"/>
                </a:cubicBezTo>
                <a:lnTo>
                  <a:pt x="187865" y="231583"/>
                </a:lnTo>
                <a:lnTo>
                  <a:pt x="182505" y="205796"/>
                </a:lnTo>
                <a:cubicBezTo>
                  <a:pt x="182505" y="154967"/>
                  <a:pt x="222390" y="115029"/>
                  <a:pt x="269526" y="115029"/>
                </a:cubicBezTo>
                <a:cubicBezTo>
                  <a:pt x="320742" y="115029"/>
                  <a:pt x="365555" y="115029"/>
                  <a:pt x="404767" y="115029"/>
                </a:cubicBezTo>
                <a:lnTo>
                  <a:pt x="419539" y="115029"/>
                </a:lnTo>
                <a:lnTo>
                  <a:pt x="414084" y="87137"/>
                </a:lnTo>
                <a:cubicBezTo>
                  <a:pt x="414084" y="39938"/>
                  <a:pt x="453959" y="0"/>
                  <a:pt x="501085" y="0"/>
                </a:cubicBezTo>
                <a:close/>
              </a:path>
            </a:pathLst>
          </a:custGeom>
          <a:solidFill>
            <a:schemeClr val="bg2">
              <a:alpha val="6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67" name="Freeform 166"/>
          <p:cNvSpPr>
            <a:spLocks/>
          </p:cNvSpPr>
          <p:nvPr/>
        </p:nvSpPr>
        <p:spPr bwMode="auto">
          <a:xfrm>
            <a:off x="7735771" y="344085"/>
            <a:ext cx="970414" cy="480704"/>
          </a:xfrm>
          <a:custGeom>
            <a:avLst/>
            <a:gdLst>
              <a:gd name="connsiteX0" fmla="*/ 501085 w 826646"/>
              <a:gd name="connsiteY0" fmla="*/ 0 h 409487"/>
              <a:gd name="connsiteX1" fmla="*/ 602585 w 826646"/>
              <a:gd name="connsiteY1" fmla="*/ 0 h 409487"/>
              <a:gd name="connsiteX2" fmla="*/ 693210 w 826646"/>
              <a:gd name="connsiteY2" fmla="*/ 87137 h 409487"/>
              <a:gd name="connsiteX3" fmla="*/ 687394 w 826646"/>
              <a:gd name="connsiteY3" fmla="*/ 116639 h 409487"/>
              <a:gd name="connsiteX4" fmla="*/ 714829 w 826646"/>
              <a:gd name="connsiteY4" fmla="*/ 122063 h 409487"/>
              <a:gd name="connsiteX5" fmla="*/ 769897 w 826646"/>
              <a:gd name="connsiteY5" fmla="*/ 205796 h 409487"/>
              <a:gd name="connsiteX6" fmla="*/ 763446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6 w 826646"/>
              <a:gd name="connsiteY10" fmla="*/ 409487 h 409487"/>
              <a:gd name="connsiteX11" fmla="*/ 0 w 826646"/>
              <a:gd name="connsiteY11" fmla="*/ 322350 h 409487"/>
              <a:gd name="connsiteX12" fmla="*/ 87016 w 826646"/>
              <a:gd name="connsiteY12" fmla="*/ 231583 h 409487"/>
              <a:gd name="connsiteX13" fmla="*/ 187865 w 826646"/>
              <a:gd name="connsiteY13" fmla="*/ 231583 h 409487"/>
              <a:gd name="connsiteX14" fmla="*/ 182505 w 826646"/>
              <a:gd name="connsiteY14" fmla="*/ 205796 h 409487"/>
              <a:gd name="connsiteX15" fmla="*/ 269526 w 826646"/>
              <a:gd name="connsiteY15" fmla="*/ 115029 h 409487"/>
              <a:gd name="connsiteX16" fmla="*/ 404767 w 826646"/>
              <a:gd name="connsiteY16" fmla="*/ 115029 h 409487"/>
              <a:gd name="connsiteX17" fmla="*/ 419539 w 826646"/>
              <a:gd name="connsiteY17" fmla="*/ 115029 h 409487"/>
              <a:gd name="connsiteX18" fmla="*/ 414084 w 826646"/>
              <a:gd name="connsiteY18" fmla="*/ 87137 h 409487"/>
              <a:gd name="connsiteX19" fmla="*/ 501085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5" y="0"/>
                </a:moveTo>
                <a:cubicBezTo>
                  <a:pt x="602585" y="0"/>
                  <a:pt x="602585" y="0"/>
                  <a:pt x="602585" y="0"/>
                </a:cubicBezTo>
                <a:cubicBezTo>
                  <a:pt x="653335" y="0"/>
                  <a:pt x="693210" y="39938"/>
                  <a:pt x="693210" y="87137"/>
                </a:cubicBezTo>
                <a:lnTo>
                  <a:pt x="687394" y="116639"/>
                </a:lnTo>
                <a:lnTo>
                  <a:pt x="714829" y="122063"/>
                </a:lnTo>
                <a:cubicBezTo>
                  <a:pt x="747462" y="135679"/>
                  <a:pt x="769897" y="167674"/>
                  <a:pt x="769897" y="205796"/>
                </a:cubicBezTo>
                <a:lnTo>
                  <a:pt x="763446" y="236587"/>
                </a:lnTo>
                <a:lnTo>
                  <a:pt x="773111" y="238618"/>
                </a:lnTo>
                <a:cubicBezTo>
                  <a:pt x="804213" y="252233"/>
                  <a:pt x="826646" y="284228"/>
                  <a:pt x="826646" y="322350"/>
                </a:cubicBezTo>
                <a:cubicBezTo>
                  <a:pt x="826646" y="369549"/>
                  <a:pt x="786764" y="409487"/>
                  <a:pt x="739631" y="409487"/>
                </a:cubicBezTo>
                <a:cubicBezTo>
                  <a:pt x="87016" y="409487"/>
                  <a:pt x="87016" y="409487"/>
                  <a:pt x="87016" y="409487"/>
                </a:cubicBezTo>
                <a:cubicBezTo>
                  <a:pt x="39882" y="409487"/>
                  <a:pt x="0" y="369549"/>
                  <a:pt x="0" y="322350"/>
                </a:cubicBezTo>
                <a:cubicBezTo>
                  <a:pt x="0" y="271521"/>
                  <a:pt x="39882" y="231583"/>
                  <a:pt x="87016" y="231583"/>
                </a:cubicBezTo>
                <a:lnTo>
                  <a:pt x="187865" y="231583"/>
                </a:lnTo>
                <a:lnTo>
                  <a:pt x="182505" y="205796"/>
                </a:lnTo>
                <a:cubicBezTo>
                  <a:pt x="182505" y="154967"/>
                  <a:pt x="222390" y="115029"/>
                  <a:pt x="269526" y="115029"/>
                </a:cubicBezTo>
                <a:cubicBezTo>
                  <a:pt x="320742" y="115029"/>
                  <a:pt x="365555" y="115029"/>
                  <a:pt x="404767" y="115029"/>
                </a:cubicBezTo>
                <a:lnTo>
                  <a:pt x="419539" y="115029"/>
                </a:lnTo>
                <a:lnTo>
                  <a:pt x="414084" y="87137"/>
                </a:lnTo>
                <a:cubicBezTo>
                  <a:pt x="414084" y="39938"/>
                  <a:pt x="453959" y="0"/>
                  <a:pt x="501085" y="0"/>
                </a:cubicBezTo>
                <a:close/>
              </a:path>
            </a:pathLst>
          </a:custGeom>
          <a:solidFill>
            <a:schemeClr val="bg2">
              <a:alpha val="6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865089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19846-0927-4169-8C82-0BC67D7C3B20}"/>
              </a:ext>
            </a:extLst>
          </p:cNvPr>
          <p:cNvSpPr/>
          <p:nvPr/>
        </p:nvSpPr>
        <p:spPr>
          <a:xfrm>
            <a:off x="0" y="0"/>
            <a:ext cx="9144000" cy="1741118"/>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Setting the bar</a:t>
            </a:r>
          </a:p>
        </p:txBody>
      </p:sp>
      <p:sp>
        <p:nvSpPr>
          <p:cNvPr id="49" name="Rectangle 48">
            <a:extLst>
              <a:ext uri="{FF2B5EF4-FFF2-40B4-BE49-F238E27FC236}">
                <a16:creationId xmlns:a16="http://schemas.microsoft.com/office/drawing/2014/main" id="{22841C32-4699-4C01-A8F2-879BBA38CFC0}"/>
              </a:ext>
            </a:extLst>
          </p:cNvPr>
          <p:cNvSpPr/>
          <p:nvPr/>
        </p:nvSpPr>
        <p:spPr>
          <a:xfrm>
            <a:off x="-76840" y="2906020"/>
            <a:ext cx="5291777" cy="4572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685862"/>
            <a:r>
              <a:rPr lang="en-US" sz="1200" dirty="0">
                <a:solidFill>
                  <a:schemeClr val="bg1"/>
                </a:solidFill>
              </a:rPr>
              <a:t>Gartner Magic Quadrant Unified Communications: Leader</a:t>
            </a:r>
          </a:p>
          <a:p>
            <a:pPr algn="ctr" defTabSz="685862"/>
            <a:r>
              <a:rPr lang="en-US" sz="900" dirty="0">
                <a:solidFill>
                  <a:schemeClr val="tx1"/>
                </a:solidFill>
              </a:rPr>
              <a:t> May 2018</a:t>
            </a:r>
          </a:p>
        </p:txBody>
      </p:sp>
      <p:sp>
        <p:nvSpPr>
          <p:cNvPr id="50" name="Rectangle 49">
            <a:extLst>
              <a:ext uri="{FF2B5EF4-FFF2-40B4-BE49-F238E27FC236}">
                <a16:creationId xmlns:a16="http://schemas.microsoft.com/office/drawing/2014/main" id="{8F3EAFB2-9E8A-4DF5-A103-73052450311D}"/>
              </a:ext>
            </a:extLst>
          </p:cNvPr>
          <p:cNvSpPr/>
          <p:nvPr/>
        </p:nvSpPr>
        <p:spPr>
          <a:xfrm>
            <a:off x="268941" y="3992036"/>
            <a:ext cx="4726791" cy="4572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685862"/>
            <a:r>
              <a:rPr lang="en-US" sz="1200" dirty="0">
                <a:solidFill>
                  <a:schemeClr val="bg1"/>
                </a:solidFill>
              </a:rPr>
              <a:t>Aragon Research Globe Web and Video Conferencing: Leader</a:t>
            </a:r>
          </a:p>
          <a:p>
            <a:pPr algn="ctr" defTabSz="685862"/>
            <a:r>
              <a:rPr lang="en-US" sz="900" dirty="0">
                <a:solidFill>
                  <a:schemeClr val="tx1"/>
                </a:solidFill>
              </a:rPr>
              <a:t>January 2019</a:t>
            </a:r>
          </a:p>
        </p:txBody>
      </p:sp>
      <p:sp>
        <p:nvSpPr>
          <p:cNvPr id="51" name="Rectangle 50">
            <a:extLst>
              <a:ext uri="{FF2B5EF4-FFF2-40B4-BE49-F238E27FC236}">
                <a16:creationId xmlns:a16="http://schemas.microsoft.com/office/drawing/2014/main" id="{40A8400D-6EDA-4E4F-B9F0-DF41EFDCF576}"/>
              </a:ext>
            </a:extLst>
          </p:cNvPr>
          <p:cNvSpPr/>
          <p:nvPr/>
        </p:nvSpPr>
        <p:spPr>
          <a:xfrm>
            <a:off x="-88074" y="3471880"/>
            <a:ext cx="5440295" cy="4572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685862"/>
            <a:r>
              <a:rPr lang="en-US" sz="1200" dirty="0">
                <a:solidFill>
                  <a:schemeClr val="bg1"/>
                </a:solidFill>
              </a:rPr>
              <a:t>IDC MarketScape for Enterprise Video Conferencing Equipment: Leader </a:t>
            </a:r>
            <a:br>
              <a:rPr lang="en-US" sz="1050" dirty="0">
                <a:solidFill>
                  <a:schemeClr val="tx1"/>
                </a:solidFill>
              </a:rPr>
            </a:br>
            <a:r>
              <a:rPr lang="en-US" sz="1050" dirty="0">
                <a:solidFill>
                  <a:schemeClr val="tx1"/>
                </a:solidFill>
              </a:rPr>
              <a:t>July </a:t>
            </a:r>
            <a:r>
              <a:rPr lang="en-US" sz="900" dirty="0">
                <a:solidFill>
                  <a:schemeClr val="tx1"/>
                </a:solidFill>
              </a:rPr>
              <a:t>2018</a:t>
            </a:r>
            <a:endParaRPr lang="en-US" sz="1100" dirty="0">
              <a:solidFill>
                <a:schemeClr val="tx1"/>
              </a:solidFill>
            </a:endParaRPr>
          </a:p>
        </p:txBody>
      </p:sp>
      <p:sp>
        <p:nvSpPr>
          <p:cNvPr id="52" name="Rectangle 51">
            <a:extLst>
              <a:ext uri="{FF2B5EF4-FFF2-40B4-BE49-F238E27FC236}">
                <a16:creationId xmlns:a16="http://schemas.microsoft.com/office/drawing/2014/main" id="{D285B4A9-2155-4508-AEFF-11DDF26565BB}"/>
              </a:ext>
            </a:extLst>
          </p:cNvPr>
          <p:cNvSpPr/>
          <p:nvPr/>
        </p:nvSpPr>
        <p:spPr>
          <a:xfrm>
            <a:off x="184417" y="2363012"/>
            <a:ext cx="4811315" cy="4572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685862"/>
            <a:r>
              <a:rPr lang="en-US" sz="1200" dirty="0">
                <a:solidFill>
                  <a:schemeClr val="bg1"/>
                </a:solidFill>
              </a:rPr>
              <a:t>Gartner Magic Quadrant Meeting Solutions: Leader</a:t>
            </a:r>
            <a:r>
              <a:rPr lang="en-US" sz="1100" dirty="0">
                <a:solidFill>
                  <a:schemeClr val="bg1"/>
                </a:solidFill>
              </a:rPr>
              <a:t> </a:t>
            </a:r>
            <a:br>
              <a:rPr lang="en-US" sz="1100" dirty="0">
                <a:solidFill>
                  <a:schemeClr val="bg1"/>
                </a:solidFill>
              </a:rPr>
            </a:br>
            <a:r>
              <a:rPr lang="en-US" sz="900" dirty="0">
                <a:solidFill>
                  <a:schemeClr val="tx1"/>
                </a:solidFill>
              </a:rPr>
              <a:t>September 2018</a:t>
            </a:r>
            <a:endParaRPr lang="en-US" sz="1100" dirty="0">
              <a:solidFill>
                <a:schemeClr val="tx1"/>
              </a:solidFill>
            </a:endParaRPr>
          </a:p>
        </p:txBody>
      </p:sp>
      <p:cxnSp>
        <p:nvCxnSpPr>
          <p:cNvPr id="12" name="Straight Connector 11">
            <a:extLst>
              <a:ext uri="{FF2B5EF4-FFF2-40B4-BE49-F238E27FC236}">
                <a16:creationId xmlns:a16="http://schemas.microsoft.com/office/drawing/2014/main" id="{2AE695CB-7728-4432-8207-D1B75A6603CD}"/>
              </a:ext>
            </a:extLst>
          </p:cNvPr>
          <p:cNvCxnSpPr/>
          <p:nvPr/>
        </p:nvCxnSpPr>
        <p:spPr>
          <a:xfrm>
            <a:off x="5214937" y="2436312"/>
            <a:ext cx="0" cy="2011680"/>
          </a:xfrm>
          <a:prstGeom prst="line">
            <a:avLst/>
          </a:prstGeom>
          <a:ln w="12700" cap="rnd"/>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85ED052-1CE8-4D3D-B883-25659825A7B3}"/>
              </a:ext>
            </a:extLst>
          </p:cNvPr>
          <p:cNvGrpSpPr/>
          <p:nvPr/>
        </p:nvGrpSpPr>
        <p:grpSpPr>
          <a:xfrm>
            <a:off x="1505629" y="1164261"/>
            <a:ext cx="6132743" cy="934791"/>
            <a:chOff x="1962829" y="1164261"/>
            <a:chExt cx="6132743" cy="934791"/>
          </a:xfrm>
        </p:grpSpPr>
        <p:sp>
          <p:nvSpPr>
            <p:cNvPr id="9" name="Rectangle: Rounded Corners 8">
              <a:extLst>
                <a:ext uri="{FF2B5EF4-FFF2-40B4-BE49-F238E27FC236}">
                  <a16:creationId xmlns:a16="http://schemas.microsoft.com/office/drawing/2014/main" id="{BCC61998-1988-4DF6-8FAD-695601B34F19}"/>
                </a:ext>
              </a:extLst>
            </p:cNvPr>
            <p:cNvSpPr/>
            <p:nvPr/>
          </p:nvSpPr>
          <p:spPr>
            <a:xfrm>
              <a:off x="1969092" y="1184652"/>
              <a:ext cx="6126480" cy="91440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D016C53-2432-475F-9FA2-8A9C779B89B2}"/>
                </a:ext>
              </a:extLst>
            </p:cNvPr>
            <p:cNvSpPr/>
            <p:nvPr/>
          </p:nvSpPr>
          <p:spPr>
            <a:xfrm>
              <a:off x="3002375" y="1164261"/>
              <a:ext cx="3496470" cy="892552"/>
            </a:xfrm>
            <a:prstGeom prst="rect">
              <a:avLst/>
            </a:prstGeom>
          </p:spPr>
          <p:txBody>
            <a:bodyPr wrap="square" anchor="ctr">
              <a:noAutofit/>
            </a:bodyPr>
            <a:lstStyle/>
            <a:p>
              <a:pPr>
                <a:spcBef>
                  <a:spcPts val="0"/>
                </a:spcBef>
                <a:spcAft>
                  <a:spcPts val="0"/>
                </a:spcAft>
                <a:buClr>
                  <a:srgbClr val="FFFFFF"/>
                </a:buClr>
              </a:pPr>
              <a:r>
                <a:rPr lang="en-US" sz="2800" dirty="0">
                  <a:solidFill>
                    <a:schemeClr val="bg2"/>
                  </a:solidFill>
                  <a:latin typeface="+mj-lt"/>
                </a:rPr>
                <a:t>Market share</a:t>
              </a:r>
              <a:br>
                <a:rPr lang="en-US" sz="2800" dirty="0">
                  <a:solidFill>
                    <a:schemeClr val="bg2"/>
                  </a:solidFill>
                  <a:latin typeface="+mj-lt"/>
                </a:rPr>
              </a:br>
              <a:r>
                <a:rPr lang="en-US" dirty="0">
                  <a:solidFill>
                    <a:schemeClr val="bg2"/>
                  </a:solidFill>
                  <a:latin typeface="+mj-lt"/>
                </a:rPr>
                <a:t>Enterprise video and telephony</a:t>
              </a:r>
            </a:p>
          </p:txBody>
        </p:sp>
        <p:sp>
          <p:nvSpPr>
            <p:cNvPr id="8" name="Oval 7">
              <a:extLst>
                <a:ext uri="{FF2B5EF4-FFF2-40B4-BE49-F238E27FC236}">
                  <a16:creationId xmlns:a16="http://schemas.microsoft.com/office/drawing/2014/main" id="{128335DC-8C89-455C-A37F-0978AB207ACA}"/>
                </a:ext>
              </a:extLst>
            </p:cNvPr>
            <p:cNvSpPr>
              <a:spLocks noChangeAspect="1"/>
            </p:cNvSpPr>
            <p:nvPr/>
          </p:nvSpPr>
          <p:spPr>
            <a:xfrm>
              <a:off x="1962829" y="1184652"/>
              <a:ext cx="914400" cy="9144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latin typeface="CiscoSansTT Light" panose="020B0503020201020303" pitchFamily="34" charset="0"/>
                  <a:cs typeface="CiscoSansTT Light" panose="020B0503020201020303" pitchFamily="34" charset="0"/>
                </a:rPr>
                <a:t>#1</a:t>
              </a:r>
            </a:p>
          </p:txBody>
        </p:sp>
        <p:grpSp>
          <p:nvGrpSpPr>
            <p:cNvPr id="53" name="Group 52">
              <a:extLst>
                <a:ext uri="{FF2B5EF4-FFF2-40B4-BE49-F238E27FC236}">
                  <a16:creationId xmlns:a16="http://schemas.microsoft.com/office/drawing/2014/main" id="{E8A948E8-2B2F-4554-8FF5-B9100A1DE100}"/>
                </a:ext>
              </a:extLst>
            </p:cNvPr>
            <p:cNvGrpSpPr>
              <a:grpSpLocks noChangeAspect="1"/>
            </p:cNvGrpSpPr>
            <p:nvPr/>
          </p:nvGrpSpPr>
          <p:grpSpPr>
            <a:xfrm>
              <a:off x="6585758" y="1311124"/>
              <a:ext cx="1069847" cy="594360"/>
              <a:chOff x="5722180" y="10113"/>
              <a:chExt cx="957263" cy="531813"/>
            </a:xfrm>
          </p:grpSpPr>
          <p:grpSp>
            <p:nvGrpSpPr>
              <p:cNvPr id="54" name="Group 53">
                <a:extLst>
                  <a:ext uri="{FF2B5EF4-FFF2-40B4-BE49-F238E27FC236}">
                    <a16:creationId xmlns:a16="http://schemas.microsoft.com/office/drawing/2014/main" id="{7BF80A00-9E46-40BB-8A02-DA403FC1A73D}"/>
                  </a:ext>
                </a:extLst>
              </p:cNvPr>
              <p:cNvGrpSpPr/>
              <p:nvPr/>
            </p:nvGrpSpPr>
            <p:grpSpPr>
              <a:xfrm>
                <a:off x="5819482" y="187473"/>
                <a:ext cx="225528" cy="348025"/>
                <a:chOff x="5819482" y="187473"/>
                <a:chExt cx="225528" cy="348025"/>
              </a:xfrm>
              <a:solidFill>
                <a:schemeClr val="accent2"/>
              </a:solidFill>
            </p:grpSpPr>
            <p:sp>
              <p:nvSpPr>
                <p:cNvPr id="68" name="Freeform 680">
                  <a:extLst>
                    <a:ext uri="{FF2B5EF4-FFF2-40B4-BE49-F238E27FC236}">
                      <a16:creationId xmlns:a16="http://schemas.microsoft.com/office/drawing/2014/main" id="{BBDEE1B6-53CF-4F8E-AAD6-E6E4EE09B314}"/>
                    </a:ext>
                  </a:extLst>
                </p:cNvPr>
                <p:cNvSpPr>
                  <a:spLocks/>
                </p:cNvSpPr>
                <p:nvPr/>
              </p:nvSpPr>
              <p:spPr bwMode="auto">
                <a:xfrm>
                  <a:off x="5819482" y="361923"/>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9" name="Freeform 7">
                  <a:extLst>
                    <a:ext uri="{FF2B5EF4-FFF2-40B4-BE49-F238E27FC236}">
                      <a16:creationId xmlns:a16="http://schemas.microsoft.com/office/drawing/2014/main" id="{7A3B6C0F-D719-4EF4-9DEA-8068B05DD36F}"/>
                    </a:ext>
                  </a:extLst>
                </p:cNvPr>
                <p:cNvSpPr>
                  <a:spLocks/>
                </p:cNvSpPr>
                <p:nvPr/>
              </p:nvSpPr>
              <p:spPr bwMode="auto">
                <a:xfrm>
                  <a:off x="5864273" y="187473"/>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54">
                <a:extLst>
                  <a:ext uri="{FF2B5EF4-FFF2-40B4-BE49-F238E27FC236}">
                    <a16:creationId xmlns:a16="http://schemas.microsoft.com/office/drawing/2014/main" id="{5E4E181B-C889-4991-918A-9670B0223275}"/>
                  </a:ext>
                </a:extLst>
              </p:cNvPr>
              <p:cNvGrpSpPr/>
              <p:nvPr/>
            </p:nvGrpSpPr>
            <p:grpSpPr>
              <a:xfrm>
                <a:off x="6093802" y="187473"/>
                <a:ext cx="225528" cy="348025"/>
                <a:chOff x="5819482" y="187473"/>
                <a:chExt cx="225528" cy="348025"/>
              </a:xfrm>
              <a:solidFill>
                <a:schemeClr val="accent5"/>
              </a:solidFill>
            </p:grpSpPr>
            <p:sp>
              <p:nvSpPr>
                <p:cNvPr id="66" name="Freeform 678">
                  <a:extLst>
                    <a:ext uri="{FF2B5EF4-FFF2-40B4-BE49-F238E27FC236}">
                      <a16:creationId xmlns:a16="http://schemas.microsoft.com/office/drawing/2014/main" id="{DC70BFA6-68C1-427B-BEBD-5E4783833079}"/>
                    </a:ext>
                  </a:extLst>
                </p:cNvPr>
                <p:cNvSpPr>
                  <a:spLocks/>
                </p:cNvSpPr>
                <p:nvPr/>
              </p:nvSpPr>
              <p:spPr bwMode="auto">
                <a:xfrm>
                  <a:off x="5819482" y="361923"/>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7" name="Freeform 7">
                  <a:extLst>
                    <a:ext uri="{FF2B5EF4-FFF2-40B4-BE49-F238E27FC236}">
                      <a16:creationId xmlns:a16="http://schemas.microsoft.com/office/drawing/2014/main" id="{ACD15C3E-6494-49CE-BE56-5118CF7EB871}"/>
                    </a:ext>
                  </a:extLst>
                </p:cNvPr>
                <p:cNvSpPr>
                  <a:spLocks/>
                </p:cNvSpPr>
                <p:nvPr/>
              </p:nvSpPr>
              <p:spPr bwMode="auto">
                <a:xfrm>
                  <a:off x="5864273" y="187473"/>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a:extLst>
                  <a:ext uri="{FF2B5EF4-FFF2-40B4-BE49-F238E27FC236}">
                    <a16:creationId xmlns:a16="http://schemas.microsoft.com/office/drawing/2014/main" id="{D2715B4F-C16F-4142-8B3A-D004AFD94D64}"/>
                  </a:ext>
                </a:extLst>
              </p:cNvPr>
              <p:cNvGrpSpPr/>
              <p:nvPr/>
            </p:nvGrpSpPr>
            <p:grpSpPr>
              <a:xfrm>
                <a:off x="6368122" y="187473"/>
                <a:ext cx="225528" cy="348025"/>
                <a:chOff x="5819482" y="187473"/>
                <a:chExt cx="225528" cy="348025"/>
              </a:xfrm>
              <a:solidFill>
                <a:schemeClr val="accent1"/>
              </a:solidFill>
            </p:grpSpPr>
            <p:sp>
              <p:nvSpPr>
                <p:cNvPr id="64" name="Freeform 676">
                  <a:extLst>
                    <a:ext uri="{FF2B5EF4-FFF2-40B4-BE49-F238E27FC236}">
                      <a16:creationId xmlns:a16="http://schemas.microsoft.com/office/drawing/2014/main" id="{3D8B7C71-FA42-4144-8AEA-C7ACECB1C9BD}"/>
                    </a:ext>
                  </a:extLst>
                </p:cNvPr>
                <p:cNvSpPr>
                  <a:spLocks/>
                </p:cNvSpPr>
                <p:nvPr/>
              </p:nvSpPr>
              <p:spPr bwMode="auto">
                <a:xfrm>
                  <a:off x="5819482" y="361923"/>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5" name="Freeform 7">
                  <a:extLst>
                    <a:ext uri="{FF2B5EF4-FFF2-40B4-BE49-F238E27FC236}">
                      <a16:creationId xmlns:a16="http://schemas.microsoft.com/office/drawing/2014/main" id="{6B4E4C4C-8C3E-4117-B7A6-585DAC6F38C8}"/>
                    </a:ext>
                  </a:extLst>
                </p:cNvPr>
                <p:cNvSpPr>
                  <a:spLocks/>
                </p:cNvSpPr>
                <p:nvPr/>
              </p:nvSpPr>
              <p:spPr bwMode="auto">
                <a:xfrm>
                  <a:off x="5864273" y="187473"/>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7" name="Freeform 49">
                <a:extLst>
                  <a:ext uri="{FF2B5EF4-FFF2-40B4-BE49-F238E27FC236}">
                    <a16:creationId xmlns:a16="http://schemas.microsoft.com/office/drawing/2014/main" id="{7940458D-5FB8-4FB1-955F-B3E5B235CA4F}"/>
                  </a:ext>
                </a:extLst>
              </p:cNvPr>
              <p:cNvSpPr>
                <a:spLocks/>
              </p:cNvSpPr>
              <p:nvPr/>
            </p:nvSpPr>
            <p:spPr bwMode="auto">
              <a:xfrm>
                <a:off x="6146042" y="22813"/>
                <a:ext cx="111125" cy="111125"/>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0">
                <a:extLst>
                  <a:ext uri="{FF2B5EF4-FFF2-40B4-BE49-F238E27FC236}">
                    <a16:creationId xmlns:a16="http://schemas.microsoft.com/office/drawing/2014/main" id="{D71B3ED2-74C7-41C7-89D8-53A098F863F7}"/>
                  </a:ext>
                </a:extLst>
              </p:cNvPr>
              <p:cNvSpPr>
                <a:spLocks/>
              </p:cNvSpPr>
              <p:nvPr/>
            </p:nvSpPr>
            <p:spPr bwMode="auto">
              <a:xfrm>
                <a:off x="6133342" y="10113"/>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1">
                <a:extLst>
                  <a:ext uri="{FF2B5EF4-FFF2-40B4-BE49-F238E27FC236}">
                    <a16:creationId xmlns:a16="http://schemas.microsoft.com/office/drawing/2014/main" id="{09DFB9F0-F33F-475E-AE1D-2075032BF97E}"/>
                  </a:ext>
                </a:extLst>
              </p:cNvPr>
              <p:cNvSpPr>
                <a:spLocks noEditPoints="1"/>
              </p:cNvSpPr>
              <p:nvPr/>
            </p:nvSpPr>
            <p:spPr bwMode="auto">
              <a:xfrm>
                <a:off x="5722180" y="127588"/>
                <a:ext cx="957263"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2">
                <a:extLst>
                  <a:ext uri="{FF2B5EF4-FFF2-40B4-BE49-F238E27FC236}">
                    <a16:creationId xmlns:a16="http://schemas.microsoft.com/office/drawing/2014/main" id="{F7748FF8-9CDE-44C0-AE39-B0E5DF9D0B96}"/>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
                <a:extLst>
                  <a:ext uri="{FF2B5EF4-FFF2-40B4-BE49-F238E27FC236}">
                    <a16:creationId xmlns:a16="http://schemas.microsoft.com/office/drawing/2014/main" id="{B96ADF63-E2C6-4AD0-9479-C607D7128C15}"/>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70" name="TextBox 69">
            <a:extLst>
              <a:ext uri="{FF2B5EF4-FFF2-40B4-BE49-F238E27FC236}">
                <a16:creationId xmlns:a16="http://schemas.microsoft.com/office/drawing/2014/main" id="{D6689FF6-3BC0-4AFD-B35B-FE5E22ABF16A}"/>
              </a:ext>
            </a:extLst>
          </p:cNvPr>
          <p:cNvSpPr txBox="1"/>
          <p:nvPr/>
        </p:nvSpPr>
        <p:spPr>
          <a:xfrm>
            <a:off x="5489503" y="3413742"/>
            <a:ext cx="2919205" cy="13741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defPPr>
              <a:defRPr lang="en-US"/>
            </a:defPPr>
            <a:lvl1pPr algn="ctr" defTabSz="685862">
              <a:defRPr sz="140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600"/>
              </a:spcAft>
            </a:pPr>
            <a:r>
              <a:rPr lang="en-US" dirty="0"/>
              <a:t>23 Red Dot </a:t>
            </a:r>
            <a:br>
              <a:rPr lang="en-US" dirty="0"/>
            </a:br>
            <a:r>
              <a:rPr lang="en-US" dirty="0"/>
              <a:t>design awards</a:t>
            </a:r>
          </a:p>
          <a:p>
            <a:pPr>
              <a:spcAft>
                <a:spcPts val="600"/>
              </a:spcAft>
            </a:pPr>
            <a:r>
              <a:rPr lang="en-US" dirty="0"/>
              <a:t>Red Dot Best of </a:t>
            </a:r>
            <a:br>
              <a:rPr lang="en-US" dirty="0"/>
            </a:br>
            <a:r>
              <a:rPr lang="en-US" dirty="0"/>
              <a:t>the Best for Cisco Webex Board and Webex Room Kit Mini</a:t>
            </a:r>
          </a:p>
        </p:txBody>
      </p:sp>
      <p:pic>
        <p:nvPicPr>
          <p:cNvPr id="15" name="Picture 14">
            <a:extLst>
              <a:ext uri="{FF2B5EF4-FFF2-40B4-BE49-F238E27FC236}">
                <a16:creationId xmlns:a16="http://schemas.microsoft.com/office/drawing/2014/main" id="{5717C4BD-9AFF-4730-B9BE-BF19E6AF912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49221" y="2373175"/>
            <a:ext cx="1573365" cy="914400"/>
          </a:xfrm>
          <a:prstGeom prst="rect">
            <a:avLst/>
          </a:prstGeom>
        </p:spPr>
      </p:pic>
    </p:spTree>
    <p:extLst>
      <p:ext uri="{BB962C8B-B14F-4D97-AF65-F5344CB8AC3E}">
        <p14:creationId xmlns:p14="http://schemas.microsoft.com/office/powerpoint/2010/main" val="216816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BD4745-68D5-41D0-A551-7FB89080DDD7}"/>
              </a:ext>
            </a:extLst>
          </p:cNvPr>
          <p:cNvSpPr>
            <a:spLocks noGrp="1"/>
          </p:cNvSpPr>
          <p:nvPr>
            <p:ph type="title"/>
          </p:nvPr>
        </p:nvSpPr>
        <p:spPr/>
        <p:txBody>
          <a:bodyPr/>
          <a:lstStyle/>
          <a:p>
            <a:r>
              <a:rPr lang="en-US" dirty="0"/>
              <a:t>Experiences only Cisco can deliver</a:t>
            </a:r>
          </a:p>
        </p:txBody>
      </p:sp>
      <p:sp>
        <p:nvSpPr>
          <p:cNvPr id="2" name="Rectangle: Rounded Corners 1">
            <a:extLst>
              <a:ext uri="{FF2B5EF4-FFF2-40B4-BE49-F238E27FC236}">
                <a16:creationId xmlns:a16="http://schemas.microsoft.com/office/drawing/2014/main" id="{F208AE34-749D-4A01-B0A4-A93E1A112F04}"/>
              </a:ext>
            </a:extLst>
          </p:cNvPr>
          <p:cNvSpPr/>
          <p:nvPr/>
        </p:nvSpPr>
        <p:spPr>
          <a:xfrm>
            <a:off x="376034" y="1486469"/>
            <a:ext cx="2606040" cy="640080"/>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0080" tIns="45720" rIns="91440" bIns="45720" numCol="1" spcCol="0" rtlCol="0" fromWordArt="0" anchor="ctr" anchorCtr="0" forceAA="0" compatLnSpc="1">
            <a:prstTxWarp prst="textNoShape">
              <a:avLst/>
            </a:prstTxWarp>
            <a:noAutofit/>
          </a:bodyPr>
          <a:lstStyle/>
          <a:p>
            <a:r>
              <a:rPr lang="en-US" sz="1600" dirty="0">
                <a:solidFill>
                  <a:schemeClr val="bg2"/>
                </a:solidFill>
              </a:rPr>
              <a:t>Simple to use</a:t>
            </a:r>
          </a:p>
        </p:txBody>
      </p:sp>
      <p:sp>
        <p:nvSpPr>
          <p:cNvPr id="27" name="Rectangle: Rounded Corners 26">
            <a:extLst>
              <a:ext uri="{FF2B5EF4-FFF2-40B4-BE49-F238E27FC236}">
                <a16:creationId xmlns:a16="http://schemas.microsoft.com/office/drawing/2014/main" id="{B69BC5AE-9493-4906-87DC-BAFDBAB251C1}"/>
              </a:ext>
            </a:extLst>
          </p:cNvPr>
          <p:cNvSpPr/>
          <p:nvPr/>
        </p:nvSpPr>
        <p:spPr>
          <a:xfrm>
            <a:off x="3310890" y="1486469"/>
            <a:ext cx="2606040" cy="640080"/>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0080" tIns="45720" rIns="91440" bIns="45720" numCol="1" spcCol="0" rtlCol="0" fromWordArt="0" anchor="ctr" anchorCtr="0" forceAA="0" compatLnSpc="1">
            <a:prstTxWarp prst="textNoShape">
              <a:avLst/>
            </a:prstTxWarp>
            <a:noAutofit/>
          </a:bodyPr>
          <a:lstStyle/>
          <a:p>
            <a:r>
              <a:rPr lang="en-US" sz="1600" dirty="0">
                <a:solidFill>
                  <a:schemeClr val="bg2"/>
                </a:solidFill>
              </a:rPr>
              <a:t>Innovative</a:t>
            </a:r>
          </a:p>
        </p:txBody>
      </p:sp>
      <p:sp>
        <p:nvSpPr>
          <p:cNvPr id="28" name="Rectangle: Rounded Corners 27">
            <a:extLst>
              <a:ext uri="{FF2B5EF4-FFF2-40B4-BE49-F238E27FC236}">
                <a16:creationId xmlns:a16="http://schemas.microsoft.com/office/drawing/2014/main" id="{DE80DD13-6223-40CE-92A5-3562DA9DEE2C}"/>
              </a:ext>
            </a:extLst>
          </p:cNvPr>
          <p:cNvSpPr/>
          <p:nvPr/>
        </p:nvSpPr>
        <p:spPr>
          <a:xfrm>
            <a:off x="6212130" y="1486469"/>
            <a:ext cx="2606040" cy="640080"/>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0080" rIns="91440" rtlCol="0" anchor="ctr"/>
          <a:lstStyle/>
          <a:p>
            <a:r>
              <a:rPr lang="en-US" sz="1600" dirty="0">
                <a:solidFill>
                  <a:schemeClr val="bg2"/>
                </a:solidFill>
              </a:rPr>
              <a:t>Seamlessly</a:t>
            </a:r>
            <a:br>
              <a:rPr lang="en-US" sz="1600" dirty="0">
                <a:solidFill>
                  <a:schemeClr val="bg2"/>
                </a:solidFill>
              </a:rPr>
            </a:br>
            <a:r>
              <a:rPr lang="en-US" sz="1600" dirty="0">
                <a:solidFill>
                  <a:schemeClr val="bg2"/>
                </a:solidFill>
              </a:rPr>
              <a:t>connected</a:t>
            </a:r>
          </a:p>
        </p:txBody>
      </p:sp>
      <p:cxnSp>
        <p:nvCxnSpPr>
          <p:cNvPr id="29" name="Straight Connector 28">
            <a:extLst>
              <a:ext uri="{FF2B5EF4-FFF2-40B4-BE49-F238E27FC236}">
                <a16:creationId xmlns:a16="http://schemas.microsoft.com/office/drawing/2014/main" id="{813A6B86-4FFE-4DCC-9B77-07B74964E1D2}"/>
              </a:ext>
            </a:extLst>
          </p:cNvPr>
          <p:cNvCxnSpPr/>
          <p:nvPr/>
        </p:nvCxnSpPr>
        <p:spPr>
          <a:xfrm>
            <a:off x="3140496" y="1486469"/>
            <a:ext cx="0" cy="237744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BBDC873-28F0-494F-8C92-BA615D8E3C47}"/>
              </a:ext>
            </a:extLst>
          </p:cNvPr>
          <p:cNvCxnSpPr/>
          <p:nvPr/>
        </p:nvCxnSpPr>
        <p:spPr>
          <a:xfrm>
            <a:off x="6051724" y="1486469"/>
            <a:ext cx="0" cy="237744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12991A4-9E35-4476-B301-C1ADAEA9D68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80121" y="1532189"/>
            <a:ext cx="548640" cy="548640"/>
          </a:xfrm>
          <a:prstGeom prst="rect">
            <a:avLst/>
          </a:prstGeom>
        </p:spPr>
      </p:pic>
      <p:grpSp>
        <p:nvGrpSpPr>
          <p:cNvPr id="19" name="Group 18">
            <a:extLst>
              <a:ext uri="{FF2B5EF4-FFF2-40B4-BE49-F238E27FC236}">
                <a16:creationId xmlns:a16="http://schemas.microsoft.com/office/drawing/2014/main" id="{849E3F81-E9AD-483B-A2F2-E3A52B917089}"/>
              </a:ext>
            </a:extLst>
          </p:cNvPr>
          <p:cNvGrpSpPr>
            <a:grpSpLocks noChangeAspect="1"/>
          </p:cNvGrpSpPr>
          <p:nvPr/>
        </p:nvGrpSpPr>
        <p:grpSpPr>
          <a:xfrm>
            <a:off x="3375202" y="1532189"/>
            <a:ext cx="548640" cy="548640"/>
            <a:chOff x="4090222" y="1196123"/>
            <a:chExt cx="1005840" cy="1005840"/>
          </a:xfrm>
        </p:grpSpPr>
        <p:pic>
          <p:nvPicPr>
            <p:cNvPr id="20" name="Picture 19">
              <a:extLst>
                <a:ext uri="{FF2B5EF4-FFF2-40B4-BE49-F238E27FC236}">
                  <a16:creationId xmlns:a16="http://schemas.microsoft.com/office/drawing/2014/main" id="{546305A3-D460-4B74-A2D6-0235F9E0F69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90222" y="1196123"/>
              <a:ext cx="1005840" cy="1005840"/>
            </a:xfrm>
            <a:prstGeom prst="rect">
              <a:avLst/>
            </a:prstGeom>
          </p:spPr>
        </p:pic>
        <p:sp>
          <p:nvSpPr>
            <p:cNvPr id="21" name="Oval 20">
              <a:extLst>
                <a:ext uri="{FF2B5EF4-FFF2-40B4-BE49-F238E27FC236}">
                  <a16:creationId xmlns:a16="http://schemas.microsoft.com/office/drawing/2014/main" id="{2607FCE3-7D47-4E4C-A707-D7EEBBFC145F}"/>
                </a:ext>
              </a:extLst>
            </p:cNvPr>
            <p:cNvSpPr/>
            <p:nvPr/>
          </p:nvSpPr>
          <p:spPr>
            <a:xfrm>
              <a:off x="4318822" y="1387909"/>
              <a:ext cx="548640" cy="449179"/>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Picture 21">
            <a:extLst>
              <a:ext uri="{FF2B5EF4-FFF2-40B4-BE49-F238E27FC236}">
                <a16:creationId xmlns:a16="http://schemas.microsoft.com/office/drawing/2014/main" id="{F2E59233-3F21-470F-A278-6675B0941E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7766" y="1532189"/>
            <a:ext cx="548640" cy="548640"/>
          </a:xfrm>
          <a:prstGeom prst="rect">
            <a:avLst/>
          </a:prstGeom>
        </p:spPr>
      </p:pic>
      <p:sp>
        <p:nvSpPr>
          <p:cNvPr id="31" name="TextBox 30">
            <a:extLst>
              <a:ext uri="{FF2B5EF4-FFF2-40B4-BE49-F238E27FC236}">
                <a16:creationId xmlns:a16="http://schemas.microsoft.com/office/drawing/2014/main" id="{8B7F6997-42FA-4158-87E1-ECAB9AE91427}"/>
              </a:ext>
            </a:extLst>
          </p:cNvPr>
          <p:cNvSpPr txBox="1"/>
          <p:nvPr/>
        </p:nvSpPr>
        <p:spPr>
          <a:xfrm>
            <a:off x="376034" y="2262897"/>
            <a:ext cx="2698077" cy="1492716"/>
          </a:xfrm>
          <a:prstGeom prst="rect">
            <a:avLst/>
          </a:prstGeom>
          <a:noFill/>
        </p:spPr>
        <p:txBody>
          <a:bodyPr wrap="square" rtlCol="0">
            <a:spAutoFit/>
          </a:bodyPr>
          <a:lstStyle/>
          <a:p>
            <a:pPr>
              <a:spcBef>
                <a:spcPts val="0"/>
              </a:spcBef>
              <a:spcAft>
                <a:spcPts val="600"/>
              </a:spcAft>
            </a:pPr>
            <a:r>
              <a:rPr lang="en-US" sz="1400" dirty="0">
                <a:solidFill>
                  <a:schemeClr val="accent1"/>
                </a:solidFill>
                <a:latin typeface="CiscoSansTT Light" charset="0"/>
                <a:ea typeface="CiscoSansTT Light" charset="0"/>
                <a:cs typeface="CiscoSansTT Light" charset="0"/>
              </a:rPr>
              <a:t>Make collaboration simple </a:t>
            </a:r>
            <a:br>
              <a:rPr lang="en-US" sz="1400" dirty="0">
                <a:solidFill>
                  <a:schemeClr val="accent1"/>
                </a:solidFill>
                <a:latin typeface="CiscoSansTT Light" charset="0"/>
                <a:ea typeface="CiscoSansTT Light" charset="0"/>
                <a:cs typeface="CiscoSansTT Light" charset="0"/>
              </a:rPr>
            </a:br>
            <a:r>
              <a:rPr lang="en-US" sz="1400" dirty="0">
                <a:solidFill>
                  <a:schemeClr val="accent1"/>
                </a:solidFill>
                <a:latin typeface="CiscoSansTT Light" charset="0"/>
                <a:ea typeface="CiscoSansTT Light" charset="0"/>
                <a:cs typeface="CiscoSansTT Light" charset="0"/>
              </a:rPr>
              <a:t>for everyone</a:t>
            </a:r>
          </a:p>
          <a:p>
            <a:pPr marL="119063" indent="-119063">
              <a:spcBef>
                <a:spcPts val="0"/>
              </a:spcBef>
              <a:spcAft>
                <a:spcPts val="600"/>
              </a:spcAft>
              <a:buClr>
                <a:schemeClr val="tx1"/>
              </a:buClr>
              <a:buSzPct val="80000"/>
              <a:buFont typeface="Arial" charset="0"/>
              <a:buChar char="•"/>
            </a:pPr>
            <a:r>
              <a:rPr lang="en-US" sz="1200" dirty="0">
                <a:latin typeface="+mj-lt"/>
              </a:rPr>
              <a:t>Easy installation and deployment</a:t>
            </a:r>
          </a:p>
          <a:p>
            <a:pPr marL="119063" indent="-119063">
              <a:spcBef>
                <a:spcPts val="0"/>
              </a:spcBef>
              <a:spcAft>
                <a:spcPts val="600"/>
              </a:spcAft>
              <a:buClr>
                <a:schemeClr val="tx1"/>
              </a:buClr>
              <a:buSzPct val="80000"/>
              <a:buFont typeface="Arial" charset="0"/>
              <a:buChar char="•"/>
            </a:pPr>
            <a:r>
              <a:rPr lang="en-US" sz="1200" dirty="0">
                <a:latin typeface="+mj-lt"/>
              </a:rPr>
              <a:t>Consistent user experience</a:t>
            </a:r>
          </a:p>
          <a:p>
            <a:pPr marL="119063" indent="-119063">
              <a:spcBef>
                <a:spcPts val="0"/>
              </a:spcBef>
              <a:spcAft>
                <a:spcPts val="600"/>
              </a:spcAft>
              <a:buClr>
                <a:schemeClr val="tx1"/>
              </a:buClr>
              <a:buSzPct val="80000"/>
              <a:buFont typeface="Arial" charset="0"/>
              <a:buChar char="•"/>
            </a:pPr>
            <a:r>
              <a:rPr lang="en-US" sz="1200" dirty="0">
                <a:latin typeface="+mj-lt"/>
              </a:rPr>
              <a:t>User customization and personalization</a:t>
            </a:r>
          </a:p>
        </p:txBody>
      </p:sp>
      <p:sp>
        <p:nvSpPr>
          <p:cNvPr id="32" name="TextBox 31">
            <a:extLst>
              <a:ext uri="{FF2B5EF4-FFF2-40B4-BE49-F238E27FC236}">
                <a16:creationId xmlns:a16="http://schemas.microsoft.com/office/drawing/2014/main" id="{25567623-8F77-4764-951A-AB876E11FFBE}"/>
              </a:ext>
            </a:extLst>
          </p:cNvPr>
          <p:cNvSpPr txBox="1"/>
          <p:nvPr/>
        </p:nvSpPr>
        <p:spPr>
          <a:xfrm>
            <a:off x="3329808" y="2262897"/>
            <a:ext cx="2485914" cy="1569660"/>
          </a:xfrm>
          <a:prstGeom prst="rect">
            <a:avLst/>
          </a:prstGeom>
          <a:noFill/>
        </p:spPr>
        <p:txBody>
          <a:bodyPr wrap="square" rtlCol="0">
            <a:spAutoFit/>
          </a:bodyPr>
          <a:lstStyle/>
          <a:p>
            <a:pPr>
              <a:spcBef>
                <a:spcPts val="0"/>
              </a:spcBef>
              <a:spcAft>
                <a:spcPts val="600"/>
              </a:spcAft>
            </a:pPr>
            <a:r>
              <a:rPr lang="en-US" sz="1400" dirty="0">
                <a:solidFill>
                  <a:schemeClr val="accent1"/>
                </a:solidFill>
                <a:latin typeface="CiscoSansTT Light" charset="0"/>
                <a:ea typeface="CiscoSansTT Light" charset="0"/>
                <a:cs typeface="CiscoSansTT Light" charset="0"/>
              </a:rPr>
              <a:t>Intelligent options optimize your interactions</a:t>
            </a:r>
          </a:p>
          <a:p>
            <a:pPr marL="119063" indent="-119063">
              <a:spcBef>
                <a:spcPts val="0"/>
              </a:spcBef>
              <a:spcAft>
                <a:spcPts val="600"/>
              </a:spcAft>
              <a:buClr>
                <a:schemeClr val="tx1"/>
              </a:buClr>
              <a:buSzPct val="80000"/>
              <a:buFont typeface="Arial" charset="0"/>
              <a:buChar char="•"/>
            </a:pPr>
            <a:r>
              <a:rPr lang="en-US" sz="1200" dirty="0">
                <a:latin typeface="+mj-lt"/>
              </a:rPr>
              <a:t>Smart meetings</a:t>
            </a:r>
          </a:p>
          <a:p>
            <a:pPr marL="119063" indent="-119063">
              <a:spcBef>
                <a:spcPts val="0"/>
              </a:spcBef>
              <a:spcAft>
                <a:spcPts val="600"/>
              </a:spcAft>
              <a:buClr>
                <a:schemeClr val="tx1"/>
              </a:buClr>
              <a:buSzPct val="80000"/>
              <a:buFont typeface="Arial" charset="0"/>
              <a:buChar char="•"/>
            </a:pPr>
            <a:r>
              <a:rPr lang="en-US" sz="1200" dirty="0">
                <a:latin typeface="+mj-lt"/>
              </a:rPr>
              <a:t>Smart presentation</a:t>
            </a:r>
          </a:p>
          <a:p>
            <a:pPr marL="119063" indent="-119063">
              <a:spcBef>
                <a:spcPts val="0"/>
              </a:spcBef>
              <a:spcAft>
                <a:spcPts val="600"/>
              </a:spcAft>
              <a:buClr>
                <a:schemeClr val="tx1"/>
              </a:buClr>
              <a:buSzPct val="80000"/>
              <a:buFont typeface="Arial" charset="0"/>
              <a:buChar char="•"/>
            </a:pPr>
            <a:r>
              <a:rPr lang="en-US" sz="1200" dirty="0">
                <a:latin typeface="+mj-lt"/>
              </a:rPr>
              <a:t>Smart rooms</a:t>
            </a:r>
          </a:p>
          <a:p>
            <a:pPr marL="119063" indent="-119063">
              <a:spcBef>
                <a:spcPts val="0"/>
              </a:spcBef>
              <a:spcAft>
                <a:spcPts val="600"/>
              </a:spcAft>
              <a:buClr>
                <a:schemeClr val="tx1"/>
              </a:buClr>
              <a:buSzPct val="80000"/>
              <a:buFont typeface="Arial" charset="0"/>
              <a:buChar char="•"/>
            </a:pPr>
            <a:r>
              <a:rPr lang="en-US" sz="1200" dirty="0">
                <a:latin typeface="+mj-lt"/>
              </a:rPr>
              <a:t>Continuous workflow with cloud </a:t>
            </a:r>
          </a:p>
        </p:txBody>
      </p:sp>
      <p:sp>
        <p:nvSpPr>
          <p:cNvPr id="33" name="TextBox 32">
            <a:extLst>
              <a:ext uri="{FF2B5EF4-FFF2-40B4-BE49-F238E27FC236}">
                <a16:creationId xmlns:a16="http://schemas.microsoft.com/office/drawing/2014/main" id="{F6793494-6C9D-40EE-8C86-31DD285B5189}"/>
              </a:ext>
            </a:extLst>
          </p:cNvPr>
          <p:cNvSpPr txBox="1"/>
          <p:nvPr/>
        </p:nvSpPr>
        <p:spPr>
          <a:xfrm>
            <a:off x="6318962" y="2262897"/>
            <a:ext cx="2251173" cy="1569660"/>
          </a:xfrm>
          <a:prstGeom prst="rect">
            <a:avLst/>
          </a:prstGeom>
          <a:noFill/>
        </p:spPr>
        <p:txBody>
          <a:bodyPr wrap="square" rtlCol="0">
            <a:spAutoFit/>
          </a:bodyPr>
          <a:lstStyle/>
          <a:p>
            <a:pPr>
              <a:spcBef>
                <a:spcPts val="0"/>
              </a:spcBef>
              <a:spcAft>
                <a:spcPts val="600"/>
              </a:spcAft>
            </a:pPr>
            <a:r>
              <a:rPr lang="en-US" sz="1400" dirty="0">
                <a:solidFill>
                  <a:schemeClr val="accent1"/>
                </a:solidFill>
                <a:latin typeface="CiscoSansTT Light" charset="0"/>
                <a:ea typeface="CiscoSansTT Light" charset="0"/>
                <a:cs typeface="CiscoSansTT Light" charset="0"/>
              </a:rPr>
              <a:t>Extend investment value end-to-end</a:t>
            </a:r>
          </a:p>
          <a:p>
            <a:pPr marL="119063" indent="-119063">
              <a:spcBef>
                <a:spcPts val="0"/>
              </a:spcBef>
              <a:spcAft>
                <a:spcPts val="600"/>
              </a:spcAft>
              <a:buClr>
                <a:schemeClr val="tx1"/>
              </a:buClr>
              <a:buSzPct val="80000"/>
              <a:buFont typeface="Arial" charset="0"/>
              <a:buChar char="•"/>
            </a:pPr>
            <a:r>
              <a:rPr lang="en-US" sz="1200" dirty="0">
                <a:latin typeface="+mj-lt"/>
              </a:rPr>
              <a:t>Optimized experiences</a:t>
            </a:r>
          </a:p>
          <a:p>
            <a:pPr marL="119063" indent="-119063">
              <a:spcBef>
                <a:spcPts val="0"/>
              </a:spcBef>
              <a:spcAft>
                <a:spcPts val="600"/>
              </a:spcAft>
              <a:buClr>
                <a:schemeClr val="tx1"/>
              </a:buClr>
              <a:buSzPct val="80000"/>
              <a:buFont typeface="Arial" charset="0"/>
              <a:buChar char="•"/>
            </a:pPr>
            <a:r>
              <a:rPr lang="en-US" sz="1200" dirty="0">
                <a:latin typeface="+mj-lt"/>
              </a:rPr>
              <a:t>Maximized screen views </a:t>
            </a:r>
          </a:p>
          <a:p>
            <a:pPr marL="119063" indent="-119063">
              <a:spcBef>
                <a:spcPts val="0"/>
              </a:spcBef>
              <a:spcAft>
                <a:spcPts val="600"/>
              </a:spcAft>
              <a:buClr>
                <a:schemeClr val="tx1"/>
              </a:buClr>
              <a:buSzPct val="80000"/>
              <a:buFont typeface="Arial" charset="0"/>
              <a:buChar char="•"/>
            </a:pPr>
            <a:r>
              <a:rPr lang="en-US" sz="1200" dirty="0">
                <a:latin typeface="+mj-lt"/>
              </a:rPr>
              <a:t>Seamless interoperability </a:t>
            </a:r>
          </a:p>
          <a:p>
            <a:pPr marL="119063" indent="-119063">
              <a:spcBef>
                <a:spcPts val="0"/>
              </a:spcBef>
              <a:spcAft>
                <a:spcPts val="600"/>
              </a:spcAft>
              <a:buClr>
                <a:schemeClr val="tx1"/>
              </a:buClr>
              <a:buSzPct val="80000"/>
              <a:buFont typeface="Arial" charset="0"/>
              <a:buChar char="•"/>
            </a:pPr>
            <a:r>
              <a:rPr lang="en-US" sz="1200" dirty="0">
                <a:latin typeface="+mj-lt"/>
              </a:rPr>
              <a:t>End-to-end security </a:t>
            </a:r>
          </a:p>
        </p:txBody>
      </p:sp>
    </p:spTree>
    <p:extLst>
      <p:ext uri="{BB962C8B-B14F-4D97-AF65-F5344CB8AC3E}">
        <p14:creationId xmlns:p14="http://schemas.microsoft.com/office/powerpoint/2010/main" val="713338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7CF293-1830-4E93-9E60-2129256D9D60}"/>
              </a:ext>
            </a:extLst>
          </p:cNvPr>
          <p:cNvSpPr txBox="1">
            <a:spLocks/>
          </p:cNvSpPr>
          <p:nvPr/>
        </p:nvSpPr>
        <p:spPr bwMode="auto">
          <a:xfrm>
            <a:off x="304800" y="1841500"/>
            <a:ext cx="3132786"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400" b="1" dirty="0"/>
              <a:t>Smart meetings</a:t>
            </a:r>
          </a:p>
          <a:p>
            <a:endParaRPr lang="en-US" sz="2400" b="1" dirty="0"/>
          </a:p>
          <a:p>
            <a:r>
              <a:rPr lang="en-US" sz="2400" b="1" dirty="0"/>
              <a:t>Smart presentations</a:t>
            </a:r>
          </a:p>
          <a:p>
            <a:endParaRPr lang="en-US" sz="2400" b="1" dirty="0"/>
          </a:p>
          <a:p>
            <a:r>
              <a:rPr lang="en-US" sz="2400" b="1" dirty="0"/>
              <a:t>Smart rooms</a:t>
            </a:r>
          </a:p>
        </p:txBody>
      </p:sp>
      <p:cxnSp>
        <p:nvCxnSpPr>
          <p:cNvPr id="5" name="Straight Connector 4">
            <a:extLst>
              <a:ext uri="{FF2B5EF4-FFF2-40B4-BE49-F238E27FC236}">
                <a16:creationId xmlns:a16="http://schemas.microsoft.com/office/drawing/2014/main" id="{DBA33122-489B-4906-A2D2-B1044F51D23D}"/>
              </a:ext>
            </a:extLst>
          </p:cNvPr>
          <p:cNvCxnSpPr>
            <a:cxnSpLocks/>
          </p:cNvCxnSpPr>
          <p:nvPr/>
        </p:nvCxnSpPr>
        <p:spPr>
          <a:xfrm>
            <a:off x="3436783" y="1282702"/>
            <a:ext cx="0" cy="3312159"/>
          </a:xfrm>
          <a:prstGeom prst="line">
            <a:avLst/>
          </a:prstGeom>
          <a:ln w="38100" cap="rnd"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FC1EDCA-2EB5-4E7C-AF57-7EE746CA7959}"/>
              </a:ext>
            </a:extLst>
          </p:cNvPr>
          <p:cNvSpPr/>
          <p:nvPr/>
        </p:nvSpPr>
        <p:spPr>
          <a:xfrm>
            <a:off x="6016652" y="1851121"/>
            <a:ext cx="2615055" cy="3000821"/>
          </a:xfrm>
          <a:prstGeom prst="rect">
            <a:avLst/>
          </a:prstGeom>
        </p:spPr>
        <p:txBody>
          <a:bodyPr wrap="square" anchor="ctr">
            <a:spAutoFit/>
          </a:bodyPr>
          <a:lstStyle/>
          <a:p>
            <a:pPr>
              <a:spcAft>
                <a:spcPts val="1800"/>
              </a:spcAft>
              <a:buSzPct val="60000"/>
            </a:pPr>
            <a:r>
              <a:rPr lang="en-US" dirty="0">
                <a:latin typeface="+mn-lt"/>
              </a:rPr>
              <a:t>Auto wake-up </a:t>
            </a:r>
            <a:br>
              <a:rPr lang="en-US" dirty="0">
                <a:latin typeface="+mn-lt"/>
              </a:rPr>
            </a:br>
            <a:r>
              <a:rPr lang="en-US" dirty="0">
                <a:latin typeface="+mn-lt"/>
              </a:rPr>
              <a:t>and consistent UI</a:t>
            </a:r>
          </a:p>
          <a:p>
            <a:pPr>
              <a:spcAft>
                <a:spcPts val="1800"/>
              </a:spcAft>
              <a:buSzPct val="60000"/>
            </a:pPr>
            <a:r>
              <a:rPr lang="en-US" dirty="0">
                <a:latin typeface="+mn-lt"/>
              </a:rPr>
              <a:t>Intelligent proximity and BYOD </a:t>
            </a:r>
          </a:p>
          <a:p>
            <a:pPr>
              <a:spcAft>
                <a:spcPts val="1800"/>
              </a:spcAft>
              <a:buSzPct val="60000"/>
            </a:pPr>
            <a:r>
              <a:rPr lang="en-US" dirty="0">
                <a:latin typeface="+mn-lt"/>
              </a:rPr>
              <a:t>One button to join scheduled calls</a:t>
            </a:r>
          </a:p>
          <a:p>
            <a:pPr>
              <a:spcAft>
                <a:spcPts val="1800"/>
              </a:spcAft>
              <a:buSzPct val="60000"/>
            </a:pPr>
            <a:r>
              <a:rPr lang="en-US" dirty="0">
                <a:latin typeface="+mn-lt"/>
              </a:rPr>
              <a:t>Intelligent </a:t>
            </a:r>
            <a:br>
              <a:rPr lang="en-US" dirty="0">
                <a:latin typeface="+mn-lt"/>
              </a:rPr>
            </a:br>
            <a:r>
              <a:rPr lang="en-US" dirty="0">
                <a:latin typeface="+mn-lt"/>
              </a:rPr>
              <a:t>views</a:t>
            </a:r>
          </a:p>
        </p:txBody>
      </p:sp>
      <p:sp>
        <p:nvSpPr>
          <p:cNvPr id="7" name="Oval 6">
            <a:extLst>
              <a:ext uri="{FF2B5EF4-FFF2-40B4-BE49-F238E27FC236}">
                <a16:creationId xmlns:a16="http://schemas.microsoft.com/office/drawing/2014/main" id="{B5681CF8-B985-4DD7-B40E-AD7B1D383C2B}"/>
              </a:ext>
            </a:extLst>
          </p:cNvPr>
          <p:cNvSpPr>
            <a:spLocks noChangeAspect="1"/>
          </p:cNvSpPr>
          <p:nvPr/>
        </p:nvSpPr>
        <p:spPr>
          <a:xfrm>
            <a:off x="5484055" y="1941423"/>
            <a:ext cx="457200"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CD30CB63-DCD7-491E-BA01-2AEDA2F0F055}"/>
              </a:ext>
            </a:extLst>
          </p:cNvPr>
          <p:cNvSpPr>
            <a:spLocks noChangeAspect="1"/>
          </p:cNvSpPr>
          <p:nvPr/>
        </p:nvSpPr>
        <p:spPr>
          <a:xfrm>
            <a:off x="5484055" y="2727821"/>
            <a:ext cx="457200" cy="45720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2</a:t>
            </a:r>
          </a:p>
        </p:txBody>
      </p:sp>
      <p:sp>
        <p:nvSpPr>
          <p:cNvPr id="9" name="Oval 8">
            <a:extLst>
              <a:ext uri="{FF2B5EF4-FFF2-40B4-BE49-F238E27FC236}">
                <a16:creationId xmlns:a16="http://schemas.microsoft.com/office/drawing/2014/main" id="{DB3D7DE3-1FC2-4409-AE5D-AFD6A07D70AF}"/>
              </a:ext>
            </a:extLst>
          </p:cNvPr>
          <p:cNvSpPr>
            <a:spLocks noChangeAspect="1"/>
          </p:cNvSpPr>
          <p:nvPr/>
        </p:nvSpPr>
        <p:spPr>
          <a:xfrm>
            <a:off x="5484055" y="3526919"/>
            <a:ext cx="457200" cy="4572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0" name="Oval 9">
            <a:extLst>
              <a:ext uri="{FF2B5EF4-FFF2-40B4-BE49-F238E27FC236}">
                <a16:creationId xmlns:a16="http://schemas.microsoft.com/office/drawing/2014/main" id="{983509FD-4702-42AE-8040-7005D1B5A03C}"/>
              </a:ext>
            </a:extLst>
          </p:cNvPr>
          <p:cNvSpPr>
            <a:spLocks noChangeAspect="1"/>
          </p:cNvSpPr>
          <p:nvPr/>
        </p:nvSpPr>
        <p:spPr>
          <a:xfrm>
            <a:off x="5484055" y="4313318"/>
            <a:ext cx="457200" cy="45720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 name="TextBox 1">
            <a:extLst>
              <a:ext uri="{FF2B5EF4-FFF2-40B4-BE49-F238E27FC236}">
                <a16:creationId xmlns:a16="http://schemas.microsoft.com/office/drawing/2014/main" id="{3BC09683-69E0-8340-88AD-BA5C33F330EF}"/>
              </a:ext>
            </a:extLst>
          </p:cNvPr>
          <p:cNvSpPr txBox="1"/>
          <p:nvPr/>
        </p:nvSpPr>
        <p:spPr>
          <a:xfrm>
            <a:off x="3810000" y="1384302"/>
            <a:ext cx="3856507" cy="461665"/>
          </a:xfrm>
          <a:prstGeom prst="rect">
            <a:avLst/>
          </a:prstGeom>
          <a:noFill/>
        </p:spPr>
        <p:txBody>
          <a:bodyPr wrap="square" rtlCol="0">
            <a:spAutoFit/>
          </a:bodyPr>
          <a:lstStyle/>
          <a:p>
            <a:r>
              <a:rPr lang="en-US" sz="2400" dirty="0">
                <a:latin typeface="+mn-lt"/>
              </a:rPr>
              <a:t>Smart meetings:</a:t>
            </a:r>
          </a:p>
        </p:txBody>
      </p:sp>
      <p:sp>
        <p:nvSpPr>
          <p:cNvPr id="12" name="Title 11">
            <a:extLst>
              <a:ext uri="{FF2B5EF4-FFF2-40B4-BE49-F238E27FC236}">
                <a16:creationId xmlns:a16="http://schemas.microsoft.com/office/drawing/2014/main" id="{339A85E6-E6E2-4321-84E2-BD5B5880A8C2}"/>
              </a:ext>
            </a:extLst>
          </p:cNvPr>
          <p:cNvSpPr>
            <a:spLocks noGrp="1"/>
          </p:cNvSpPr>
          <p:nvPr>
            <p:ph type="title"/>
          </p:nvPr>
        </p:nvSpPr>
        <p:spPr/>
        <p:txBody>
          <a:bodyPr/>
          <a:lstStyle/>
          <a:p>
            <a:r>
              <a:rPr lang="en-US" dirty="0"/>
              <a:t>More intelligence, more usability</a:t>
            </a:r>
          </a:p>
        </p:txBody>
      </p:sp>
    </p:spTree>
    <p:extLst>
      <p:ext uri="{BB962C8B-B14F-4D97-AF65-F5344CB8AC3E}">
        <p14:creationId xmlns:p14="http://schemas.microsoft.com/office/powerpoint/2010/main" val="1091551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Auto wake-up and consistent user experience</a:t>
            </a: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667" b="98667" l="503" r="100000">
                        <a14:foregroundMark x1="5025" y1="2000" x2="5025" y2="2000"/>
                        <a14:foregroundMark x1="7035" y1="80667" x2="7035" y2="9333"/>
                        <a14:foregroundMark x1="9045" y1="8667" x2="91960" y2="9333"/>
                        <a14:foregroundMark x1="92965" y1="11333" x2="92965" y2="80667"/>
                        <a14:foregroundMark x1="9045" y1="82000" x2="90955" y2="82000"/>
                        <a14:foregroundMark x1="3015" y1="88000" x2="97487" y2="88667"/>
                        <a14:foregroundMark x1="8040" y1="4667" x2="96985" y2="5333"/>
                        <a14:foregroundMark x1="6030" y1="1333" x2="95980" y2="2000"/>
                        <a14:backgroundMark x1="1508" y1="1333" x2="1508" y2="1333"/>
                        <a14:backgroundMark x1="1508" y1="96667" x2="1508" y2="96667"/>
                      </a14:backgroundRemoval>
                    </a14:imgEffect>
                  </a14:imgLayer>
                </a14:imgProps>
              </a:ext>
            </a:extLst>
          </a:blip>
          <a:stretch>
            <a:fillRect/>
          </a:stretch>
        </p:blipFill>
        <p:spPr>
          <a:xfrm>
            <a:off x="1012310" y="3779689"/>
            <a:ext cx="757738" cy="571159"/>
          </a:xfrm>
          <a:prstGeom prst="rect">
            <a:avLst/>
          </a:prstGeom>
        </p:spPr>
      </p:pic>
      <p:pic>
        <p:nvPicPr>
          <p:cNvPr id="26" name="Picture 2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70389" y="1471479"/>
            <a:ext cx="1463947" cy="2102791"/>
          </a:xfrm>
          <a:prstGeom prst="rect">
            <a:avLst/>
          </a:prstGeom>
        </p:spPr>
      </p:pic>
      <p:pic>
        <p:nvPicPr>
          <p:cNvPr id="30" name="Picture 29"/>
          <p:cNvPicPr>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539073" y="1448338"/>
            <a:ext cx="1704213" cy="2304288"/>
          </a:xfrm>
          <a:prstGeom prst="rect">
            <a:avLst/>
          </a:prstGeom>
        </p:spPr>
      </p:pic>
      <p:grpSp>
        <p:nvGrpSpPr>
          <p:cNvPr id="32" name="Group 31"/>
          <p:cNvGrpSpPr/>
          <p:nvPr/>
        </p:nvGrpSpPr>
        <p:grpSpPr>
          <a:xfrm>
            <a:off x="6933560" y="3552726"/>
            <a:ext cx="1129406" cy="904276"/>
            <a:chOff x="7127875" y="3536788"/>
            <a:chExt cx="1168108" cy="935263"/>
          </a:xfrm>
        </p:grpSpPr>
        <p:pic>
          <p:nvPicPr>
            <p:cNvPr id="23" name="Picture 22"/>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p:blipFill>
          <p:spPr>
            <a:xfrm>
              <a:off x="7204398" y="3552727"/>
              <a:ext cx="1091585" cy="919324"/>
            </a:xfrm>
            <a:prstGeom prst="rect">
              <a:avLst/>
            </a:prstGeom>
            <a:solidFill>
              <a:schemeClr val="bg1"/>
            </a:solidFill>
          </p:spPr>
        </p:pic>
        <p:sp>
          <p:nvSpPr>
            <p:cNvPr id="31" name="Rectangle 30"/>
            <p:cNvSpPr/>
            <p:nvPr/>
          </p:nvSpPr>
          <p:spPr>
            <a:xfrm>
              <a:off x="7127875" y="3536788"/>
              <a:ext cx="206375" cy="2317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646102" y="1201738"/>
            <a:ext cx="1484221" cy="305853"/>
          </a:xfrm>
          <a:prstGeom prst="rect">
            <a:avLst/>
          </a:prstGeom>
        </p:spPr>
        <p:txBody>
          <a:bodyPr wrap="square" rtlCol="0">
            <a:noAutofit/>
          </a:bodyPr>
          <a:lstStyle/>
          <a:p>
            <a:pPr marL="171450" indent="-171450" algn="ctr" defTabSz="685800" fontAlgn="auto">
              <a:lnSpc>
                <a:spcPct val="90000"/>
              </a:lnSpc>
              <a:spcBef>
                <a:spcPts val="750"/>
              </a:spcBef>
              <a:spcAft>
                <a:spcPts val="0"/>
              </a:spcAft>
            </a:pPr>
            <a:r>
              <a:rPr lang="en-US" sz="1400" dirty="0">
                <a:latin typeface="CiscoSansTT ExtraLight" charset="0"/>
                <a:ea typeface="CiscoSansTT ExtraLight" charset="0"/>
                <a:cs typeface="CiscoSansTT ExtraLight" charset="0"/>
              </a:rPr>
              <a:t>Video centric</a:t>
            </a:r>
          </a:p>
        </p:txBody>
      </p:sp>
      <p:sp>
        <p:nvSpPr>
          <p:cNvPr id="34" name="TextBox 33"/>
          <p:cNvSpPr txBox="1"/>
          <p:nvPr/>
        </p:nvSpPr>
        <p:spPr>
          <a:xfrm>
            <a:off x="7854097" y="3869488"/>
            <a:ext cx="1109996" cy="305853"/>
          </a:xfrm>
          <a:prstGeom prst="rect">
            <a:avLst/>
          </a:prstGeom>
        </p:spPr>
        <p:txBody>
          <a:bodyPr wrap="square" rtlCol="0">
            <a:noAutofit/>
          </a:bodyPr>
          <a:lstStyle/>
          <a:p>
            <a:pPr marL="171450" indent="-171450" algn="ctr" defTabSz="685800" fontAlgn="auto">
              <a:lnSpc>
                <a:spcPct val="90000"/>
              </a:lnSpc>
              <a:spcBef>
                <a:spcPts val="750"/>
              </a:spcBef>
              <a:spcAft>
                <a:spcPts val="0"/>
              </a:spcAft>
            </a:pPr>
            <a:r>
              <a:rPr lang="en-US" sz="1400" dirty="0">
                <a:latin typeface="CiscoSansTT ExtraLight" charset="0"/>
                <a:ea typeface="CiscoSansTT ExtraLight" charset="0"/>
                <a:cs typeface="CiscoSansTT ExtraLight" charset="0"/>
              </a:rPr>
              <a:t>Mobility</a:t>
            </a:r>
          </a:p>
        </p:txBody>
      </p:sp>
      <p:sp>
        <p:nvSpPr>
          <p:cNvPr id="37" name="TextBox 36"/>
          <p:cNvSpPr txBox="1"/>
          <p:nvPr/>
        </p:nvSpPr>
        <p:spPr>
          <a:xfrm>
            <a:off x="7228108" y="1216728"/>
            <a:ext cx="1251978" cy="305853"/>
          </a:xfrm>
          <a:prstGeom prst="rect">
            <a:avLst/>
          </a:prstGeom>
        </p:spPr>
        <p:txBody>
          <a:bodyPr wrap="square" rtlCol="0">
            <a:noAutofit/>
          </a:bodyPr>
          <a:lstStyle/>
          <a:p>
            <a:pPr marL="171450" indent="-171450" algn="ctr" defTabSz="685800" fontAlgn="auto">
              <a:lnSpc>
                <a:spcPct val="90000"/>
              </a:lnSpc>
              <a:spcBef>
                <a:spcPts val="750"/>
              </a:spcBef>
              <a:spcAft>
                <a:spcPts val="0"/>
              </a:spcAft>
            </a:pPr>
            <a:r>
              <a:rPr lang="en-US" sz="1400" dirty="0">
                <a:latin typeface="CiscoSansTT ExtraLight" charset="0"/>
                <a:ea typeface="CiscoSansTT ExtraLight" charset="0"/>
                <a:cs typeface="CiscoSansTT ExtraLight" charset="0"/>
              </a:rPr>
              <a:t>Co-create</a:t>
            </a:r>
          </a:p>
        </p:txBody>
      </p:sp>
      <p:grpSp>
        <p:nvGrpSpPr>
          <p:cNvPr id="5" name="Group 4">
            <a:extLst>
              <a:ext uri="{FF2B5EF4-FFF2-40B4-BE49-F238E27FC236}">
                <a16:creationId xmlns:a16="http://schemas.microsoft.com/office/drawing/2014/main" id="{6EB4144E-C5D3-474E-BD53-38C57CB55CC1}"/>
              </a:ext>
            </a:extLst>
          </p:cNvPr>
          <p:cNvGrpSpPr/>
          <p:nvPr/>
        </p:nvGrpSpPr>
        <p:grpSpPr>
          <a:xfrm>
            <a:off x="2602893" y="1201738"/>
            <a:ext cx="4215384" cy="3255264"/>
            <a:chOff x="2602893" y="1201738"/>
            <a:chExt cx="4215384" cy="3255264"/>
          </a:xfrm>
        </p:grpSpPr>
        <p:pic>
          <p:nvPicPr>
            <p:cNvPr id="16" name="mona3.png" descr="mona3.png"/>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602893" y="1201738"/>
              <a:ext cx="4215384" cy="3255264"/>
            </a:xfrm>
            <a:prstGeom prst="rect">
              <a:avLst/>
            </a:prstGeom>
            <a:ln w="12700" cap="flat">
              <a:noFill/>
              <a:miter lim="400000"/>
            </a:ln>
            <a:effectLst/>
          </p:spPr>
        </p:pic>
        <p:sp>
          <p:nvSpPr>
            <p:cNvPr id="17" name="Rektangel"/>
            <p:cNvSpPr/>
            <p:nvPr/>
          </p:nvSpPr>
          <p:spPr>
            <a:xfrm>
              <a:off x="3577266" y="1812206"/>
              <a:ext cx="2276573" cy="1281936"/>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GulimChe" panose="020B0609000101010101" pitchFamily="49" charset="-127"/>
                <a:ea typeface="GulimChe" panose="020B0609000101010101" pitchFamily="49" charset="-127"/>
                <a:sym typeface="Helvetica Light"/>
              </a:endParaRPr>
            </a:p>
          </p:txBody>
        </p:sp>
        <p:pic>
          <p:nvPicPr>
            <p:cNvPr id="11" name="hello_1(1).png" descr="hello_1(1).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81457" y="1815674"/>
              <a:ext cx="2269642" cy="1276674"/>
            </a:xfrm>
            <a:prstGeom prst="rect">
              <a:avLst/>
            </a:prstGeom>
            <a:ln w="12700">
              <a:miter lim="400000"/>
            </a:ln>
          </p:spPr>
        </p:pic>
        <p:grpSp>
          <p:nvGrpSpPr>
            <p:cNvPr id="4" name="Group 3">
              <a:extLst>
                <a:ext uri="{FF2B5EF4-FFF2-40B4-BE49-F238E27FC236}">
                  <a16:creationId xmlns:a16="http://schemas.microsoft.com/office/drawing/2014/main" id="{336F1188-7EA1-44AA-B94F-CCA42D0E2BC2}"/>
                </a:ext>
              </a:extLst>
            </p:cNvPr>
            <p:cNvGrpSpPr/>
            <p:nvPr/>
          </p:nvGrpSpPr>
          <p:grpSpPr>
            <a:xfrm>
              <a:off x="4799019" y="3316302"/>
              <a:ext cx="736100" cy="443381"/>
              <a:chOff x="4799019" y="3316302"/>
              <a:chExt cx="736100" cy="443381"/>
            </a:xfrm>
          </p:grpSpPr>
          <p:sp>
            <p:nvSpPr>
              <p:cNvPr id="18" name="Rektangel"/>
              <p:cNvSpPr/>
              <p:nvPr/>
            </p:nvSpPr>
            <p:spPr>
              <a:xfrm>
                <a:off x="4816457" y="3316302"/>
                <a:ext cx="700977" cy="443381"/>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GulimChe" panose="020B0609000101010101" pitchFamily="49" charset="-127"/>
                  <a:ea typeface="GulimChe" panose="020B0609000101010101" pitchFamily="49" charset="-127"/>
                  <a:sym typeface="Helvetica Light"/>
                </a:endParaRPr>
              </a:p>
            </p:txBody>
          </p:sp>
          <p:sp>
            <p:nvSpPr>
              <p:cNvPr id="2" name="TextBox 1">
                <a:extLst>
                  <a:ext uri="{FF2B5EF4-FFF2-40B4-BE49-F238E27FC236}">
                    <a16:creationId xmlns:a16="http://schemas.microsoft.com/office/drawing/2014/main" id="{978E339A-6449-4152-918D-2E1F1C045291}"/>
                  </a:ext>
                </a:extLst>
              </p:cNvPr>
              <p:cNvSpPr txBox="1"/>
              <p:nvPr/>
            </p:nvSpPr>
            <p:spPr>
              <a:xfrm>
                <a:off x="4799019" y="3474450"/>
                <a:ext cx="736100" cy="130805"/>
              </a:xfrm>
              <a:prstGeom prst="rect">
                <a:avLst/>
              </a:prstGeom>
              <a:noFill/>
            </p:spPr>
            <p:txBody>
              <a:bodyPr wrap="none" rtlCol="0" anchor="ctr">
                <a:spAutoFit/>
              </a:bodyPr>
              <a:lstStyle/>
              <a:p>
                <a:pPr algn="ctr"/>
                <a:r>
                  <a:rPr lang="en-US" sz="250" dirty="0">
                    <a:solidFill>
                      <a:schemeClr val="bg2"/>
                    </a:solidFill>
                    <a:latin typeface="CiscoSansTT Light" panose="020B0503020201020303" pitchFamily="34" charset="0"/>
                    <a:cs typeface="CiscoSansTT Light" panose="020B0503020201020303" pitchFamily="34" charset="0"/>
                  </a:rPr>
                  <a:t>Tap the screen to call or screenshare</a:t>
                </a:r>
              </a:p>
            </p:txBody>
          </p:sp>
        </p:grpSp>
      </p:grpSp>
    </p:spTree>
    <p:extLst>
      <p:ext uri="{BB962C8B-B14F-4D97-AF65-F5344CB8AC3E}">
        <p14:creationId xmlns:p14="http://schemas.microsoft.com/office/powerpoint/2010/main" val="7943878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21856</TotalTime>
  <Words>11825</Words>
  <Application>Microsoft Office PowerPoint</Application>
  <PresentationFormat>On-screen Show (16:9)</PresentationFormat>
  <Paragraphs>903</Paragraphs>
  <Slides>45</Slides>
  <Notes>44</Notes>
  <HiddenSlides>1</HiddenSlides>
  <MMClips>0</MMClips>
  <ScaleCrop>false</ScaleCrop>
  <HeadingPairs>
    <vt:vector size="8" baseType="variant">
      <vt:variant>
        <vt:lpstr>Fonts Used</vt:lpstr>
      </vt:variant>
      <vt:variant>
        <vt:i4>22</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69" baseType="lpstr">
      <vt:lpstr>GulimChe</vt:lpstr>
      <vt:lpstr>ＭＳ Ｐゴシック</vt:lpstr>
      <vt:lpstr>Arial</vt:lpstr>
      <vt:lpstr>Calibri</vt:lpstr>
      <vt:lpstr>Century Gothic</vt:lpstr>
      <vt:lpstr>CiscoSans</vt:lpstr>
      <vt:lpstr>CiscoSans ExtraLight</vt:lpstr>
      <vt:lpstr>CiscoSans Light</vt:lpstr>
      <vt:lpstr>CiscoSans Thin</vt:lpstr>
      <vt:lpstr>CiscoSansTT</vt:lpstr>
      <vt:lpstr>CiscoSansTT ExtraLight</vt:lpstr>
      <vt:lpstr>CiscoSansTT Light</vt:lpstr>
      <vt:lpstr>CiscoSansTT Thin</vt:lpstr>
      <vt:lpstr>Courier New</vt:lpstr>
      <vt:lpstr>Helvetica</vt:lpstr>
      <vt:lpstr>Helvetica Light</vt:lpstr>
      <vt:lpstr>Helvetica Neue</vt:lpstr>
      <vt:lpstr>Helvetica Neue Light</vt:lpstr>
      <vt:lpstr>Mark OT</vt:lpstr>
      <vt:lpstr>MarkOT-ExtraLight</vt:lpstr>
      <vt:lpstr>Tipo de letra del sistema Fina</vt:lpstr>
      <vt:lpstr>Wingdings</vt:lpstr>
      <vt:lpstr>Blue theme 2015 16x9</vt:lpstr>
      <vt:lpstr>think-cell Slide</vt:lpstr>
      <vt:lpstr>Cisco Collaboration Devices</vt:lpstr>
      <vt:lpstr>Cisco: The more intuitive way to work</vt:lpstr>
      <vt:lpstr>Collaboration across your business</vt:lpstr>
      <vt:lpstr>Make interactions more effective</vt:lpstr>
      <vt:lpstr>Produce your best work anytime  with no compromises</vt:lpstr>
      <vt:lpstr>Setting the bar</vt:lpstr>
      <vt:lpstr>Experiences only Cisco can deliver</vt:lpstr>
      <vt:lpstr>More intelligence, more usability</vt:lpstr>
      <vt:lpstr>Auto wake-up and consistent user experience</vt:lpstr>
      <vt:lpstr>Intelligent proximity: Pair your mobile devices  for richer experiences</vt:lpstr>
      <vt:lpstr>Intelligent views: For clearer communications</vt:lpstr>
      <vt:lpstr>PowerPoint Presentation</vt:lpstr>
      <vt:lpstr>PowerPoint Presentation</vt:lpstr>
      <vt:lpstr>PowerPoint Presentation</vt:lpstr>
      <vt:lpstr>Cisco Webex Meetings Extend the video experience</vt:lpstr>
      <vt:lpstr>Cisco Webex Teams Meeting within your workflow</vt:lpstr>
      <vt:lpstr>Value of cloud collaboration</vt:lpstr>
      <vt:lpstr>Simple to set up and use. Anywhere, by anyone.</vt:lpstr>
      <vt:lpstr>Support for all deployment models</vt:lpstr>
      <vt:lpstr>Purchasing Cisco collaboration</vt:lpstr>
      <vt:lpstr>Cisco collaboration flex plan:  Separate purchasing from deployment</vt:lpstr>
      <vt:lpstr>Use cases  Bringing together teams  of every size,  from wherever they are</vt:lpstr>
      <vt:lpstr>Any room: Designed for teams for co-creation </vt:lpstr>
      <vt:lpstr>A huddle space for every interaction</vt:lpstr>
      <vt:lpstr>Small-to-medium rooms:  Easy collaboration for every space</vt:lpstr>
      <vt:lpstr>Large rooms: Empowering team collaboration</vt:lpstr>
      <vt:lpstr>Immersive: Extraordinary collaboration</vt:lpstr>
      <vt:lpstr>Desktop: Video collaboration for everyone</vt:lpstr>
      <vt:lpstr>Voice collaboration for your entire workforce</vt:lpstr>
      <vt:lpstr>Cisco collaboration device portfolio Choose how you wish to collaborate</vt:lpstr>
      <vt:lpstr>PowerPoint Presentation</vt:lpstr>
      <vt:lpstr>Cisco Webex Board</vt:lpstr>
      <vt:lpstr>Collaboration  integrated room devices</vt:lpstr>
      <vt:lpstr>Collaboration  integrator solutions</vt:lpstr>
      <vt:lpstr>Powerful integrator solution</vt:lpstr>
      <vt:lpstr>Immersive experience</vt:lpstr>
      <vt:lpstr>In-room Sharing</vt:lpstr>
      <vt:lpstr>PowerPoint Presentation</vt:lpstr>
      <vt:lpstr>Collaboration  desk devices</vt:lpstr>
      <vt:lpstr>Entry to video  for all your users</vt:lpstr>
      <vt:lpstr>Easy-to-use voice communications</vt:lpstr>
      <vt:lpstr>Flexible deployment options</vt:lpstr>
      <vt:lpstr>Vibrant audio for better productivity</vt:lpstr>
      <vt:lpstr>From pocket to the boardroom</vt:lpstr>
      <vt:lpstr>PowerPoint Presentation</vt:lpstr>
    </vt:vector>
  </TitlesOfParts>
  <Manager/>
  <Company>NDS Limited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spius@cisco.com</dc:creator>
  <cp:keywords/>
  <dc:description/>
  <cp:lastModifiedBy>Anita Bilicka (abilicka)</cp:lastModifiedBy>
  <cp:revision>1416</cp:revision>
  <cp:lastPrinted>2016-04-29T20:31:14Z</cp:lastPrinted>
  <dcterms:created xsi:type="dcterms:W3CDTF">2014-07-09T19:55:36Z</dcterms:created>
  <dcterms:modified xsi:type="dcterms:W3CDTF">2019-08-21T11:01:10Z</dcterms:modified>
  <cp:category/>
</cp:coreProperties>
</file>